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559" r:id="rId3"/>
    <p:sldId id="568" r:id="rId4"/>
    <p:sldId id="573" r:id="rId5"/>
    <p:sldId id="572" r:id="rId6"/>
    <p:sldId id="269" r:id="rId7"/>
    <p:sldId id="574" r:id="rId8"/>
    <p:sldId id="267" r:id="rId9"/>
    <p:sldId id="560" r:id="rId10"/>
    <p:sldId id="575" r:id="rId11"/>
    <p:sldId id="567" r:id="rId12"/>
    <p:sldId id="563" r:id="rId13"/>
    <p:sldId id="561" r:id="rId14"/>
    <p:sldId id="562" r:id="rId15"/>
    <p:sldId id="570" r:id="rId16"/>
    <p:sldId id="569" r:id="rId17"/>
    <p:sldId id="565" r:id="rId18"/>
    <p:sldId id="566" r:id="rId19"/>
    <p:sldId id="265" r:id="rId20"/>
    <p:sldId id="571" r:id="rId21"/>
    <p:sldId id="266"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05FDC-C25C-465C-8BAE-DCAE9A2BB83C}" type="datetimeFigureOut">
              <a:rPr lang="en-GB" smtClean="0"/>
              <a:t>03/11/2022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E816B-A12E-4A7A-8D66-7A60498ED999}" type="slidenum">
              <a:rPr lang="en-GB" smtClean="0"/>
              <a:t>‹#›</a:t>
            </a:fld>
            <a:endParaRPr lang="en-GB" dirty="0"/>
          </a:p>
        </p:txBody>
      </p:sp>
    </p:spTree>
    <p:extLst>
      <p:ext uri="{BB962C8B-B14F-4D97-AF65-F5344CB8AC3E}">
        <p14:creationId xmlns:p14="http://schemas.microsoft.com/office/powerpoint/2010/main" val="255600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F41DE-ACC4-4126-8BB8-F44BEDCCE515}" type="slidenum">
              <a:rPr lang="en-GB" smtClean="0"/>
              <a:t>1</a:t>
            </a:fld>
            <a:endParaRPr lang="en-GB" dirty="0"/>
          </a:p>
        </p:txBody>
      </p:sp>
    </p:spTree>
    <p:extLst>
      <p:ext uri="{BB962C8B-B14F-4D97-AF65-F5344CB8AC3E}">
        <p14:creationId xmlns:p14="http://schemas.microsoft.com/office/powerpoint/2010/main" val="97694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32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19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07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32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Nick Pryke - Becoming carbon neutral is something we have been striving towards for the past 6 years, for our customers, for our employees and for the planet. Since the beginning of 2020 we have officially been operating a carbon neutral business model, but our journey won’t stop there, we will continue to introduce new sustainable initiatives, new ways of working to improve our carbon footprint and reduce our impact on the environment as part of our carbon neutral company commitment."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72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Suggested upgrading their lighting to LED which saved 13,910Wh/year (£1,682 and 8.0tCO2e).</a:t>
            </a:r>
          </a:p>
          <a:p>
            <a:pPr marL="285750" indent="-285750">
              <a:buFont typeface="Arial" panose="020B0604020202020204" pitchFamily="34" charset="0"/>
              <a:buChar char="•"/>
            </a:pPr>
            <a:r>
              <a:rPr lang="en-GB" sz="1200" dirty="0"/>
              <a:t>Recommended installing a 46.9kWp solar PV system to suitable roof space which can generate 44,906kWh annually, equating to around 50% of the site’s total estimated annual consumption</a:t>
            </a:r>
          </a:p>
          <a:p>
            <a:pPr marL="285750" indent="-285750">
              <a:buFont typeface="Arial" panose="020B0604020202020204" pitchFamily="34" charset="0"/>
              <a:buChar char="•"/>
            </a:pPr>
            <a:r>
              <a:rPr lang="en-GB" sz="1200" dirty="0"/>
              <a:t>Suggested the enrolment into the Carbon Charter to help continue to make improvements towards net zero.</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75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Lignacite</a:t>
            </a:r>
            <a:r>
              <a:rPr lang="en-GB" dirty="0"/>
              <a:t>, formed in 1947, manufactures concrete blocks for the construction industry from manufacturing plants located in Suffolk and Essex, this certification covers their Suffolk, Brandon site. Lignacite has continually developed innovative mixes and designs for their building blocks; more recently testing and successfully utilising many recycled materials to produce more sustainable products. They are committed to an extensive R &amp; D programme ensuring they stay at the cutting edge of the construction industry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16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382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95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91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or any of the above – mean change is essential  but where to start?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63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F41DE-ACC4-4126-8BB8-F44BEDCCE515}" type="slidenum">
              <a:rPr lang="en-GB" smtClean="0"/>
              <a:t>20</a:t>
            </a:fld>
            <a:endParaRPr lang="en-GB" dirty="0"/>
          </a:p>
        </p:txBody>
      </p:sp>
    </p:spTree>
    <p:extLst>
      <p:ext uri="{BB962C8B-B14F-4D97-AF65-F5344CB8AC3E}">
        <p14:creationId xmlns:p14="http://schemas.microsoft.com/office/powerpoint/2010/main" val="399954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F41DE-ACC4-4126-8BB8-F44BEDCCE515}" type="slidenum">
              <a:rPr lang="en-GB" smtClean="0"/>
              <a:t>21</a:t>
            </a:fld>
            <a:endParaRPr lang="en-GB" dirty="0"/>
          </a:p>
        </p:txBody>
      </p:sp>
    </p:spTree>
    <p:extLst>
      <p:ext uri="{BB962C8B-B14F-4D97-AF65-F5344CB8AC3E}">
        <p14:creationId xmlns:p14="http://schemas.microsoft.com/office/powerpoint/2010/main" val="52289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25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0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b="1" dirty="0"/>
              <a:t>Scope 1 emissions </a:t>
            </a:r>
            <a:r>
              <a:rPr lang="en-GB" sz="1200" dirty="0"/>
              <a:t>- relate to direct use of emissions sources – such as burning gas or other heating fuels, and vehicle use, as well as leakages from refrigerants.</a:t>
            </a:r>
          </a:p>
          <a:p>
            <a:pPr marL="342900" indent="-342900">
              <a:buFont typeface="Arial" panose="020B0604020202020204" pitchFamily="34" charset="0"/>
              <a:buChar char="•"/>
            </a:pPr>
            <a:r>
              <a:rPr lang="en-GB" sz="1200" b="1" dirty="0"/>
              <a:t>Scope 2 emissions </a:t>
            </a:r>
            <a:r>
              <a:rPr lang="en-GB" sz="1200" dirty="0"/>
              <a:t> - involves indirect use – principally electricity, which is generated off-site but used on-site.</a:t>
            </a:r>
          </a:p>
          <a:p>
            <a:pPr marL="342900" indent="-342900">
              <a:buFont typeface="Arial" panose="020B0604020202020204" pitchFamily="34" charset="0"/>
              <a:buChar char="•"/>
            </a:pPr>
            <a:r>
              <a:rPr lang="en-GB" sz="1200" b="1" dirty="0"/>
              <a:t>Scope 3 emissions </a:t>
            </a:r>
            <a:r>
              <a:rPr lang="en-GB" sz="1200" dirty="0"/>
              <a:t>-</a:t>
            </a:r>
            <a:r>
              <a:rPr lang="en-GB" sz="1200" b="1" dirty="0"/>
              <a:t> </a:t>
            </a:r>
            <a:r>
              <a:rPr lang="en-GB" sz="1200" dirty="0"/>
              <a:t>include anything up or downstream of your operations – this includes business travel, purchased goods and services, water and waste</a:t>
            </a:r>
          </a:p>
          <a:p>
            <a:pPr marL="342900" indent="-342900">
              <a:buFont typeface="+mj-lt"/>
              <a:buAutoNum type="arabicPeriod"/>
            </a:pPr>
            <a:endParaRPr lang="en-GB" dirty="0"/>
          </a:p>
          <a:p>
            <a:pPr marL="342900" indent="-342900">
              <a:buFont typeface="+mj-lt"/>
              <a:buAutoNum type="arabicPeriod"/>
            </a:pPr>
            <a:r>
              <a:rPr lang="en-GB" dirty="0"/>
              <a:t>Talk about what goes into each one (pictured)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74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Starting with Scope 1 and 2, data needs to cover a recent 12 month period and should be in units of consumption.</a:t>
            </a:r>
          </a:p>
          <a:p>
            <a:endParaRPr lang="en-GB" dirty="0"/>
          </a:p>
          <a:p>
            <a:r>
              <a:rPr lang="en-GB" dirty="0"/>
              <a:t>So, oil, gas, LPG etc from meter readings or delivery invoices</a:t>
            </a:r>
          </a:p>
          <a:p>
            <a:endParaRPr lang="en-GB" dirty="0"/>
          </a:p>
          <a:p>
            <a:r>
              <a:rPr lang="en-GB" dirty="0"/>
              <a:t>Fuel consumption in litres from fuel cards, you can also use miles travelled but this is generally less accurate.</a:t>
            </a:r>
          </a:p>
          <a:p>
            <a:endParaRPr lang="en-GB" dirty="0"/>
          </a:p>
          <a:p>
            <a:r>
              <a:rPr lang="en-GB" dirty="0"/>
              <a:t>And also electricity consumption which is always in kWh hours and can come from meter reads, supplier bills or sometimes landlord charges.</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80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32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5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F41DE-ACC4-4126-8BB8-F44BEDCC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87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733-B9A0-4C6E-A4B6-F043D2C222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1D6C92-5588-4B2B-ADEA-5F132BADC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6E86A6-B30A-42BA-AE11-A4776574DF4F}"/>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5" name="Footer Placeholder 4">
            <a:extLst>
              <a:ext uri="{FF2B5EF4-FFF2-40B4-BE49-F238E27FC236}">
                <a16:creationId xmlns:a16="http://schemas.microsoft.com/office/drawing/2014/main" id="{8980526F-773E-4392-92AE-9A8E80D021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3E1990-F184-4624-B315-34C06DF135B1}"/>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400635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F9990-D9F9-4361-84FE-C800B2049C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38FFD0-DF48-4875-AA9F-1180A3BF53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DF62E-73F4-4ECA-AE98-A891FF2EA82D}"/>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5" name="Footer Placeholder 4">
            <a:extLst>
              <a:ext uri="{FF2B5EF4-FFF2-40B4-BE49-F238E27FC236}">
                <a16:creationId xmlns:a16="http://schemas.microsoft.com/office/drawing/2014/main" id="{91CF023F-7988-4712-BBAE-96609A3A2A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74CDED-297A-474C-8A96-2D5C301A58E3}"/>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73909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AAC9E-4072-4AD5-8E37-949D0FB28C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CD06C6-F398-4090-9F93-6F01191B77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2678A-0C98-4E67-A34C-A024A6886A94}"/>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5" name="Footer Placeholder 4">
            <a:extLst>
              <a:ext uri="{FF2B5EF4-FFF2-40B4-BE49-F238E27FC236}">
                <a16:creationId xmlns:a16="http://schemas.microsoft.com/office/drawing/2014/main" id="{ACCC0B74-B61E-4859-AA60-B5CE9616459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7206B7-102D-43C0-9663-3F880A9F01EB}"/>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143706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4C9D-68D0-1F4F-B5A4-36DAB7D2E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EADA94-864F-F340-8561-2DD5794A6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BF05A8-D6D1-9C43-B63F-C6FD9B282193}"/>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5" name="Footer Placeholder 4">
            <a:extLst>
              <a:ext uri="{FF2B5EF4-FFF2-40B4-BE49-F238E27FC236}">
                <a16:creationId xmlns:a16="http://schemas.microsoft.com/office/drawing/2014/main" id="{8C30568A-3F88-D942-853C-332D1173A8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A5A1DB-66B9-514C-BC9F-62C3DB571141}"/>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1899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3F73-C6DE-D149-BE59-235CEE74B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71C1E-F858-284B-8BA2-4ECBBF4561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F37ED-E188-EC48-B521-5EF738FCDB4C}"/>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5" name="Footer Placeholder 4">
            <a:extLst>
              <a:ext uri="{FF2B5EF4-FFF2-40B4-BE49-F238E27FC236}">
                <a16:creationId xmlns:a16="http://schemas.microsoft.com/office/drawing/2014/main" id="{5FD39E4D-1B56-2D43-B388-946152A54C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9219A1-DAE6-1D4A-BFCB-330992BE0BC1}"/>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2421433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EA52-FF64-5B45-997D-6D99AAFA8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43B46-F4D4-D543-8831-336E5E7D7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F96F58-0247-0F46-9F39-4D0794C2E5EA}"/>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5" name="Footer Placeholder 4">
            <a:extLst>
              <a:ext uri="{FF2B5EF4-FFF2-40B4-BE49-F238E27FC236}">
                <a16:creationId xmlns:a16="http://schemas.microsoft.com/office/drawing/2014/main" id="{866FE339-8DB4-9A4B-AF6D-64F63E1C45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196A0-F005-2F4F-A545-B97AF693928E}"/>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141935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5988-2609-0747-8685-7411142FA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29321-EFFC-D94E-AC73-8853E62D5D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B00728-667E-E94A-99A0-D8CC44AEF8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675191-9F1A-F548-B55B-6B3018EAD3FE}"/>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6" name="Footer Placeholder 5">
            <a:extLst>
              <a:ext uri="{FF2B5EF4-FFF2-40B4-BE49-F238E27FC236}">
                <a16:creationId xmlns:a16="http://schemas.microsoft.com/office/drawing/2014/main" id="{EC020279-B12B-0C4E-9E22-4AC535FA29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1311AF-ED39-0048-96AC-E4B3B4C6D806}"/>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2217056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21FE-7ABB-944C-B4D7-EF8E27CDF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81BB15-5FDF-834B-B0E1-B95A0FEFE3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779B43-641A-EE45-9E50-BE55C3A9D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91F33B-31E5-A34F-B64F-70F5995C1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985F1D-B620-0045-A394-7101C0ECFB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4F2DF-8C27-A24A-8291-919B17B469A9}"/>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8" name="Footer Placeholder 7">
            <a:extLst>
              <a:ext uri="{FF2B5EF4-FFF2-40B4-BE49-F238E27FC236}">
                <a16:creationId xmlns:a16="http://schemas.microsoft.com/office/drawing/2014/main" id="{33EDBB1D-546C-6444-8B67-0B1D7C3B1D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788BCB-B282-A24B-A9DD-63BD3649B380}"/>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1589630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58CA-325C-ED48-AA66-3FCAD4BD01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EDD3A-3DA6-1249-A472-4B75E3F79993}"/>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4" name="Footer Placeholder 3">
            <a:extLst>
              <a:ext uri="{FF2B5EF4-FFF2-40B4-BE49-F238E27FC236}">
                <a16:creationId xmlns:a16="http://schemas.microsoft.com/office/drawing/2014/main" id="{E834535D-C0DD-2E45-83BB-AB5890F4657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28676B-757F-874A-BBBF-0C7E54CA5197}"/>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2107526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6F312-5810-BF4B-BDD0-55B4D8E107D3}"/>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3" name="Footer Placeholder 2">
            <a:extLst>
              <a:ext uri="{FF2B5EF4-FFF2-40B4-BE49-F238E27FC236}">
                <a16:creationId xmlns:a16="http://schemas.microsoft.com/office/drawing/2014/main" id="{02FDB512-D164-034D-853D-1449AE5188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3BD969-F758-644F-812F-2EB933E12FC5}"/>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4151674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86A9-1FDE-9142-A8BD-016432BA3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C51C3-A925-FC4F-BB40-D6BF41300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FE26F9-B03E-C04C-8E5F-BAB247A89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3D0139-B8B0-354F-9E3F-78C69E769F11}"/>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6" name="Footer Placeholder 5">
            <a:extLst>
              <a:ext uri="{FF2B5EF4-FFF2-40B4-BE49-F238E27FC236}">
                <a16:creationId xmlns:a16="http://schemas.microsoft.com/office/drawing/2014/main" id="{803DD77E-3DF9-AE4D-A7EB-E10476D5FD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3230AD-EBDA-904F-94D4-DC2C4A0D1E58}"/>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23904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C32D-DDB5-471D-B736-FEAEA347EA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669000-B86E-47F8-B632-7BFF94BFF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36CDD-1CF8-4514-852B-799BDF1DF260}"/>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5" name="Footer Placeholder 4">
            <a:extLst>
              <a:ext uri="{FF2B5EF4-FFF2-40B4-BE49-F238E27FC236}">
                <a16:creationId xmlns:a16="http://schemas.microsoft.com/office/drawing/2014/main" id="{EC3694CD-3E07-44D7-A306-EB774CF804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7EF996E-8330-48FE-B349-31FD97CADA81}"/>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1258253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0A3B-E8DD-CD43-BA9B-0A08A7F92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BD3FB-133E-324B-A96A-A2D041D22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CCF8DF5-6DB7-3B44-BE9C-DCC157BAA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3B3BF-4559-1A4B-B89F-1F56D861C1B9}"/>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6" name="Footer Placeholder 5">
            <a:extLst>
              <a:ext uri="{FF2B5EF4-FFF2-40B4-BE49-F238E27FC236}">
                <a16:creationId xmlns:a16="http://schemas.microsoft.com/office/drawing/2014/main" id="{6542BB01-89A6-3745-8D91-9173236860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F4B7C6-C418-664C-811E-E65F3B027B2F}"/>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4055894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F0F9-4322-BA45-A279-11FD52C73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C504C4-4AC0-6D43-BB28-8BC74A7B8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D41EE-E97B-D548-AE6B-033AFE6DF631}"/>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5" name="Footer Placeholder 4">
            <a:extLst>
              <a:ext uri="{FF2B5EF4-FFF2-40B4-BE49-F238E27FC236}">
                <a16:creationId xmlns:a16="http://schemas.microsoft.com/office/drawing/2014/main" id="{9CE94850-E635-3D42-B64D-1B039C6487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21FB6C-0F84-8843-8C04-37B4F4EDC7BA}"/>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3030775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EAFBEE-F777-D444-BBB4-E353E3903D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099DC-9D59-D14A-93DD-A34FF5E0EF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F247F-E187-1C48-8346-F369262F61C5}"/>
              </a:ext>
            </a:extLst>
          </p:cNvPr>
          <p:cNvSpPr>
            <a:spLocks noGrp="1"/>
          </p:cNvSpPr>
          <p:nvPr>
            <p:ph type="dt" sz="half" idx="10"/>
          </p:nvPr>
        </p:nvSpPr>
        <p:spPr/>
        <p:txBody>
          <a:bodyPr/>
          <a:lstStyle/>
          <a:p>
            <a:fld id="{705A1FFB-4CEC-6344-BAE1-6D649FA8869A}" type="datetimeFigureOut">
              <a:rPr lang="en-US" smtClean="0"/>
              <a:t>11/3/2022</a:t>
            </a:fld>
            <a:endParaRPr lang="en-US" dirty="0"/>
          </a:p>
        </p:txBody>
      </p:sp>
      <p:sp>
        <p:nvSpPr>
          <p:cNvPr id="5" name="Footer Placeholder 4">
            <a:extLst>
              <a:ext uri="{FF2B5EF4-FFF2-40B4-BE49-F238E27FC236}">
                <a16:creationId xmlns:a16="http://schemas.microsoft.com/office/drawing/2014/main" id="{E265E984-E4A9-2B4B-9A30-C3FFBE92A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3E54CA-B55A-6549-8FB4-CED13E4E1750}"/>
              </a:ext>
            </a:extLst>
          </p:cNvPr>
          <p:cNvSpPr>
            <a:spLocks noGrp="1"/>
          </p:cNvSpPr>
          <p:nvPr>
            <p:ph type="sldNum" sz="quarter" idx="12"/>
          </p:nvPr>
        </p:nvSpPr>
        <p:spPr/>
        <p:txBody>
          <a:bodyPr/>
          <a:lstStyle/>
          <a:p>
            <a:fld id="{A47617B6-119E-6E47-BAF4-63CB05854743}" type="slidenum">
              <a:rPr lang="en-US" smtClean="0"/>
              <a:t>‹#›</a:t>
            </a:fld>
            <a:endParaRPr lang="en-US" dirty="0"/>
          </a:p>
        </p:txBody>
      </p:sp>
    </p:spTree>
    <p:extLst>
      <p:ext uri="{BB962C8B-B14F-4D97-AF65-F5344CB8AC3E}">
        <p14:creationId xmlns:p14="http://schemas.microsoft.com/office/powerpoint/2010/main" val="173608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5E39-943B-49BB-A551-45B8E203D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2820DB-3748-4571-A2D5-289A44DCA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A4A8E9-F779-48B4-A91D-FDFC546D64E1}"/>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5" name="Footer Placeholder 4">
            <a:extLst>
              <a:ext uri="{FF2B5EF4-FFF2-40B4-BE49-F238E27FC236}">
                <a16:creationId xmlns:a16="http://schemas.microsoft.com/office/drawing/2014/main" id="{201C4152-441B-49A6-BDFF-7EE5D4DC02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A33673-659E-4666-BA21-31558A5F66F2}"/>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249251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5B93-5DD9-4981-AD27-040E31AA9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17E1C-D9A9-4C7A-8713-7113712ABD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A56B88-2954-4B3A-BC24-778DE00B91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5852E0-186E-4B7C-8D33-FEE261A396F5}"/>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6" name="Footer Placeholder 5">
            <a:extLst>
              <a:ext uri="{FF2B5EF4-FFF2-40B4-BE49-F238E27FC236}">
                <a16:creationId xmlns:a16="http://schemas.microsoft.com/office/drawing/2014/main" id="{A72BE7CA-3068-42F8-8CBD-156CCFB3AD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6E89121-CD9E-4CDA-A8AC-1C17B482D9FD}"/>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409116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68F1-258A-46AD-BAE8-F8B1F801C4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7EE587-E924-4C46-A0C7-6E5E0D10C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72ACA-8E78-46E3-938B-F0C77EFC46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38FADF-D194-4EF2-874F-C1AF7F1D9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CE8120-5518-4F4B-81D3-AE3796225E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5FEE0A-927C-4174-A209-5A48B941AE66}"/>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8" name="Footer Placeholder 7">
            <a:extLst>
              <a:ext uri="{FF2B5EF4-FFF2-40B4-BE49-F238E27FC236}">
                <a16:creationId xmlns:a16="http://schemas.microsoft.com/office/drawing/2014/main" id="{CC6B0420-D85E-4A3A-A912-BF3195D3343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5DFA868-4F27-4A9D-8393-F2901BD58CF2}"/>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411423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6BD4-71EA-4E4F-A4A4-41AD8F21DA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6AA8C1-43A7-4D77-BF91-FC7CF0ECD1C7}"/>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4" name="Footer Placeholder 3">
            <a:extLst>
              <a:ext uri="{FF2B5EF4-FFF2-40B4-BE49-F238E27FC236}">
                <a16:creationId xmlns:a16="http://schemas.microsoft.com/office/drawing/2014/main" id="{E1AB8938-2FC8-4869-970E-25545C3EF5A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E2BBB43-003E-4F0F-B1CC-E676A6501DF7}"/>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57422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C2FF0-7B57-49F6-967B-F5C7E6A595D7}"/>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3" name="Footer Placeholder 2">
            <a:extLst>
              <a:ext uri="{FF2B5EF4-FFF2-40B4-BE49-F238E27FC236}">
                <a16:creationId xmlns:a16="http://schemas.microsoft.com/office/drawing/2014/main" id="{3F343054-1CA9-40AC-A7F4-6D16F905FC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5FAC81B-F263-4DA1-8266-A7EAD7EDE1A7}"/>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80009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7E9E-A910-46B1-8686-D034BE967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DB998-04DF-4369-8091-0C1E0E629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D3B212-7AE3-459D-948F-3CB806379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3279E7-E205-4A41-A86F-914A0D64CB63}"/>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6" name="Footer Placeholder 5">
            <a:extLst>
              <a:ext uri="{FF2B5EF4-FFF2-40B4-BE49-F238E27FC236}">
                <a16:creationId xmlns:a16="http://schemas.microsoft.com/office/drawing/2014/main" id="{CE9F125C-A6CD-4D2D-A8A9-5AFB34AD83F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09BF40B-FCDD-438B-AD2C-44614BB8B35B}"/>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75884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38AA-7109-4977-9C6F-736FD6CAC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CDD274-9F8E-445F-8630-63CD20624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08DA01-72F1-413B-AFD0-341F20CE6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C70983-AA37-4980-914A-DDC91E74CE57}"/>
              </a:ext>
            </a:extLst>
          </p:cNvPr>
          <p:cNvSpPr>
            <a:spLocks noGrp="1"/>
          </p:cNvSpPr>
          <p:nvPr>
            <p:ph type="dt" sz="half" idx="10"/>
          </p:nvPr>
        </p:nvSpPr>
        <p:spPr/>
        <p:txBody>
          <a:bodyPr/>
          <a:lstStyle/>
          <a:p>
            <a:fld id="{03D8D81F-1F5D-4D34-9CC5-AF36B8EA8739}" type="datetimeFigureOut">
              <a:rPr lang="en-GB" smtClean="0"/>
              <a:t>03/11/2022</a:t>
            </a:fld>
            <a:endParaRPr lang="en-GB" dirty="0"/>
          </a:p>
        </p:txBody>
      </p:sp>
      <p:sp>
        <p:nvSpPr>
          <p:cNvPr id="6" name="Footer Placeholder 5">
            <a:extLst>
              <a:ext uri="{FF2B5EF4-FFF2-40B4-BE49-F238E27FC236}">
                <a16:creationId xmlns:a16="http://schemas.microsoft.com/office/drawing/2014/main" id="{A608BA95-8AE0-4AF0-94DA-F7539DB598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E15589-5A56-41AB-B275-BEF938D18FE2}"/>
              </a:ext>
            </a:extLst>
          </p:cNvPr>
          <p:cNvSpPr>
            <a:spLocks noGrp="1"/>
          </p:cNvSpPr>
          <p:nvPr>
            <p:ph type="sldNum" sz="quarter" idx="12"/>
          </p:nvPr>
        </p:nvSpPr>
        <p:spPr/>
        <p:txBody>
          <a:bodyPr/>
          <a:lstStyle/>
          <a:p>
            <a:fld id="{3924433B-D711-4280-942A-45773AFC1149}" type="slidenum">
              <a:rPr lang="en-GB" smtClean="0"/>
              <a:t>‹#›</a:t>
            </a:fld>
            <a:endParaRPr lang="en-GB" dirty="0"/>
          </a:p>
        </p:txBody>
      </p:sp>
    </p:spTree>
    <p:extLst>
      <p:ext uri="{BB962C8B-B14F-4D97-AF65-F5344CB8AC3E}">
        <p14:creationId xmlns:p14="http://schemas.microsoft.com/office/powerpoint/2010/main" val="300917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A261C-6BC9-4619-88FF-905BE1426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D9BD28-69AC-4BEB-A7E0-E2020AC45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15B3F-1F70-4C2B-812C-779CBB0B9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8D81F-1F5D-4D34-9CC5-AF36B8EA8739}" type="datetimeFigureOut">
              <a:rPr lang="en-GB" smtClean="0"/>
              <a:t>03/11/2022</a:t>
            </a:fld>
            <a:endParaRPr lang="en-GB" dirty="0"/>
          </a:p>
        </p:txBody>
      </p:sp>
      <p:sp>
        <p:nvSpPr>
          <p:cNvPr id="5" name="Footer Placeholder 4">
            <a:extLst>
              <a:ext uri="{FF2B5EF4-FFF2-40B4-BE49-F238E27FC236}">
                <a16:creationId xmlns:a16="http://schemas.microsoft.com/office/drawing/2014/main" id="{685B2510-F4BB-4C82-AD67-B24BD4BE2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7EF3CDB-D7D0-44CE-8E83-96BC98A9F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4433B-D711-4280-942A-45773AFC1149}" type="slidenum">
              <a:rPr lang="en-GB" smtClean="0"/>
              <a:t>‹#›</a:t>
            </a:fld>
            <a:endParaRPr lang="en-GB" dirty="0"/>
          </a:p>
        </p:txBody>
      </p:sp>
    </p:spTree>
    <p:extLst>
      <p:ext uri="{BB962C8B-B14F-4D97-AF65-F5344CB8AC3E}">
        <p14:creationId xmlns:p14="http://schemas.microsoft.com/office/powerpoint/2010/main" val="18293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D8942-10A0-8441-9862-8E3BAE8C1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A1D477-7B35-A642-A151-ED7EF09FA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14023-A9A5-244B-A530-BEE839494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A1FFB-4CEC-6344-BAE1-6D649FA8869A}" type="datetimeFigureOut">
              <a:rPr lang="en-US" smtClean="0"/>
              <a:t>11/3/2022</a:t>
            </a:fld>
            <a:endParaRPr lang="en-US" dirty="0"/>
          </a:p>
        </p:txBody>
      </p:sp>
      <p:sp>
        <p:nvSpPr>
          <p:cNvPr id="5" name="Footer Placeholder 4">
            <a:extLst>
              <a:ext uri="{FF2B5EF4-FFF2-40B4-BE49-F238E27FC236}">
                <a16:creationId xmlns:a16="http://schemas.microsoft.com/office/drawing/2014/main" id="{ECBB979F-9F12-AA44-9F2A-32AC1DACF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F14269-5EE7-C748-B49F-8017988F4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617B6-119E-6E47-BAF4-63CB05854743}" type="slidenum">
              <a:rPr lang="en-US" smtClean="0"/>
              <a:t>‹#›</a:t>
            </a:fld>
            <a:endParaRPr lang="en-US" dirty="0"/>
          </a:p>
        </p:txBody>
      </p:sp>
    </p:spTree>
    <p:extLst>
      <p:ext uri="{BB962C8B-B14F-4D97-AF65-F5344CB8AC3E}">
        <p14:creationId xmlns:p14="http://schemas.microsoft.com/office/powerpoint/2010/main" val="3546978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hyperlink" Target="https://carboncharter.org/first-ste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hyperlink" Target="http://www.groundworksbs.org.uk/" TargetMode="External"/><Relationship Id="rId4" Type="http://schemas.openxmlformats.org/officeDocument/2006/relationships/hyperlink" Target="mailto:June.davenport@groundwork.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carboncharter.org/contact-us/" TargetMode="External"/><Relationship Id="rId5" Type="http://schemas.openxmlformats.org/officeDocument/2006/relationships/hyperlink" Target="http://www.gov.uk/government/collections/government-conversion-factors-for-company-reporting" TargetMode="External"/><Relationship Id="rId4" Type="http://schemas.openxmlformats.org/officeDocument/2006/relationships/hyperlink" Target="http://www.carboncharter.org/footpri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hyperlink" Target="https://carboncharter.org/contact-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A90E49-DC28-3F42-97DD-8CC574FCE4AE}"/>
              </a:ext>
            </a:extLst>
          </p:cNvPr>
          <p:cNvPicPr>
            <a:picLocks noChangeAspect="1"/>
          </p:cNvPicPr>
          <p:nvPr/>
        </p:nvPicPr>
        <p:blipFill>
          <a:blip r:embed="rId3"/>
          <a:src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751FB0FB-3C18-2D4A-8D22-5E3147498FC6}"/>
              </a:ext>
            </a:extLst>
          </p:cNvPr>
          <p:cNvSpPr txBox="1">
            <a:spLocks/>
          </p:cNvSpPr>
          <p:nvPr/>
        </p:nvSpPr>
        <p:spPr>
          <a:xfrm>
            <a:off x="500559" y="2654035"/>
            <a:ext cx="5097051" cy="1699531"/>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3600" b="1" dirty="0">
                <a:solidFill>
                  <a:schemeClr val="bg1"/>
                </a:solidFill>
                <a:latin typeface="Calibri" panose="020F0502020204030204" pitchFamily="34" charset="0"/>
                <a:cs typeface="Calibri" panose="020F0502020204030204" pitchFamily="34" charset="0"/>
              </a:rPr>
              <a:t>Start the change-</a:t>
            </a:r>
          </a:p>
          <a:p>
            <a:pPr lvl="0" algn="ctr">
              <a:defRPr/>
            </a:pPr>
            <a:r>
              <a:rPr lang="en-US" sz="3600" b="1" dirty="0">
                <a:solidFill>
                  <a:schemeClr val="bg1"/>
                </a:solidFill>
                <a:latin typeface="Calibri" panose="020F0502020204030204" pitchFamily="34" charset="0"/>
                <a:cs typeface="Calibri" panose="020F0502020204030204" pitchFamily="34" charset="0"/>
              </a:rPr>
              <a:t>First steps to reducing emissions</a:t>
            </a:r>
          </a:p>
        </p:txBody>
      </p:sp>
      <p:sp>
        <p:nvSpPr>
          <p:cNvPr id="5" name="TextBox 4">
            <a:extLst>
              <a:ext uri="{FF2B5EF4-FFF2-40B4-BE49-F238E27FC236}">
                <a16:creationId xmlns:a16="http://schemas.microsoft.com/office/drawing/2014/main" id="{ACA8D4B2-618F-6F44-97B7-849C8648FA1A}"/>
              </a:ext>
            </a:extLst>
          </p:cNvPr>
          <p:cNvSpPr txBox="1"/>
          <p:nvPr/>
        </p:nvSpPr>
        <p:spPr>
          <a:xfrm>
            <a:off x="500559" y="4353566"/>
            <a:ext cx="4825616" cy="646331"/>
          </a:xfrm>
          <a:prstGeom prst="rect">
            <a:avLst/>
          </a:prstGeom>
          <a:noFill/>
        </p:spPr>
        <p:txBody>
          <a:bodyPr wrap="none" rtlCol="0">
            <a:spAutoFit/>
          </a:bodyPr>
          <a:lstStyle/>
          <a:p>
            <a:r>
              <a:rPr lang="en-US" dirty="0">
                <a:solidFill>
                  <a:schemeClr val="bg1"/>
                </a:solidFill>
                <a:latin typeface="Lato" panose="020F0502020204030203" pitchFamily="34" charset="0"/>
                <a:ea typeface="Lato" panose="020F0502020204030203" pitchFamily="34" charset="0"/>
                <a:cs typeface="Lato" panose="020F0502020204030203" pitchFamily="34" charset="0"/>
              </a:rPr>
              <a:t>June Davenport, Sustainability Team Manager,</a:t>
            </a:r>
          </a:p>
          <a:p>
            <a:r>
              <a:rPr lang="en-US" dirty="0">
                <a:solidFill>
                  <a:schemeClr val="bg1"/>
                </a:solidFill>
                <a:latin typeface="Lato" panose="020F0502020204030203" pitchFamily="34" charset="0"/>
                <a:ea typeface="Lato" panose="020F0502020204030203" pitchFamily="34" charset="0"/>
                <a:cs typeface="Lato" panose="020F0502020204030203" pitchFamily="34" charset="0"/>
              </a:rPr>
              <a:t>Groundwork</a:t>
            </a:r>
          </a:p>
        </p:txBody>
      </p:sp>
    </p:spTree>
    <p:extLst>
      <p:ext uri="{BB962C8B-B14F-4D97-AF65-F5344CB8AC3E}">
        <p14:creationId xmlns:p14="http://schemas.microsoft.com/office/powerpoint/2010/main" val="292406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a:bodyPr>
          <a:lstStyle/>
          <a:p>
            <a:r>
              <a:rPr lang="en-GB" sz="4000" b="1" dirty="0">
                <a:solidFill>
                  <a:srgbClr val="13873C"/>
                </a:solidFill>
                <a:latin typeface="Lato Black" panose="020F0502020204030203" pitchFamily="34" charset="0"/>
              </a:rPr>
              <a:t>BUILDINGS Efficiency = quick wins</a:t>
            </a: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fontScale="62500" lnSpcReduction="20000"/>
          </a:bodyPr>
          <a:lstStyle/>
          <a:p>
            <a:pPr marL="342900" lvl="0" indent="-342900"/>
            <a:r>
              <a:rPr lang="en-GB" sz="3600" dirty="0"/>
              <a:t>Ensure your premises are well insulated and heated efficiently</a:t>
            </a:r>
          </a:p>
          <a:p>
            <a:pPr marL="0" lvl="0" indent="0">
              <a:buNone/>
            </a:pPr>
            <a:r>
              <a:rPr lang="en-GB" sz="3600" dirty="0"/>
              <a:t> </a:t>
            </a:r>
          </a:p>
          <a:p>
            <a:pPr marL="342900" indent="-342900"/>
            <a:r>
              <a:rPr lang="en-GB" sz="3600" dirty="0"/>
              <a:t>Service regularly (boiler/heating system/cooling system)</a:t>
            </a:r>
          </a:p>
          <a:p>
            <a:pPr marL="342900" indent="-342900"/>
            <a:endParaRPr lang="en-GB" sz="3600" dirty="0"/>
          </a:p>
          <a:p>
            <a:pPr marL="342900" lvl="0" indent="-342900"/>
            <a:r>
              <a:rPr lang="en-GB" sz="3600" dirty="0"/>
              <a:t>Turn down your thermostat and use smart controls</a:t>
            </a:r>
          </a:p>
          <a:p>
            <a:pPr marL="0" lvl="0" indent="0">
              <a:buNone/>
            </a:pPr>
            <a:endParaRPr lang="en-GB" sz="3600" dirty="0"/>
          </a:p>
          <a:p>
            <a:pPr marL="342900" lvl="0" indent="-342900"/>
            <a:r>
              <a:rPr lang="en-GB" sz="3600" dirty="0"/>
              <a:t>Choose low energy appliances - look for A+ ratings, LED lights</a:t>
            </a:r>
          </a:p>
          <a:p>
            <a:pPr lvl="0"/>
            <a:endParaRPr lang="en-GB" sz="3600" dirty="0"/>
          </a:p>
          <a:p>
            <a:pPr marL="342900" lvl="0" indent="-342900"/>
            <a:r>
              <a:rPr lang="en-GB" sz="3600" dirty="0"/>
              <a:t>Turn off appliances rather than leaving them on standby</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2683009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a:bodyPr>
          <a:lstStyle/>
          <a:p>
            <a:r>
              <a:rPr lang="en-GB" sz="4000" b="1" dirty="0">
                <a:solidFill>
                  <a:srgbClr val="13873C"/>
                </a:solidFill>
                <a:latin typeface="Lato Black" panose="020F0502020204030203" pitchFamily="34" charset="0"/>
              </a:rPr>
              <a:t>BUILDINGS Efficiency- Mid term investment</a:t>
            </a: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a:bodyPr>
          <a:lstStyle/>
          <a:p>
            <a:pPr marL="342900" lvl="0" indent="-342900"/>
            <a:r>
              <a:rPr lang="en-GB" dirty="0"/>
              <a:t>LED lighting</a:t>
            </a:r>
          </a:p>
          <a:p>
            <a:pPr marL="342900" lvl="0" indent="-342900"/>
            <a:r>
              <a:rPr lang="en-GB" dirty="0"/>
              <a:t>Renewable energy generation (onsite)</a:t>
            </a:r>
          </a:p>
          <a:p>
            <a:pPr marL="342900" lvl="0" indent="-342900"/>
            <a:r>
              <a:rPr lang="en-GB" dirty="0"/>
              <a:t>Offsite investment in renewable technology</a:t>
            </a:r>
          </a:p>
          <a:p>
            <a:pPr marL="342900" lvl="0" indent="-342900"/>
            <a:r>
              <a:rPr lang="en-GB" dirty="0"/>
              <a:t>Consolidate or move to low/zero carbon building</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277005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a:bodyPr>
          <a:lstStyle/>
          <a:p>
            <a:r>
              <a:rPr lang="en-GB" sz="4000" b="1" dirty="0">
                <a:solidFill>
                  <a:srgbClr val="13873C"/>
                </a:solidFill>
                <a:latin typeface="Lato Black" panose="020F0502020204030203" pitchFamily="34" charset="0"/>
              </a:rPr>
              <a:t>TRANSPORT Efficiency = quick wins</a:t>
            </a: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a:bodyPr>
          <a:lstStyle/>
          <a:p>
            <a:pPr marL="457200" indent="-457200"/>
            <a:r>
              <a:rPr lang="en-GB" dirty="0"/>
              <a:t>Become more efficient – route planning; consolidation of deliveries and orders; good maintenance and efficient driving, car sharing</a:t>
            </a:r>
          </a:p>
          <a:p>
            <a:pPr marL="457200" indent="-457200"/>
            <a:endParaRPr lang="en-GB" dirty="0"/>
          </a:p>
          <a:p>
            <a:pPr marL="457200" indent="-457200"/>
            <a:r>
              <a:rPr lang="en-GB" dirty="0"/>
              <a:t>Encourage the use of public transport and active travel</a:t>
            </a:r>
          </a:p>
          <a:p>
            <a:pPr marL="457200" indent="-457200"/>
            <a:endParaRPr lang="en-GB" dirty="0"/>
          </a:p>
          <a:p>
            <a:pPr marL="457200" indent="-457200"/>
            <a:r>
              <a:rPr lang="en-GB" dirty="0"/>
              <a:t>Avoid physical movements  - use virtual meetings where possible; work from home.</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51804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a:bodyPr>
          <a:lstStyle/>
          <a:p>
            <a:r>
              <a:rPr lang="en-GB" sz="4000" b="1" dirty="0">
                <a:solidFill>
                  <a:srgbClr val="13873C"/>
                </a:solidFill>
                <a:latin typeface="Lato Black" panose="020F0502020204030203" pitchFamily="34" charset="0"/>
              </a:rPr>
              <a:t>TRANSPORT -Mid term investment</a:t>
            </a: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lnSpcReduction="10000"/>
          </a:bodyPr>
          <a:lstStyle/>
          <a:p>
            <a:r>
              <a:rPr lang="en-GB" dirty="0">
                <a:latin typeface="Lato" panose="020F0502020204030203" pitchFamily="34" charset="0"/>
              </a:rPr>
              <a:t>Upgrade to more efficient ICE vehicles (Adblue etc) and hybrid</a:t>
            </a:r>
          </a:p>
          <a:p>
            <a:endParaRPr lang="en-GB" dirty="0">
              <a:latin typeface="Lato" panose="020F0502020204030203" pitchFamily="34" charset="0"/>
            </a:endParaRPr>
          </a:p>
          <a:p>
            <a:r>
              <a:rPr lang="en-GB" dirty="0">
                <a:latin typeface="Lato" panose="020F0502020204030203" pitchFamily="34" charset="0"/>
              </a:rPr>
              <a:t>Switch to alternative fuels – electric vehicles, HVO, hydrogen</a:t>
            </a:r>
          </a:p>
          <a:p>
            <a:endParaRPr lang="en-GB" dirty="0">
              <a:latin typeface="Lato" panose="020F0502020204030203" pitchFamily="34" charset="0"/>
            </a:endParaRPr>
          </a:p>
          <a:p>
            <a:r>
              <a:rPr lang="en-GB" dirty="0">
                <a:latin typeface="Lato" panose="020F0502020204030203" pitchFamily="34" charset="0"/>
              </a:rPr>
              <a:t>Support electrification through charging infrastructure</a:t>
            </a:r>
          </a:p>
          <a:p>
            <a:endParaRPr lang="en-GB" dirty="0">
              <a:latin typeface="Lato" panose="020F0502020204030203" pitchFamily="34" charset="0"/>
            </a:endParaRPr>
          </a:p>
          <a:p>
            <a:r>
              <a:rPr lang="en-GB" dirty="0">
                <a:latin typeface="Lato" panose="020F0502020204030203" pitchFamily="34" charset="0"/>
              </a:rPr>
              <a:t>Encourage staff to switch through salary schemes</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223427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Real example – Precision Marketing</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517360" y="2233399"/>
            <a:ext cx="10515600" cy="3339497"/>
          </a:xfrm>
        </p:spPr>
        <p:txBody>
          <a:bodyPr>
            <a:normAutofit/>
          </a:bodyPr>
          <a:lstStyle/>
          <a:p>
            <a:pPr marL="0" lvl="0" indent="0">
              <a:lnSpc>
                <a:spcPct val="100000"/>
              </a:lnSpc>
              <a:spcBef>
                <a:spcPts val="0"/>
              </a:spcBef>
              <a:buNone/>
            </a:pPr>
            <a:r>
              <a:rPr lang="en-GB" dirty="0">
                <a:latin typeface="Lato" panose="020F0502020204030203" pitchFamily="34" charset="0"/>
              </a:rPr>
              <a:t>First steps process working with Carbon Charter/Groundwork</a:t>
            </a:r>
          </a:p>
          <a:p>
            <a:pPr>
              <a:lnSpc>
                <a:spcPct val="100000"/>
              </a:lnSpc>
              <a:spcBef>
                <a:spcPts val="0"/>
              </a:spcBef>
            </a:pPr>
            <a:endParaRPr lang="en-GB" dirty="0">
              <a:latin typeface="Lato" panose="020F0502020204030203" pitchFamily="34" charset="0"/>
            </a:endParaRPr>
          </a:p>
          <a:p>
            <a:pPr marL="285750" lvl="0" indent="-285750">
              <a:lnSpc>
                <a:spcPct val="100000"/>
              </a:lnSpc>
              <a:spcBef>
                <a:spcPts val="0"/>
              </a:spcBef>
            </a:pPr>
            <a:r>
              <a:rPr lang="en-GB" dirty="0">
                <a:latin typeface="Lato" panose="020F0502020204030203" pitchFamily="34" charset="0"/>
              </a:rPr>
              <a:t>Started reviewing energy bills and calculated emissions</a:t>
            </a:r>
          </a:p>
          <a:p>
            <a:pPr marL="285750" lvl="0" indent="-285750">
              <a:lnSpc>
                <a:spcPct val="100000"/>
              </a:lnSpc>
              <a:spcBef>
                <a:spcPts val="0"/>
              </a:spcBef>
            </a:pPr>
            <a:r>
              <a:rPr lang="en-GB" dirty="0">
                <a:latin typeface="Lato" panose="020F0502020204030203" pitchFamily="34" charset="0"/>
              </a:rPr>
              <a:t>Calculated current carbon footprint and action plan </a:t>
            </a:r>
          </a:p>
          <a:p>
            <a:pPr marL="285750" lvl="0" indent="-285750">
              <a:lnSpc>
                <a:spcPct val="100000"/>
              </a:lnSpc>
              <a:spcBef>
                <a:spcPts val="0"/>
              </a:spcBef>
            </a:pPr>
            <a:r>
              <a:rPr lang="en-GB" dirty="0">
                <a:latin typeface="Lato" panose="020F0502020204030203" pitchFamily="34" charset="0"/>
              </a:rPr>
              <a:t>Established a Green Champion to implement actions </a:t>
            </a:r>
          </a:p>
          <a:p>
            <a:pPr marL="285750" lvl="0" indent="-285750">
              <a:lnSpc>
                <a:spcPct val="100000"/>
              </a:lnSpc>
              <a:spcBef>
                <a:spcPts val="0"/>
              </a:spcBef>
            </a:pPr>
            <a:r>
              <a:rPr lang="en-GB" dirty="0">
                <a:latin typeface="Lato" panose="020F0502020204030203" pitchFamily="34" charset="0"/>
              </a:rPr>
              <a:t>Advised on how waste and recycling is dealt with</a:t>
            </a:r>
          </a:p>
          <a:p>
            <a:pPr marL="285750" lvl="0" indent="-285750">
              <a:lnSpc>
                <a:spcPct val="100000"/>
              </a:lnSpc>
              <a:spcBef>
                <a:spcPts val="0"/>
              </a:spcBef>
            </a:pPr>
            <a:r>
              <a:rPr lang="en-GB" dirty="0">
                <a:latin typeface="Lato" panose="020F0502020204030203" pitchFamily="34" charset="0"/>
              </a:rPr>
              <a:t>Switched to Electric vehicles and Solar PV</a:t>
            </a:r>
          </a:p>
          <a:p>
            <a:pPr marL="0" indent="0">
              <a:buNone/>
            </a:pPr>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pic>
        <p:nvPicPr>
          <p:cNvPr id="16" name="Picture 15">
            <a:extLst>
              <a:ext uri="{FF2B5EF4-FFF2-40B4-BE49-F238E27FC236}">
                <a16:creationId xmlns:a16="http://schemas.microsoft.com/office/drawing/2014/main" id="{9DBDF4C7-A563-7D44-A9A2-A9AF08392861}"/>
              </a:ext>
            </a:extLst>
          </p:cNvPr>
          <p:cNvPicPr>
            <a:picLocks noChangeAspect="1"/>
          </p:cNvPicPr>
          <p:nvPr/>
        </p:nvPicPr>
        <p:blipFill>
          <a:blip r:embed="rId5"/>
          <a:stretch>
            <a:fillRect/>
          </a:stretch>
        </p:blipFill>
        <p:spPr>
          <a:xfrm>
            <a:off x="8550442" y="-5216"/>
            <a:ext cx="3641558" cy="2791643"/>
          </a:xfrm>
          <a:prstGeom prst="rect">
            <a:avLst/>
          </a:prstGeom>
        </p:spPr>
      </p:pic>
    </p:spTree>
    <p:extLst>
      <p:ext uri="{BB962C8B-B14F-4D97-AF65-F5344CB8AC3E}">
        <p14:creationId xmlns:p14="http://schemas.microsoft.com/office/powerpoint/2010/main" val="346575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Real example – Box-It East</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pic>
        <p:nvPicPr>
          <p:cNvPr id="16" name="Picture 15">
            <a:extLst>
              <a:ext uri="{FF2B5EF4-FFF2-40B4-BE49-F238E27FC236}">
                <a16:creationId xmlns:a16="http://schemas.microsoft.com/office/drawing/2014/main" id="{9DBDF4C7-A563-7D44-A9A2-A9AF08392861}"/>
              </a:ext>
            </a:extLst>
          </p:cNvPr>
          <p:cNvPicPr>
            <a:picLocks noChangeAspect="1"/>
          </p:cNvPicPr>
          <p:nvPr/>
        </p:nvPicPr>
        <p:blipFill>
          <a:blip r:embed="rId5"/>
          <a:stretch>
            <a:fillRect/>
          </a:stretch>
        </p:blipFill>
        <p:spPr>
          <a:xfrm>
            <a:off x="8550442" y="-5216"/>
            <a:ext cx="3641558" cy="2791643"/>
          </a:xfrm>
          <a:prstGeom prst="rect">
            <a:avLst/>
          </a:prstGeom>
        </p:spPr>
      </p:pic>
      <p:pic>
        <p:nvPicPr>
          <p:cNvPr id="9" name="Picture 2" descr="Ceiling Recessed Office Lights | Lighting Styles">
            <a:extLst>
              <a:ext uri="{FF2B5EF4-FFF2-40B4-BE49-F238E27FC236}">
                <a16:creationId xmlns:a16="http://schemas.microsoft.com/office/drawing/2014/main" id="{91ADBDA2-A788-4209-BC5B-F8261F4F3DD8}"/>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26512" y="1905321"/>
            <a:ext cx="2385550" cy="28119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hy Install Solar Commercially? - CC Solar - Sussex based Solar PV  installers">
            <a:extLst>
              <a:ext uri="{FF2B5EF4-FFF2-40B4-BE49-F238E27FC236}">
                <a16:creationId xmlns:a16="http://schemas.microsoft.com/office/drawing/2014/main" id="{B8EE29E5-77D8-4671-B0D7-F84562677E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9184" y="1877573"/>
            <a:ext cx="4160693" cy="32691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420DB18-E25B-422A-AC37-24923D70314B}"/>
              </a:ext>
            </a:extLst>
          </p:cNvPr>
          <p:cNvSpPr/>
          <p:nvPr/>
        </p:nvSpPr>
        <p:spPr>
          <a:xfrm>
            <a:off x="395693" y="5174437"/>
            <a:ext cx="6096000" cy="923330"/>
          </a:xfrm>
          <a:prstGeom prst="rect">
            <a:avLst/>
          </a:prstGeom>
        </p:spPr>
        <p:txBody>
          <a:bodyPr>
            <a:spAutoFit/>
          </a:bodyPr>
          <a:lstStyle/>
          <a:p>
            <a:r>
              <a:rPr lang="en-GB" dirty="0"/>
              <a:t>First Steps – Measured their emissions and implemented measures to reduce by switching to LED lighting and solar photovoltaics on the roof </a:t>
            </a:r>
          </a:p>
        </p:txBody>
      </p:sp>
    </p:spTree>
    <p:extLst>
      <p:ext uri="{BB962C8B-B14F-4D97-AF65-F5344CB8AC3E}">
        <p14:creationId xmlns:p14="http://schemas.microsoft.com/office/powerpoint/2010/main" val="160336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Real example - Lignacite</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517360" y="2233399"/>
            <a:ext cx="10515600" cy="3339497"/>
          </a:xfrm>
        </p:spPr>
        <p:txBody>
          <a:bodyPr>
            <a:normAutofit lnSpcReduction="10000"/>
          </a:bodyPr>
          <a:lstStyle/>
          <a:p>
            <a:pPr marL="0" lvl="0" indent="0">
              <a:lnSpc>
                <a:spcPct val="100000"/>
              </a:lnSpc>
              <a:spcBef>
                <a:spcPts val="0"/>
              </a:spcBef>
              <a:buNone/>
            </a:pPr>
            <a:r>
              <a:rPr lang="en-GB" dirty="0">
                <a:latin typeface="Lato" panose="020F0502020204030203" pitchFamily="34" charset="0"/>
              </a:rPr>
              <a:t>First steps process working with Groundwork</a:t>
            </a:r>
          </a:p>
          <a:p>
            <a:pPr>
              <a:lnSpc>
                <a:spcPct val="100000"/>
              </a:lnSpc>
              <a:spcBef>
                <a:spcPts val="0"/>
              </a:spcBef>
            </a:pPr>
            <a:endParaRPr lang="en-GB" dirty="0">
              <a:latin typeface="Lato" panose="020F0502020204030203" pitchFamily="34" charset="0"/>
            </a:endParaRPr>
          </a:p>
          <a:p>
            <a:pPr marL="285750" lvl="0" indent="-285750">
              <a:lnSpc>
                <a:spcPct val="100000"/>
              </a:lnSpc>
              <a:spcBef>
                <a:spcPts val="0"/>
              </a:spcBef>
            </a:pPr>
            <a:r>
              <a:rPr lang="en-GB" dirty="0">
                <a:latin typeface="Lato" panose="020F0502020204030203" pitchFamily="34" charset="0"/>
              </a:rPr>
              <a:t>Started reviewing energy bills and calculated emissions</a:t>
            </a:r>
          </a:p>
          <a:p>
            <a:pPr marL="285750" lvl="0" indent="-285750">
              <a:lnSpc>
                <a:spcPct val="100000"/>
              </a:lnSpc>
              <a:spcBef>
                <a:spcPts val="0"/>
              </a:spcBef>
            </a:pPr>
            <a:r>
              <a:rPr lang="en-GB" dirty="0">
                <a:latin typeface="Lato" panose="020F0502020204030203" pitchFamily="34" charset="0"/>
              </a:rPr>
              <a:t>Suggested equipment change to more energy efficient models</a:t>
            </a:r>
          </a:p>
          <a:p>
            <a:pPr marL="285750" lvl="0" indent="-285750">
              <a:lnSpc>
                <a:spcPct val="100000"/>
              </a:lnSpc>
              <a:spcBef>
                <a:spcPts val="0"/>
              </a:spcBef>
            </a:pPr>
            <a:r>
              <a:rPr lang="en-GB" dirty="0">
                <a:latin typeface="Lato" panose="020F0502020204030203" pitchFamily="34" charset="0"/>
              </a:rPr>
              <a:t>Recommended the use of LEDs</a:t>
            </a:r>
          </a:p>
          <a:p>
            <a:pPr marL="285750" lvl="0" indent="-285750">
              <a:lnSpc>
                <a:spcPct val="100000"/>
              </a:lnSpc>
              <a:spcBef>
                <a:spcPts val="0"/>
              </a:spcBef>
            </a:pPr>
            <a:r>
              <a:rPr lang="en-GB" dirty="0">
                <a:latin typeface="Lato" panose="020F0502020204030203" pitchFamily="34" charset="0"/>
              </a:rPr>
              <a:t>Advised on how waste and recycling is dealt with</a:t>
            </a:r>
          </a:p>
          <a:p>
            <a:pPr marL="285750" lvl="0" indent="-285750">
              <a:lnSpc>
                <a:spcPct val="100000"/>
              </a:lnSpc>
              <a:spcBef>
                <a:spcPts val="0"/>
              </a:spcBef>
            </a:pPr>
            <a:r>
              <a:rPr lang="en-GB" dirty="0">
                <a:latin typeface="Lato" panose="020F0502020204030203" pitchFamily="34" charset="0"/>
              </a:rPr>
              <a:t>Gave advise for staff to act more sustainably</a:t>
            </a:r>
          </a:p>
          <a:p>
            <a:pPr marL="285750" lvl="0" indent="-285750">
              <a:lnSpc>
                <a:spcPct val="100000"/>
              </a:lnSpc>
              <a:spcBef>
                <a:spcPts val="0"/>
              </a:spcBef>
            </a:pPr>
            <a:r>
              <a:rPr lang="en-GB" dirty="0">
                <a:latin typeface="Lato" panose="020F0502020204030203" pitchFamily="34" charset="0"/>
              </a:rPr>
              <a:t>Advised on better ways to run energy intensive equipment</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pic>
        <p:nvPicPr>
          <p:cNvPr id="16" name="Picture 15">
            <a:extLst>
              <a:ext uri="{FF2B5EF4-FFF2-40B4-BE49-F238E27FC236}">
                <a16:creationId xmlns:a16="http://schemas.microsoft.com/office/drawing/2014/main" id="{9DBDF4C7-A563-7D44-A9A2-A9AF08392861}"/>
              </a:ext>
            </a:extLst>
          </p:cNvPr>
          <p:cNvPicPr>
            <a:picLocks noChangeAspect="1"/>
          </p:cNvPicPr>
          <p:nvPr/>
        </p:nvPicPr>
        <p:blipFill>
          <a:blip r:embed="rId5"/>
          <a:stretch>
            <a:fillRect/>
          </a:stretch>
        </p:blipFill>
        <p:spPr>
          <a:xfrm>
            <a:off x="8550442" y="-5216"/>
            <a:ext cx="3641558" cy="2791643"/>
          </a:xfrm>
          <a:prstGeom prst="rect">
            <a:avLst/>
          </a:prstGeom>
        </p:spPr>
      </p:pic>
    </p:spTree>
    <p:extLst>
      <p:ext uri="{BB962C8B-B14F-4D97-AF65-F5344CB8AC3E}">
        <p14:creationId xmlns:p14="http://schemas.microsoft.com/office/powerpoint/2010/main" val="307724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What next?</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517360" y="2233399"/>
            <a:ext cx="10515600" cy="3339497"/>
          </a:xfrm>
        </p:spPr>
        <p:txBody>
          <a:bodyPr>
            <a:normAutofit/>
          </a:bodyPr>
          <a:lstStyle/>
          <a:p>
            <a:pPr marL="571500" indent="-571500"/>
            <a:r>
              <a:rPr lang="en-GB" dirty="0"/>
              <a:t>Talk about it – get your staff onboard, share with stakeholders</a:t>
            </a:r>
          </a:p>
          <a:p>
            <a:pPr marL="571500" indent="-571500"/>
            <a:r>
              <a:rPr lang="en-GB" dirty="0"/>
              <a:t>Start tracking your emissions, check bills and record data</a:t>
            </a:r>
          </a:p>
          <a:p>
            <a:pPr marL="571500" indent="-571500"/>
            <a:r>
              <a:rPr lang="en-GB" dirty="0"/>
              <a:t>Prioritise action</a:t>
            </a:r>
          </a:p>
          <a:p>
            <a:pPr marL="571500" indent="-571500"/>
            <a:r>
              <a:rPr lang="en-GB" dirty="0"/>
              <a:t>Set reduction targets</a:t>
            </a:r>
          </a:p>
          <a:p>
            <a:pPr marL="571500" indent="-571500"/>
            <a:r>
              <a:rPr lang="en-GB" dirty="0"/>
              <a:t>Measure progress</a:t>
            </a:r>
          </a:p>
          <a:p>
            <a:pPr marL="571500" indent="-571500"/>
            <a:r>
              <a:rPr lang="en-GB" dirty="0"/>
              <a:t>Review and refine reporting process</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pic>
        <p:nvPicPr>
          <p:cNvPr id="16" name="Picture 15">
            <a:extLst>
              <a:ext uri="{FF2B5EF4-FFF2-40B4-BE49-F238E27FC236}">
                <a16:creationId xmlns:a16="http://schemas.microsoft.com/office/drawing/2014/main" id="{9DBDF4C7-A563-7D44-A9A2-A9AF08392861}"/>
              </a:ext>
            </a:extLst>
          </p:cNvPr>
          <p:cNvPicPr>
            <a:picLocks noChangeAspect="1"/>
          </p:cNvPicPr>
          <p:nvPr/>
        </p:nvPicPr>
        <p:blipFill>
          <a:blip r:embed="rId5"/>
          <a:stretch>
            <a:fillRect/>
          </a:stretch>
        </p:blipFill>
        <p:spPr>
          <a:xfrm>
            <a:off x="8550442" y="-5216"/>
            <a:ext cx="3641558" cy="2791643"/>
          </a:xfrm>
          <a:prstGeom prst="rect">
            <a:avLst/>
          </a:prstGeom>
        </p:spPr>
      </p:pic>
    </p:spTree>
    <p:extLst>
      <p:ext uri="{BB962C8B-B14F-4D97-AF65-F5344CB8AC3E}">
        <p14:creationId xmlns:p14="http://schemas.microsoft.com/office/powerpoint/2010/main" val="107776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First steps –help available</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r>
              <a:rPr lang="en-GB" dirty="0">
                <a:hlinkClick r:id="rId4"/>
              </a:rPr>
              <a:t>https://carboncharter.org/first-steps/</a:t>
            </a:r>
            <a:br>
              <a:rPr lang="en-GB" dirty="0"/>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lnSpcReduction="10000"/>
          </a:bodyPr>
          <a:lstStyle/>
          <a:p>
            <a:pPr marL="0" indent="0">
              <a:buNone/>
            </a:pPr>
            <a:r>
              <a:rPr lang="en-GB" dirty="0"/>
              <a:t>Useful guides available covering all of these to help any business</a:t>
            </a:r>
          </a:p>
          <a:p>
            <a:pPr marL="571500" indent="-571500">
              <a:lnSpc>
                <a:spcPct val="100000"/>
              </a:lnSpc>
            </a:pPr>
            <a:r>
              <a:rPr lang="en-GB" dirty="0"/>
              <a:t>Calculate a carbon footprint</a:t>
            </a:r>
          </a:p>
          <a:p>
            <a:pPr marL="571500" indent="-571500"/>
            <a:r>
              <a:rPr lang="en-GB" dirty="0"/>
              <a:t>Develop a carbon reduction policy and action plan</a:t>
            </a:r>
          </a:p>
          <a:p>
            <a:pPr marL="571500" indent="-571500"/>
            <a:r>
              <a:rPr lang="en-GB" dirty="0"/>
              <a:t>Get your staff onboard</a:t>
            </a:r>
          </a:p>
          <a:p>
            <a:pPr marL="571500" indent="-571500"/>
            <a:r>
              <a:rPr lang="en-GB" dirty="0"/>
              <a:t>Make buildings more efficient</a:t>
            </a:r>
          </a:p>
          <a:p>
            <a:pPr marL="571500" indent="-571500"/>
            <a:r>
              <a:rPr lang="en-GB" dirty="0"/>
              <a:t>Consider renewable energy</a:t>
            </a:r>
          </a:p>
          <a:p>
            <a:pPr marL="571500" indent="-571500"/>
            <a:r>
              <a:rPr lang="en-GB" dirty="0"/>
              <a:t>Dealing with transport, waste, carbon offsetting</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5"/>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277535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The future- Carbon Charter</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r>
              <a:rPr lang="en-GB" dirty="0"/>
              <a:t>www.carboncharter.org</a:t>
            </a:r>
            <a:br>
              <a:rPr lang="en-GB" dirty="0"/>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fontScale="62500" lnSpcReduction="20000"/>
          </a:bodyPr>
          <a:lstStyle/>
          <a:p>
            <a:pPr lvl="0"/>
            <a:r>
              <a:rPr lang="en-GB" sz="3600" dirty="0"/>
              <a:t>Supporting businesses to reduce carbon and reach Net Zero.</a:t>
            </a:r>
          </a:p>
          <a:p>
            <a:pPr lvl="0"/>
            <a:endParaRPr lang="en-GB" sz="3600" dirty="0"/>
          </a:p>
          <a:p>
            <a:pPr lvl="0"/>
            <a:r>
              <a:rPr lang="en-GB" sz="3600" dirty="0"/>
              <a:t>An environmental award scheme and sustainable business network for SMEs in Suffolk and Norfolk.</a:t>
            </a:r>
          </a:p>
          <a:p>
            <a:pPr lvl="0"/>
            <a:endParaRPr lang="en-GB" sz="3600" dirty="0"/>
          </a:p>
          <a:p>
            <a:pPr lvl="0"/>
            <a:r>
              <a:rPr lang="en-GB" sz="3600" dirty="0"/>
              <a:t>Key to certification - carbon emissions reductions and communication (internally and externally).</a:t>
            </a:r>
          </a:p>
          <a:p>
            <a:pPr lvl="0"/>
            <a:endParaRPr lang="en-GB" sz="3600" dirty="0"/>
          </a:p>
          <a:p>
            <a:pPr lvl="0"/>
            <a:r>
              <a:rPr lang="en-GB" sz="3600" dirty="0"/>
              <a:t>Employees are key to businesses meeting their environmental objectives and enhancing their reputation.</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pic>
        <p:nvPicPr>
          <p:cNvPr id="5" name="Picture 4">
            <a:extLst>
              <a:ext uri="{FF2B5EF4-FFF2-40B4-BE49-F238E27FC236}">
                <a16:creationId xmlns:a16="http://schemas.microsoft.com/office/drawing/2014/main" id="{0183970A-2D2E-4AAE-B6FA-1891CB60A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0988" y="359559"/>
            <a:ext cx="2679112" cy="1249946"/>
          </a:xfrm>
          <a:prstGeom prst="rect">
            <a:avLst/>
          </a:prstGeom>
        </p:spPr>
      </p:pic>
    </p:spTree>
    <p:extLst>
      <p:ext uri="{BB962C8B-B14F-4D97-AF65-F5344CB8AC3E}">
        <p14:creationId xmlns:p14="http://schemas.microsoft.com/office/powerpoint/2010/main" val="167089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rPr>
              <a:t>What are your drivers for reducing your business carbon footprint?</a:t>
            </a:r>
            <a:br>
              <a:rPr lang="en-GB" b="1" dirty="0">
                <a:solidFill>
                  <a:srgbClr val="13873C"/>
                </a:solidFill>
                <a:latin typeface="Lato Black" panose="020F0502020204030203" pitchFamily="34" charset="0"/>
              </a:rPr>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a:bodyPr>
          <a:lstStyle/>
          <a:p>
            <a:pPr marL="571500" indent="-571500"/>
            <a:r>
              <a:rPr lang="en-GB" dirty="0"/>
              <a:t>Energy costs?</a:t>
            </a:r>
          </a:p>
          <a:p>
            <a:pPr marL="571500" indent="-571500"/>
            <a:r>
              <a:rPr lang="en-GB" dirty="0"/>
              <a:t>Climate Change Ask / Procurement Tenders?</a:t>
            </a:r>
          </a:p>
          <a:p>
            <a:pPr marL="571500" indent="-571500"/>
            <a:r>
              <a:rPr lang="en-GB" dirty="0"/>
              <a:t>Environmental Policy?</a:t>
            </a:r>
          </a:p>
          <a:p>
            <a:pPr marL="571500" indent="-571500"/>
            <a:r>
              <a:rPr lang="en-GB" dirty="0"/>
              <a:t>Staff interested?</a:t>
            </a:r>
          </a:p>
          <a:p>
            <a:pPr marL="571500" indent="-571500"/>
            <a:r>
              <a:rPr lang="en-GB" dirty="0"/>
              <a:t>Everyone else is setting Net Zero Targets?</a:t>
            </a:r>
          </a:p>
          <a:p>
            <a:pPr marL="0" indent="0">
              <a:buNone/>
            </a:pPr>
            <a:endParaRPr lang="en-GB" dirty="0"/>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295738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a:bodyPr>
          <a:lstStyle/>
          <a:p>
            <a:r>
              <a:rPr lang="en-GB" sz="3400"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Groundwork Carbon Management Services</a:t>
            </a: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517360" y="2233399"/>
            <a:ext cx="10515600" cy="3339497"/>
          </a:xfrm>
        </p:spPr>
        <p:txBody>
          <a:bodyPr>
            <a:normAutofit lnSpcReduction="10000"/>
          </a:bodyPr>
          <a:lstStyle/>
          <a:p>
            <a:pPr marL="571500" indent="-571500"/>
            <a:r>
              <a:rPr lang="en-GB" dirty="0"/>
              <a:t>Establishing a pathway to net zero</a:t>
            </a:r>
          </a:p>
          <a:p>
            <a:pPr marL="571500" indent="-571500"/>
            <a:r>
              <a:rPr lang="en-GB" dirty="0"/>
              <a:t>Carbon Literacy training</a:t>
            </a:r>
          </a:p>
          <a:p>
            <a:pPr marL="571500" indent="-571500"/>
            <a:r>
              <a:rPr lang="en-GB" dirty="0"/>
              <a:t>Green House Gas inventory and reporting</a:t>
            </a:r>
          </a:p>
          <a:p>
            <a:pPr marL="571500" indent="-571500"/>
            <a:r>
              <a:rPr lang="en-GB" dirty="0"/>
              <a:t>External assurance of company reporting</a:t>
            </a:r>
          </a:p>
          <a:p>
            <a:pPr marL="571500" indent="-571500"/>
            <a:r>
              <a:rPr lang="en-GB" dirty="0"/>
              <a:t>Prioritisation of carbon reduction actions</a:t>
            </a:r>
          </a:p>
          <a:p>
            <a:pPr marL="571500" indent="-571500"/>
            <a:r>
              <a:rPr lang="en-GB" dirty="0"/>
              <a:t>Resource efficiency, energy efficiency and carbon management assessments –</a:t>
            </a:r>
            <a:r>
              <a:rPr lang="en-GB" sz="3400" b="1" dirty="0">
                <a:solidFill>
                  <a:srgbClr val="13873C"/>
                </a:solidFill>
                <a:latin typeface="Lato Black" panose="020F0502020204030203" pitchFamily="34" charset="0"/>
              </a:rPr>
              <a:t>funded programmes still available!</a:t>
            </a:r>
          </a:p>
          <a:p>
            <a:pPr marL="571500" indent="-571500"/>
            <a:endParaRPr lang="en-GB" dirty="0"/>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3"/>
          <a:stretch>
            <a:fillRect/>
          </a:stretch>
        </p:blipFill>
        <p:spPr>
          <a:xfrm>
            <a:off x="626512" y="1770927"/>
            <a:ext cx="2644589" cy="106646"/>
          </a:xfrm>
          <a:prstGeom prst="rect">
            <a:avLst/>
          </a:prstGeom>
        </p:spPr>
      </p:pic>
      <p:pic>
        <p:nvPicPr>
          <p:cNvPr id="16" name="Picture 15">
            <a:extLst>
              <a:ext uri="{FF2B5EF4-FFF2-40B4-BE49-F238E27FC236}">
                <a16:creationId xmlns:a16="http://schemas.microsoft.com/office/drawing/2014/main" id="{9DBDF4C7-A563-7D44-A9A2-A9AF08392861}"/>
              </a:ext>
            </a:extLst>
          </p:cNvPr>
          <p:cNvPicPr>
            <a:picLocks noChangeAspect="1"/>
          </p:cNvPicPr>
          <p:nvPr/>
        </p:nvPicPr>
        <p:blipFill>
          <a:blip r:embed="rId4"/>
          <a:stretch>
            <a:fillRect/>
          </a:stretch>
        </p:blipFill>
        <p:spPr>
          <a:xfrm>
            <a:off x="8550442" y="-5216"/>
            <a:ext cx="3641558" cy="2791643"/>
          </a:xfrm>
          <a:prstGeom prst="rect">
            <a:avLst/>
          </a:prstGeom>
        </p:spPr>
      </p:pic>
    </p:spTree>
    <p:extLst>
      <p:ext uri="{BB962C8B-B14F-4D97-AF65-F5344CB8AC3E}">
        <p14:creationId xmlns:p14="http://schemas.microsoft.com/office/powerpoint/2010/main" val="297374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B8D261-3994-FE43-8A85-D9DE1F2ACFED}"/>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D5C46CB-AE63-6242-A08E-F9AD98DD3DD9}"/>
              </a:ext>
            </a:extLst>
          </p:cNvPr>
          <p:cNvSpPr>
            <a:spLocks noGrp="1"/>
          </p:cNvSpPr>
          <p:nvPr>
            <p:ph type="title"/>
          </p:nvPr>
        </p:nvSpPr>
        <p:spPr>
          <a:xfrm>
            <a:off x="517360" y="672516"/>
            <a:ext cx="4792577" cy="1205057"/>
          </a:xfrm>
        </p:spPr>
        <p:txBody>
          <a:bodyPr/>
          <a:lstStyle/>
          <a:p>
            <a:r>
              <a:rPr lang="en-US"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Q&amp;As</a:t>
            </a:r>
          </a:p>
        </p:txBody>
      </p:sp>
      <p:sp>
        <p:nvSpPr>
          <p:cNvPr id="5" name="Content Placeholder 2">
            <a:extLst>
              <a:ext uri="{FF2B5EF4-FFF2-40B4-BE49-F238E27FC236}">
                <a16:creationId xmlns:a16="http://schemas.microsoft.com/office/drawing/2014/main" id="{1980B566-15B7-0E4D-B557-F881185451B9}"/>
              </a:ext>
            </a:extLst>
          </p:cNvPr>
          <p:cNvSpPr>
            <a:spLocks noGrp="1"/>
          </p:cNvSpPr>
          <p:nvPr>
            <p:ph idx="1"/>
          </p:nvPr>
        </p:nvSpPr>
        <p:spPr>
          <a:xfrm>
            <a:off x="517360" y="2233399"/>
            <a:ext cx="5856807" cy="3339497"/>
          </a:xfrm>
        </p:spPr>
        <p:txBody>
          <a:bodyPr>
            <a:normAutofit/>
          </a:bodyPr>
          <a:lstStyle/>
          <a:p>
            <a:pPr marL="0" indent="0" algn="ctr">
              <a:buNone/>
            </a:pPr>
            <a:r>
              <a:rPr lang="en-US" dirty="0">
                <a:solidFill>
                  <a:srgbClr val="373534"/>
                </a:solidFill>
                <a:latin typeface="Lato Medium" panose="020F0502020204030203" pitchFamily="34" charset="0"/>
                <a:ea typeface="Lato Medium" panose="020F0502020204030203" pitchFamily="34" charset="0"/>
                <a:cs typeface="Lato Medium" panose="020F0502020204030203" pitchFamily="34" charset="0"/>
              </a:rPr>
              <a:t>Any questions?</a:t>
            </a:r>
          </a:p>
          <a:p>
            <a:pPr algn="ctr"/>
            <a:endParaRPr lang="en-US" dirty="0">
              <a:solidFill>
                <a:srgbClr val="373534"/>
              </a:solidFill>
              <a:latin typeface="Lato Medium" panose="020F0502020204030203" pitchFamily="34" charset="0"/>
              <a:hlinkClick r:id="rId4">
                <a:extLst>
                  <a:ext uri="{A12FA001-AC4F-418D-AE19-62706E023703}">
                    <ahyp:hlinkClr xmlns:ahyp="http://schemas.microsoft.com/office/drawing/2018/hyperlinkcolor" val="tx"/>
                  </a:ext>
                </a:extLst>
              </a:hlinkClick>
            </a:endParaRPr>
          </a:p>
          <a:p>
            <a:pPr algn="ctr"/>
            <a:r>
              <a:rPr lang="en-GB" dirty="0">
                <a:hlinkClick r:id="rId4">
                  <a:extLst>
                    <a:ext uri="{A12FA001-AC4F-418D-AE19-62706E023703}">
                      <ahyp:hlinkClr xmlns:ahyp="http://schemas.microsoft.com/office/drawing/2018/hyperlinkcolor" val="tx"/>
                    </a:ext>
                  </a:extLst>
                </a:hlinkClick>
              </a:rPr>
              <a:t>June.davenport@groundwork.org.uk</a:t>
            </a:r>
            <a:endParaRPr lang="en-GB" dirty="0"/>
          </a:p>
          <a:p>
            <a:pPr algn="ctr"/>
            <a:endParaRPr lang="en-GB" dirty="0"/>
          </a:p>
          <a:p>
            <a:pPr algn="ctr"/>
            <a:r>
              <a:rPr lang="en-GB" dirty="0">
                <a:hlinkClick r:id="rId5">
                  <a:extLst>
                    <a:ext uri="{A12FA001-AC4F-418D-AE19-62706E023703}">
                      <ahyp:hlinkClr xmlns:ahyp="http://schemas.microsoft.com/office/drawing/2018/hyperlinkcolor" val="tx"/>
                    </a:ext>
                  </a:extLst>
                </a:hlinkClick>
              </a:rPr>
              <a:t>www.groundworksbs.org.uk</a:t>
            </a:r>
            <a:endParaRPr lang="en-GB" dirty="0"/>
          </a:p>
          <a:p>
            <a:pPr marL="0" indent="0">
              <a:buNone/>
            </a:pPr>
            <a:endParaRPr lang="en-US" dirty="0">
              <a:solidFill>
                <a:srgbClr val="373534"/>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6" name="Picture 5">
            <a:extLst>
              <a:ext uri="{FF2B5EF4-FFF2-40B4-BE49-F238E27FC236}">
                <a16:creationId xmlns:a16="http://schemas.microsoft.com/office/drawing/2014/main" id="{8706CEBF-979E-B849-B57D-D439DEFBC5DC}"/>
              </a:ext>
            </a:extLst>
          </p:cNvPr>
          <p:cNvPicPr>
            <a:picLocks noChangeAspect="1"/>
          </p:cNvPicPr>
          <p:nvPr/>
        </p:nvPicPr>
        <p:blipFill>
          <a:blip r:embed="rId6"/>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390410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26691" y="2534805"/>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Whatever they are remember you can’t change what you don’t measure….</a:t>
            </a: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a:bodyPr>
          <a:lstStyle/>
          <a:p>
            <a:pPr marL="0" indent="0">
              <a:buNone/>
            </a:pPr>
            <a:endParaRPr lang="en-GB" dirty="0"/>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17248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STEP 1: Where are emissions coming from?</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a:bodyPr>
          <a:lstStyle/>
          <a:p>
            <a:pPr marL="457200" indent="-457200"/>
            <a:r>
              <a:rPr lang="en-GB" dirty="0"/>
              <a:t>Premises – space/water heating, lighting etc (gas, oil, LPG, electricity, air con)</a:t>
            </a:r>
          </a:p>
          <a:p>
            <a:pPr marL="457200" indent="-457200"/>
            <a:r>
              <a:rPr lang="en-GB" dirty="0"/>
              <a:t>Equipment/production</a:t>
            </a:r>
          </a:p>
          <a:p>
            <a:pPr marL="457200" indent="-457200"/>
            <a:r>
              <a:rPr lang="en-GB" dirty="0"/>
              <a:t>Transport</a:t>
            </a:r>
          </a:p>
          <a:p>
            <a:pPr marL="457200" indent="-457200"/>
            <a:r>
              <a:rPr lang="en-GB" dirty="0"/>
              <a:t>Waste disposal</a:t>
            </a:r>
          </a:p>
          <a:p>
            <a:pPr marL="457200" indent="-457200"/>
            <a:r>
              <a:rPr lang="en-GB" dirty="0"/>
              <a:t>Value chain – products &amp; services procured, your own products &amp; services</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6342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5117-2E1E-473C-9E21-144D3C4692A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BE7127E-B5D5-47BF-8CF3-9DC593FC9B21}"/>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DC7E7C24-558F-415D-B84D-F622D258A73D}"/>
              </a:ext>
            </a:extLst>
          </p:cNvPr>
          <p:cNvPicPr>
            <a:picLocks noChangeAspect="1"/>
          </p:cNvPicPr>
          <p:nvPr/>
        </p:nvPicPr>
        <p:blipFill>
          <a:blip r:embed="rId3"/>
          <a:stretch>
            <a:fillRect/>
          </a:stretch>
        </p:blipFill>
        <p:spPr>
          <a:xfrm>
            <a:off x="1194391" y="182598"/>
            <a:ext cx="9803218" cy="6492803"/>
          </a:xfrm>
          <a:prstGeom prst="rect">
            <a:avLst/>
          </a:prstGeom>
        </p:spPr>
      </p:pic>
    </p:spTree>
    <p:extLst>
      <p:ext uri="{BB962C8B-B14F-4D97-AF65-F5344CB8AC3E}">
        <p14:creationId xmlns:p14="http://schemas.microsoft.com/office/powerpoint/2010/main" val="429401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STEP 2: Getting to grips with the </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numbers</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517360" y="2233399"/>
            <a:ext cx="10515600" cy="3339497"/>
          </a:xfrm>
        </p:spPr>
        <p:txBody>
          <a:bodyPr>
            <a:normAutofit fontScale="92500" lnSpcReduction="10000"/>
          </a:bodyPr>
          <a:lstStyle/>
          <a:p>
            <a:pPr marL="0" indent="0">
              <a:buNone/>
            </a:pPr>
            <a:r>
              <a:rPr lang="en-GB" sz="2600" b="1" dirty="0">
                <a:solidFill>
                  <a:srgbClr val="13873C"/>
                </a:solidFill>
                <a:latin typeface="Lato Black" panose="020F0502020204030203" pitchFamily="34" charset="0"/>
              </a:rPr>
              <a:t>Scope 1 &amp; 2</a:t>
            </a:r>
          </a:p>
          <a:p>
            <a:pPr marL="571500" indent="-571500"/>
            <a:r>
              <a:rPr lang="en-GB" dirty="0"/>
              <a:t>Recent 12 months (calendar year or FY)</a:t>
            </a:r>
          </a:p>
          <a:p>
            <a:pPr marL="571500" indent="-571500"/>
            <a:r>
              <a:rPr lang="en-GB" dirty="0"/>
              <a:t>Gas/oil/LPG consumption (meter reads or delivery invoices) in kWh, m3, litres, kg</a:t>
            </a:r>
          </a:p>
          <a:p>
            <a:pPr marL="571500" indent="-571500"/>
            <a:r>
              <a:rPr lang="en-GB" dirty="0"/>
              <a:t>Business vehicle fuel consumption (preferable) or mileage (fuel card data, invoices, miles travelled and type of vehicle) in litres or miles</a:t>
            </a:r>
          </a:p>
          <a:p>
            <a:pPr marL="571500" indent="-571500"/>
            <a:r>
              <a:rPr lang="en-GB" dirty="0"/>
              <a:t>Electricity consumption at your premises (meter reads, supplier bills, landlord charges) in kWh </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pic>
        <p:nvPicPr>
          <p:cNvPr id="16" name="Picture 15">
            <a:extLst>
              <a:ext uri="{FF2B5EF4-FFF2-40B4-BE49-F238E27FC236}">
                <a16:creationId xmlns:a16="http://schemas.microsoft.com/office/drawing/2014/main" id="{9DBDF4C7-A563-7D44-A9A2-A9AF08392861}"/>
              </a:ext>
            </a:extLst>
          </p:cNvPr>
          <p:cNvPicPr>
            <a:picLocks noChangeAspect="1"/>
          </p:cNvPicPr>
          <p:nvPr/>
        </p:nvPicPr>
        <p:blipFill>
          <a:blip r:embed="rId5"/>
          <a:stretch>
            <a:fillRect/>
          </a:stretch>
        </p:blipFill>
        <p:spPr>
          <a:xfrm>
            <a:off x="8550442" y="-5216"/>
            <a:ext cx="3641558" cy="2791643"/>
          </a:xfrm>
          <a:prstGeom prst="rect">
            <a:avLst/>
          </a:prstGeom>
        </p:spPr>
      </p:pic>
    </p:spTree>
    <p:extLst>
      <p:ext uri="{BB962C8B-B14F-4D97-AF65-F5344CB8AC3E}">
        <p14:creationId xmlns:p14="http://schemas.microsoft.com/office/powerpoint/2010/main" val="102930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fontScale="90000"/>
          </a:bodyPr>
          <a:lstStyle/>
          <a:p>
            <a: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t>Value chain emissions-Scope 3</a:t>
            </a:r>
            <a:br>
              <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rPr>
            </a:br>
            <a:endParaRPr lang="en-GB" b="1" dirty="0">
              <a:solidFill>
                <a:srgbClr val="13873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517360" y="2233399"/>
            <a:ext cx="10515600" cy="3339497"/>
          </a:xfrm>
        </p:spPr>
        <p:txBody>
          <a:bodyPr>
            <a:normAutofit/>
          </a:bodyPr>
          <a:lstStyle/>
          <a:p>
            <a:pPr marL="571500" indent="-571500"/>
            <a:r>
              <a:rPr lang="en-GB" dirty="0"/>
              <a:t>Employee business travel (expenses claims) in miles</a:t>
            </a:r>
          </a:p>
          <a:p>
            <a:pPr marL="571500" indent="-571500"/>
            <a:r>
              <a:rPr lang="en-GB" dirty="0"/>
              <a:t>Employee commuting in miles</a:t>
            </a:r>
          </a:p>
          <a:p>
            <a:pPr marL="571500" indent="-571500"/>
            <a:r>
              <a:rPr lang="en-GB" dirty="0"/>
              <a:t>Waste production (including volume recycled) in kg or tonnes</a:t>
            </a:r>
          </a:p>
          <a:p>
            <a:pPr marL="571500" indent="-571500"/>
            <a:r>
              <a:rPr lang="en-GB" dirty="0"/>
              <a:t>Transport and distribution in litres of fuel or miles</a:t>
            </a:r>
          </a:p>
          <a:p>
            <a:pPr marL="571500" indent="-571500"/>
            <a:r>
              <a:rPr lang="en-GB" dirty="0"/>
              <a:t>Working from home in working hours</a:t>
            </a:r>
          </a:p>
          <a:p>
            <a:pPr marL="571500" indent="-571500"/>
            <a:r>
              <a:rPr lang="en-GB" dirty="0"/>
              <a:t>Water (bills, meter reads)</a:t>
            </a: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4"/>
          <a:stretch>
            <a:fillRect/>
          </a:stretch>
        </p:blipFill>
        <p:spPr>
          <a:xfrm>
            <a:off x="626512" y="1770927"/>
            <a:ext cx="2644589" cy="106646"/>
          </a:xfrm>
          <a:prstGeom prst="rect">
            <a:avLst/>
          </a:prstGeom>
        </p:spPr>
      </p:pic>
      <p:pic>
        <p:nvPicPr>
          <p:cNvPr id="16" name="Picture 15">
            <a:extLst>
              <a:ext uri="{FF2B5EF4-FFF2-40B4-BE49-F238E27FC236}">
                <a16:creationId xmlns:a16="http://schemas.microsoft.com/office/drawing/2014/main" id="{9DBDF4C7-A563-7D44-A9A2-A9AF08392861}"/>
              </a:ext>
            </a:extLst>
          </p:cNvPr>
          <p:cNvPicPr>
            <a:picLocks noChangeAspect="1"/>
          </p:cNvPicPr>
          <p:nvPr/>
        </p:nvPicPr>
        <p:blipFill>
          <a:blip r:embed="rId5"/>
          <a:stretch>
            <a:fillRect/>
          </a:stretch>
        </p:blipFill>
        <p:spPr>
          <a:xfrm>
            <a:off x="8550442" y="-5216"/>
            <a:ext cx="3641558" cy="2791643"/>
          </a:xfrm>
          <a:prstGeom prst="rect">
            <a:avLst/>
          </a:prstGeom>
        </p:spPr>
      </p:pic>
    </p:spTree>
    <p:extLst>
      <p:ext uri="{BB962C8B-B14F-4D97-AF65-F5344CB8AC3E}">
        <p14:creationId xmlns:p14="http://schemas.microsoft.com/office/powerpoint/2010/main" val="324907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a:bodyPr>
          <a:lstStyle/>
          <a:p>
            <a:r>
              <a:rPr lang="en-GB" sz="4000" b="1" dirty="0">
                <a:solidFill>
                  <a:srgbClr val="13873C"/>
                </a:solidFill>
                <a:latin typeface="Lato Black" panose="020F0502020204030203" pitchFamily="34" charset="0"/>
              </a:rPr>
              <a:t>STEP 3: Use a simple carbon calculator tool</a:t>
            </a: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lnSpcReduction="10000"/>
          </a:bodyPr>
          <a:lstStyle/>
          <a:p>
            <a:pPr lvl="0">
              <a:buClr>
                <a:srgbClr val="000000"/>
              </a:buClr>
            </a:pPr>
            <a:r>
              <a:rPr lang="en-GB" kern="0" dirty="0">
                <a:latin typeface="Calibri" panose="020F0502020204030204" pitchFamily="34" charset="0"/>
                <a:cs typeface="Calibri" panose="020F0502020204030204" pitchFamily="34" charset="0"/>
                <a:sym typeface="Arial"/>
              </a:rPr>
              <a:t>Free Carbon Calculator Tool - </a:t>
            </a:r>
            <a:r>
              <a:rPr lang="en-GB" u="sng" kern="0" dirty="0">
                <a:solidFill>
                  <a:srgbClr val="549E39"/>
                </a:solidFill>
                <a:latin typeface="Calibri" panose="020F0502020204030204" pitchFamily="34" charset="0"/>
                <a:cs typeface="Calibri" panose="020F0502020204030204" pitchFamily="34" charset="0"/>
                <a:sym typeface="Arial"/>
                <a:hlinkClick r:id="rId4"/>
              </a:rPr>
              <a:t>www.carboncharter.org/footprint</a:t>
            </a:r>
            <a:endParaRPr lang="en-GB" u="sng" kern="0" dirty="0">
              <a:solidFill>
                <a:srgbClr val="549E39"/>
              </a:solidFill>
              <a:latin typeface="Calibri" panose="020F0502020204030204" pitchFamily="34" charset="0"/>
              <a:cs typeface="Calibri" panose="020F0502020204030204" pitchFamily="34" charset="0"/>
              <a:sym typeface="Arial"/>
            </a:endParaRPr>
          </a:p>
          <a:p>
            <a:pPr lvl="0">
              <a:buClr>
                <a:srgbClr val="000000"/>
              </a:buClr>
            </a:pPr>
            <a:endParaRPr lang="en-GB" u="sng" kern="0" dirty="0">
              <a:solidFill>
                <a:srgbClr val="549E39"/>
              </a:solidFill>
              <a:latin typeface="Calibri" panose="020F0502020204030204" pitchFamily="34" charset="0"/>
              <a:cs typeface="Calibri" panose="020F0502020204030204" pitchFamily="34" charset="0"/>
              <a:sym typeface="Arial"/>
            </a:endParaRPr>
          </a:p>
          <a:p>
            <a:pPr lvl="0">
              <a:buClr>
                <a:srgbClr val="000000"/>
              </a:buClr>
            </a:pPr>
            <a:r>
              <a:rPr lang="en-GB" kern="0" dirty="0">
                <a:latin typeface="Calibri" panose="020F0502020204030204" pitchFamily="34" charset="0"/>
                <a:cs typeface="Calibri" panose="020F0502020204030204" pitchFamily="34" charset="0"/>
                <a:sym typeface="Arial"/>
              </a:rPr>
              <a:t>UK carbon conversion factors - </a:t>
            </a:r>
            <a:r>
              <a:rPr lang="en-GB" u="sng" kern="0" dirty="0">
                <a:solidFill>
                  <a:srgbClr val="549E39"/>
                </a:solidFill>
                <a:latin typeface="Calibri" panose="020F0502020204030204" pitchFamily="34" charset="0"/>
                <a:cs typeface="Calibri" panose="020F0502020204030204" pitchFamily="34" charset="0"/>
                <a:sym typeface="Arial"/>
                <a:hlinkClick r:id="rId5"/>
              </a:rPr>
              <a:t>www.gov.uk/government/collections/government-conversion-factors-for-company-reporting</a:t>
            </a:r>
            <a:r>
              <a:rPr lang="en-GB" u="sng" kern="0" dirty="0">
                <a:solidFill>
                  <a:srgbClr val="549E39"/>
                </a:solidFill>
                <a:latin typeface="Calibri" panose="020F0502020204030204" pitchFamily="34" charset="0"/>
                <a:cs typeface="Calibri" panose="020F0502020204030204" pitchFamily="34" charset="0"/>
                <a:sym typeface="Arial"/>
              </a:rPr>
              <a:t> </a:t>
            </a:r>
          </a:p>
          <a:p>
            <a:pPr lvl="0">
              <a:buClr>
                <a:srgbClr val="000000"/>
              </a:buClr>
            </a:pPr>
            <a:endParaRPr lang="en-GB" u="sng" kern="0" dirty="0">
              <a:solidFill>
                <a:srgbClr val="549E39"/>
              </a:solidFill>
              <a:latin typeface="Calibri" panose="020F0502020204030204" pitchFamily="34" charset="0"/>
              <a:cs typeface="Calibri" panose="020F0502020204030204" pitchFamily="34" charset="0"/>
              <a:sym typeface="Arial"/>
            </a:endParaRPr>
          </a:p>
          <a:p>
            <a:pPr lvl="0">
              <a:buClr>
                <a:srgbClr val="000000"/>
              </a:buClr>
            </a:pPr>
            <a:r>
              <a:rPr lang="en-GB" kern="0" dirty="0">
                <a:latin typeface="Calibri" panose="020F0502020204030204" pitchFamily="34" charset="0"/>
                <a:cs typeface="Calibri" panose="020F0502020204030204" pitchFamily="34" charset="0"/>
                <a:sym typeface="Arial"/>
              </a:rPr>
              <a:t>Join the Carbon Charter use your member support to calculate your carbon footprint </a:t>
            </a:r>
            <a:r>
              <a:rPr lang="en-GB" kern="0" dirty="0">
                <a:latin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a:t>
            </a:r>
            <a:r>
              <a:rPr lang="en-GB" kern="0" dirty="0">
                <a:latin typeface="Calibri" panose="020F0502020204030204" pitchFamily="34" charset="0"/>
                <a:cs typeface="Calibri" panose="020F0502020204030204" pitchFamily="34" charset="0"/>
                <a:sym typeface="Arial"/>
              </a:rPr>
              <a:t> </a:t>
            </a:r>
            <a:r>
              <a:rPr lang="en-GB" u="sng" kern="0" dirty="0">
                <a:solidFill>
                  <a:srgbClr val="549E39"/>
                </a:solidFill>
                <a:latin typeface="Calibri" panose="020F0502020204030204" pitchFamily="34" charset="0"/>
                <a:cs typeface="Calibri" panose="020F0502020204030204" pitchFamily="34" charset="0"/>
                <a:sym typeface="Arial"/>
                <a:hlinkClick r:id="rId6"/>
              </a:rPr>
              <a:t>www.carboncharter.org/contact-us/ </a:t>
            </a:r>
            <a:endParaRPr lang="en-GB" u="sng" kern="0" dirty="0">
              <a:solidFill>
                <a:srgbClr val="549E39"/>
              </a:solidFill>
              <a:latin typeface="Calibri" panose="020F0502020204030204" pitchFamily="34" charset="0"/>
              <a:cs typeface="Calibri" panose="020F0502020204030204" pitchFamily="34" charset="0"/>
              <a:sym typeface="Arial"/>
            </a:endParaRP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7"/>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39321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FD9B9C-8EC5-9848-A0FB-E0F98E0127D1}"/>
              </a:ext>
            </a:extLst>
          </p:cNvPr>
          <p:cNvSpPr>
            <a:spLocks noGrp="1"/>
          </p:cNvSpPr>
          <p:nvPr>
            <p:ph type="title"/>
          </p:nvPr>
        </p:nvSpPr>
        <p:spPr>
          <a:xfrm>
            <a:off x="517360" y="672516"/>
            <a:ext cx="10515600" cy="1205057"/>
          </a:xfrm>
        </p:spPr>
        <p:txBody>
          <a:bodyPr>
            <a:normAutofit/>
          </a:bodyPr>
          <a:lstStyle/>
          <a:p>
            <a:r>
              <a:rPr lang="en-GB" sz="4000" b="1" dirty="0">
                <a:solidFill>
                  <a:srgbClr val="13873C"/>
                </a:solidFill>
                <a:latin typeface="Lato Black" panose="020F0502020204030203" pitchFamily="34" charset="0"/>
              </a:rPr>
              <a:t>STEP 4: What can be improved and how?</a:t>
            </a:r>
          </a:p>
        </p:txBody>
      </p:sp>
      <p:sp>
        <p:nvSpPr>
          <p:cNvPr id="14" name="Content Placeholder 2">
            <a:extLst>
              <a:ext uri="{FF2B5EF4-FFF2-40B4-BE49-F238E27FC236}">
                <a16:creationId xmlns:a16="http://schemas.microsoft.com/office/drawing/2014/main" id="{8171FAAC-8D8A-654F-8B07-47EFD759BA50}"/>
              </a:ext>
            </a:extLst>
          </p:cNvPr>
          <p:cNvSpPr>
            <a:spLocks noGrp="1"/>
          </p:cNvSpPr>
          <p:nvPr>
            <p:ph idx="1"/>
          </p:nvPr>
        </p:nvSpPr>
        <p:spPr>
          <a:xfrm>
            <a:off x="626512" y="2070114"/>
            <a:ext cx="10515600" cy="3339497"/>
          </a:xfrm>
        </p:spPr>
        <p:txBody>
          <a:bodyPr>
            <a:normAutofit/>
          </a:bodyPr>
          <a:lstStyle/>
          <a:p>
            <a:pPr lvl="0">
              <a:buClr>
                <a:srgbClr val="000000"/>
              </a:buClr>
            </a:pPr>
            <a:r>
              <a:rPr lang="en-GB" u="sng" kern="0" dirty="0">
                <a:solidFill>
                  <a:srgbClr val="549E39"/>
                </a:solidFill>
                <a:latin typeface="Calibri" panose="020F0502020204030204" pitchFamily="34" charset="0"/>
                <a:cs typeface="Calibri" panose="020F0502020204030204" pitchFamily="34" charset="0"/>
                <a:sym typeface="Arial"/>
                <a:hlinkClick r:id="rId4"/>
              </a:rPr>
              <a:t> </a:t>
            </a:r>
            <a:r>
              <a:rPr lang="en-GB" sz="3200" dirty="0">
                <a:sym typeface="Arial"/>
              </a:rPr>
              <a:t>Buildings Efficiency improvements?</a:t>
            </a:r>
          </a:p>
          <a:p>
            <a:pPr lvl="1">
              <a:buClr>
                <a:srgbClr val="000000"/>
              </a:buClr>
            </a:pPr>
            <a:r>
              <a:rPr lang="en-GB" sz="2800" dirty="0">
                <a:sym typeface="Arial"/>
              </a:rPr>
              <a:t>Quick Wins</a:t>
            </a:r>
          </a:p>
          <a:p>
            <a:pPr lvl="1">
              <a:buClr>
                <a:srgbClr val="000000"/>
              </a:buClr>
            </a:pPr>
            <a:r>
              <a:rPr lang="en-GB" sz="2800" dirty="0">
                <a:sym typeface="Arial"/>
              </a:rPr>
              <a:t>Mid Term Investments</a:t>
            </a:r>
          </a:p>
          <a:p>
            <a:pPr lvl="1">
              <a:buClr>
                <a:srgbClr val="000000"/>
              </a:buClr>
            </a:pPr>
            <a:endParaRPr lang="en-GB" sz="2800" dirty="0">
              <a:sym typeface="Arial"/>
            </a:endParaRPr>
          </a:p>
          <a:p>
            <a:pPr>
              <a:buClr>
                <a:srgbClr val="000000"/>
              </a:buClr>
            </a:pPr>
            <a:r>
              <a:rPr lang="en-GB" sz="3200" dirty="0">
                <a:sym typeface="Arial"/>
              </a:rPr>
              <a:t>Transport Efficiency improvements?</a:t>
            </a:r>
          </a:p>
          <a:p>
            <a:pPr lvl="1">
              <a:buClr>
                <a:srgbClr val="000000"/>
              </a:buClr>
            </a:pPr>
            <a:r>
              <a:rPr lang="en-GB" sz="2800" dirty="0">
                <a:sym typeface="Arial"/>
              </a:rPr>
              <a:t>Quick Wins</a:t>
            </a:r>
          </a:p>
          <a:p>
            <a:pPr lvl="1">
              <a:buClr>
                <a:srgbClr val="000000"/>
              </a:buClr>
            </a:pPr>
            <a:r>
              <a:rPr lang="en-GB" sz="2800" dirty="0">
                <a:sym typeface="Arial"/>
              </a:rPr>
              <a:t>Mid Term Investments</a:t>
            </a:r>
          </a:p>
          <a:p>
            <a:pPr>
              <a:buClr>
                <a:srgbClr val="000000"/>
              </a:buClr>
            </a:pPr>
            <a:endParaRPr lang="en-GB" sz="3200" dirty="0">
              <a:sym typeface="Arial"/>
            </a:endParaRPr>
          </a:p>
          <a:p>
            <a:pPr lvl="0">
              <a:buClr>
                <a:srgbClr val="000000"/>
              </a:buClr>
            </a:pPr>
            <a:endParaRPr lang="en-GB" u="sng" kern="0" dirty="0">
              <a:solidFill>
                <a:srgbClr val="549E39"/>
              </a:solidFill>
              <a:latin typeface="Calibri" panose="020F0502020204030204" pitchFamily="34" charset="0"/>
              <a:cs typeface="Calibri" panose="020F0502020204030204" pitchFamily="34" charset="0"/>
              <a:sym typeface="Arial"/>
            </a:endParaRPr>
          </a:p>
          <a:p>
            <a:pPr marL="571500" indent="-571500"/>
            <a:endParaRPr lang="en-GB" dirty="0"/>
          </a:p>
        </p:txBody>
      </p:sp>
      <p:pic>
        <p:nvPicPr>
          <p:cNvPr id="15" name="Picture 14">
            <a:extLst>
              <a:ext uri="{FF2B5EF4-FFF2-40B4-BE49-F238E27FC236}">
                <a16:creationId xmlns:a16="http://schemas.microsoft.com/office/drawing/2014/main" id="{64EBB446-112A-9244-A887-F2B9C976D363}"/>
              </a:ext>
            </a:extLst>
          </p:cNvPr>
          <p:cNvPicPr>
            <a:picLocks noChangeAspect="1"/>
          </p:cNvPicPr>
          <p:nvPr/>
        </p:nvPicPr>
        <p:blipFill>
          <a:blip r:embed="rId5"/>
          <a:stretch>
            <a:fillRect/>
          </a:stretch>
        </p:blipFill>
        <p:spPr>
          <a:xfrm>
            <a:off x="626512" y="1770927"/>
            <a:ext cx="2644589" cy="106646"/>
          </a:xfrm>
          <a:prstGeom prst="rect">
            <a:avLst/>
          </a:prstGeom>
        </p:spPr>
      </p:pic>
    </p:spTree>
    <p:extLst>
      <p:ext uri="{BB962C8B-B14F-4D97-AF65-F5344CB8AC3E}">
        <p14:creationId xmlns:p14="http://schemas.microsoft.com/office/powerpoint/2010/main" val="4012967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FE035DC883E34B950CF42FA92EFBB1" ma:contentTypeVersion="16" ma:contentTypeDescription="Create a new document." ma:contentTypeScope="" ma:versionID="ed5a2eb518d5d2f02255dbb8df9e7f69">
  <xsd:schema xmlns:xsd="http://www.w3.org/2001/XMLSchema" xmlns:xs="http://www.w3.org/2001/XMLSchema" xmlns:p="http://schemas.microsoft.com/office/2006/metadata/properties" xmlns:ns2="31efc8b7-5f37-4014-b044-8a90f3478e04" xmlns:ns3="f2ff2b3c-7c97-422f-9a52-24186987da4b" targetNamespace="http://schemas.microsoft.com/office/2006/metadata/properties" ma:root="true" ma:fieldsID="cff22d2b2385f0bb3667ca0b93ba4957" ns2:_="" ns3:_="">
    <xsd:import namespace="31efc8b7-5f37-4014-b044-8a90f3478e04"/>
    <xsd:import namespace="f2ff2b3c-7c97-422f-9a52-24186987d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fc8b7-5f37-4014-b044-8a90f3478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92c48e-a745-41d3-b03b-68135abdf9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ff2b3c-7c97-422f-9a52-24186987da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36aa31-3022-4fd2-8321-677cdb8d2833}" ma:internalName="TaxCatchAll" ma:showField="CatchAllData" ma:web="f2ff2b3c-7c97-422f-9a52-24186987da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605DF4-E787-400A-98A8-0FC12FBB3031}"/>
</file>

<file path=customXml/itemProps2.xml><?xml version="1.0" encoding="utf-8"?>
<ds:datastoreItem xmlns:ds="http://schemas.openxmlformats.org/officeDocument/2006/customXml" ds:itemID="{589958CE-B980-4EDC-A93C-81A685B2D9A8}"/>
</file>

<file path=docProps/app.xml><?xml version="1.0" encoding="utf-8"?>
<Properties xmlns="http://schemas.openxmlformats.org/officeDocument/2006/extended-properties" xmlns:vt="http://schemas.openxmlformats.org/officeDocument/2006/docPropsVTypes">
  <TotalTime>227</TotalTime>
  <Words>1314</Words>
  <Application>Microsoft Office PowerPoint</Application>
  <PresentationFormat>Widescreen</PresentationFormat>
  <Paragraphs>169</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Lato</vt:lpstr>
      <vt:lpstr>Lato Black</vt:lpstr>
      <vt:lpstr>Lato Medium</vt:lpstr>
      <vt:lpstr>Office Theme</vt:lpstr>
      <vt:lpstr>1_Office Theme</vt:lpstr>
      <vt:lpstr>PowerPoint Presentation</vt:lpstr>
      <vt:lpstr>What are your drivers for reducing your business carbon footprint? </vt:lpstr>
      <vt:lpstr>Whatever they are remember you can’t change what you don’t measure….</vt:lpstr>
      <vt:lpstr>STEP 1: Where are emissions coming from? </vt:lpstr>
      <vt:lpstr>PowerPoint Presentation</vt:lpstr>
      <vt:lpstr>STEP 2: Getting to grips with the  numbers </vt:lpstr>
      <vt:lpstr>Value chain emissions-Scope 3 </vt:lpstr>
      <vt:lpstr>STEP 3: Use a simple carbon calculator tool</vt:lpstr>
      <vt:lpstr>STEP 4: What can be improved and how?</vt:lpstr>
      <vt:lpstr>BUILDINGS Efficiency = quick wins</vt:lpstr>
      <vt:lpstr>BUILDINGS Efficiency- Mid term investment</vt:lpstr>
      <vt:lpstr>TRANSPORT Efficiency = quick wins</vt:lpstr>
      <vt:lpstr>TRANSPORT -Mid term investment</vt:lpstr>
      <vt:lpstr>Real example – Precision Marketing </vt:lpstr>
      <vt:lpstr>Real example – Box-It East </vt:lpstr>
      <vt:lpstr>Real example - Lignacite </vt:lpstr>
      <vt:lpstr>What next? </vt:lpstr>
      <vt:lpstr>First steps –help available https://carboncharter.org/first-steps/ </vt:lpstr>
      <vt:lpstr>The future- Carbon Charter www.carboncharter.org </vt:lpstr>
      <vt:lpstr>Groundwork Carbon Management Services</vt:lpstr>
      <vt:lpstr>Q&amp;As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June Davenport</dc:creator>
  <cp:lastModifiedBy>June Davenport</cp:lastModifiedBy>
  <cp:revision>36</cp:revision>
  <dcterms:created xsi:type="dcterms:W3CDTF">2022-11-02T13:30:15Z</dcterms:created>
  <dcterms:modified xsi:type="dcterms:W3CDTF">2022-11-03T14:16:45Z</dcterms:modified>
</cp:coreProperties>
</file>