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notesSlides/notesSlide11.xml" ContentType="application/vnd.openxmlformats-officedocument.presentationml.notesSlide+xml"/>
  <Override PartName="/ppt/slideLayouts/slideLayout6.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notesSlides/notesSlide15.xml" ContentType="application/vnd.openxmlformats-officedocument.presentationml.notesSlide+xml"/>
  <Override PartName="/ppt/slideLayouts/slideLayout2.xml" ContentType="application/vnd.openxmlformats-officedocument.presentationml.slideLayout+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2" r:id="rId2"/>
    <p:sldId id="406" r:id="rId3"/>
    <p:sldId id="405" r:id="rId4"/>
    <p:sldId id="539" r:id="rId5"/>
    <p:sldId id="269" r:id="rId6"/>
    <p:sldId id="540" r:id="rId7"/>
    <p:sldId id="414" r:id="rId8"/>
    <p:sldId id="425" r:id="rId9"/>
    <p:sldId id="437" r:id="rId10"/>
    <p:sldId id="436" r:id="rId11"/>
    <p:sldId id="551" r:id="rId12"/>
    <p:sldId id="494" r:id="rId13"/>
    <p:sldId id="544" r:id="rId14"/>
    <p:sldId id="552" r:id="rId15"/>
    <p:sldId id="553" r:id="rId16"/>
    <p:sldId id="554" r:id="rId17"/>
    <p:sldId id="509" r:id="rId18"/>
    <p:sldId id="563" r:id="rId19"/>
    <p:sldId id="537" r:id="rId20"/>
    <p:sldId id="562" r:id="rId21"/>
    <p:sldId id="564" r:id="rId22"/>
    <p:sldId id="565" r:id="rId23"/>
    <p:sldId id="566" r:id="rId24"/>
    <p:sldId id="55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ssion 1" id="{EAA5FCAB-2405-46C1-938C-B8ED3474D76D}">
          <p14:sldIdLst>
            <p14:sldId id="262"/>
            <p14:sldId id="406"/>
            <p14:sldId id="405"/>
            <p14:sldId id="539"/>
            <p14:sldId id="269"/>
            <p14:sldId id="540"/>
            <p14:sldId id="414"/>
            <p14:sldId id="425"/>
            <p14:sldId id="437"/>
            <p14:sldId id="436"/>
            <p14:sldId id="551"/>
            <p14:sldId id="494"/>
            <p14:sldId id="544"/>
            <p14:sldId id="552"/>
            <p14:sldId id="553"/>
            <p14:sldId id="554"/>
            <p14:sldId id="509"/>
            <p14:sldId id="563"/>
            <p14:sldId id="537"/>
            <p14:sldId id="562"/>
            <p14:sldId id="564"/>
            <p14:sldId id="565"/>
            <p14:sldId id="566"/>
            <p14:sldId id="5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Gill" initials="SG" lastIdx="5" clrIdx="0">
    <p:extLst>
      <p:ext uri="{19B8F6BF-5375-455C-9EA6-DF929625EA0E}">
        <p15:presenceInfo xmlns:p15="http://schemas.microsoft.com/office/powerpoint/2012/main" userId="S-1-5-21-405193608-2340588259-790854643-51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57979" autoAdjust="0"/>
  </p:normalViewPr>
  <p:slideViewPr>
    <p:cSldViewPr snapToGrid="0">
      <p:cViewPr varScale="1">
        <p:scale>
          <a:sx n="39" d="100"/>
          <a:sy n="39" d="100"/>
        </p:scale>
        <p:origin x="1516"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96"/>
    </p:cViewPr>
  </p:sorterViewPr>
  <p:notesViewPr>
    <p:cSldViewPr snapToGrid="0">
      <p:cViewPr>
        <p:scale>
          <a:sx n="100" d="100"/>
          <a:sy n="100" d="100"/>
        </p:scale>
        <p:origin x="1628" y="-6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F12DE-2FE8-47F6-A8B0-7D055A5671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0EB3FDC-A099-4D16-8D07-4F5B6CCF05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222B4B-537B-44CF-AC49-5490612A1B5C}" type="datetimeFigureOut">
              <a:rPr lang="en-GB" smtClean="0"/>
              <a:t>03/11/2022</a:t>
            </a:fld>
            <a:endParaRPr lang="en-GB"/>
          </a:p>
        </p:txBody>
      </p:sp>
      <p:sp>
        <p:nvSpPr>
          <p:cNvPr id="4" name="Footer Placeholder 3">
            <a:extLst>
              <a:ext uri="{FF2B5EF4-FFF2-40B4-BE49-F238E27FC236}">
                <a16:creationId xmlns:a16="http://schemas.microsoft.com/office/drawing/2014/main" id="{2E0E76A3-EF61-4D95-8DC2-7582074031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F2CD57C-CDF6-4795-9380-D029B93CCD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1A9FFF-1316-4EF4-A60E-262ACA7E8971}" type="slidenum">
              <a:rPr lang="en-GB" smtClean="0"/>
              <a:t>‹#›</a:t>
            </a:fld>
            <a:endParaRPr lang="en-GB"/>
          </a:p>
        </p:txBody>
      </p:sp>
    </p:spTree>
    <p:extLst>
      <p:ext uri="{BB962C8B-B14F-4D97-AF65-F5344CB8AC3E}">
        <p14:creationId xmlns:p14="http://schemas.microsoft.com/office/powerpoint/2010/main" val="4073253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0CD68-4FC1-4C9A-925E-9E114314D579}" type="datetimeFigureOut">
              <a:rPr lang="en-GB" smtClean="0"/>
              <a:t>03/11/2022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A0674-EAAB-4167-82F6-86D7720A7650}" type="slidenum">
              <a:rPr lang="en-GB" smtClean="0"/>
              <a:t>‹#›</a:t>
            </a:fld>
            <a:endParaRPr lang="en-GB"/>
          </a:p>
        </p:txBody>
      </p:sp>
    </p:spTree>
    <p:extLst>
      <p:ext uri="{BB962C8B-B14F-4D97-AF65-F5344CB8AC3E}">
        <p14:creationId xmlns:p14="http://schemas.microsoft.com/office/powerpoint/2010/main" val="223356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a:t>Intro Amy Coulter, Lead Sustainability Consultant </a:t>
            </a:r>
            <a:r>
              <a:rPr lang="en-GB" dirty="0" err="1"/>
              <a:t>Gwk</a:t>
            </a:r>
            <a:r>
              <a:rPr lang="en-GB" dirty="0"/>
              <a:t> East.</a:t>
            </a:r>
          </a:p>
          <a:p>
            <a:pPr marL="342900" indent="-342900">
              <a:buFont typeface="Arial" panose="020B0604020202020204" pitchFamily="34" charset="0"/>
              <a:buChar char="•"/>
            </a:pPr>
            <a:r>
              <a:rPr lang="en-GB" dirty="0" err="1"/>
              <a:t>Gwk</a:t>
            </a:r>
            <a:r>
              <a:rPr lang="en-GB" dirty="0"/>
              <a:t> East is an environmental charity working across the </a:t>
            </a:r>
            <a:r>
              <a:rPr lang="en-GB" dirty="0" err="1"/>
              <a:t>EoE</a:t>
            </a:r>
            <a:r>
              <a:rPr lang="en-GB" dirty="0"/>
              <a:t> and we deliver the Carbon Charter in partnership with SCC.</a:t>
            </a:r>
          </a:p>
          <a:p>
            <a:endParaRPr lang="en-GB" dirty="0"/>
          </a:p>
        </p:txBody>
      </p:sp>
      <p:sp>
        <p:nvSpPr>
          <p:cNvPr id="4" name="Slide Number Placeholder 3"/>
          <p:cNvSpPr>
            <a:spLocks noGrp="1"/>
          </p:cNvSpPr>
          <p:nvPr>
            <p:ph type="sldNum" sz="quarter" idx="5"/>
          </p:nvPr>
        </p:nvSpPr>
        <p:spPr/>
        <p:txBody>
          <a:bodyPr/>
          <a:lstStyle/>
          <a:p>
            <a:fld id="{F91A0674-EAAB-4167-82F6-86D7720A7650}" type="slidenum">
              <a:rPr lang="en-GB" smtClean="0"/>
              <a:t>1</a:t>
            </a:fld>
            <a:endParaRPr lang="en-GB"/>
          </a:p>
        </p:txBody>
      </p:sp>
    </p:spTree>
    <p:extLst>
      <p:ext uri="{BB962C8B-B14F-4D97-AF65-F5344CB8AC3E}">
        <p14:creationId xmlns:p14="http://schemas.microsoft.com/office/powerpoint/2010/main" val="3432487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One of the other key risks arising from global warming is the potential for sea levels to 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Recent studies from climate researchers from the University of Copenhagen’s Niels Bohr Institute show levels could rise as much as 1.35 metres by 2100, under a worst-case warming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may shows areas at risk from sea level rise – this is based on a rise of 1.3m – you can model different scenarios with the costal risk screening tool www.coastal.climatecentral.org </a:t>
            </a:r>
          </a:p>
          <a:p>
            <a:endParaRPr lang="en-GB" dirty="0"/>
          </a:p>
        </p:txBody>
      </p:sp>
      <p:sp>
        <p:nvSpPr>
          <p:cNvPr id="4" name="Slide Number Placeholder 3"/>
          <p:cNvSpPr>
            <a:spLocks noGrp="1"/>
          </p:cNvSpPr>
          <p:nvPr>
            <p:ph type="sldNum" sz="quarter" idx="5"/>
          </p:nvPr>
        </p:nvSpPr>
        <p:spPr/>
        <p:txBody>
          <a:bodyPr/>
          <a:lstStyle/>
          <a:p>
            <a:fld id="{F91A0674-EAAB-4167-82F6-86D7720A7650}" type="slidenum">
              <a:rPr lang="en-GB" smtClean="0"/>
              <a:t>10</a:t>
            </a:fld>
            <a:endParaRPr lang="en-GB"/>
          </a:p>
        </p:txBody>
      </p:sp>
    </p:spTree>
    <p:extLst>
      <p:ext uri="{BB962C8B-B14F-4D97-AF65-F5344CB8AC3E}">
        <p14:creationId xmlns:p14="http://schemas.microsoft.com/office/powerpoint/2010/main" val="3708136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So, what’s causing this change in temperature?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GHGs contribute to the greenhouse effect. The greenhouse effect is the natural process through which gases in </a:t>
            </a:r>
            <a:r>
              <a:rPr lang="en-GB" sz="1000" dirty="0" err="1"/>
              <a:t>Easrth’s</a:t>
            </a:r>
            <a:r>
              <a:rPr lang="en-GB" sz="1000" dirty="0"/>
              <a:t> atmosphere trap heat. As I say, this is a natural process but what is occurring now is that our activities are generating much higher levels of these GHGs than in previous years (prior to the </a:t>
            </a:r>
            <a:r>
              <a:rPr lang="en-GB" sz="1000" dirty="0" err="1"/>
              <a:t>Indust</a:t>
            </a:r>
            <a:r>
              <a:rPr lang="en-GB" sz="1000" dirty="0"/>
              <a:t> Rev).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So each of the main GHGs – can see them in this table – has a GWP.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Global warming potential - The GWP of a greenhouse gas is its ability to trap extra heat in the atmosphere over time relative to carbon dioxide. See from the table CO2 has a GWP of 1.</a:t>
            </a:r>
          </a:p>
          <a:p>
            <a:endParaRPr lang="en-GB" sz="1000" dirty="0"/>
          </a:p>
          <a:p>
            <a:r>
              <a:rPr lang="en-GB" sz="1000" dirty="0"/>
              <a:t>CO2e – unit of measurement that takes account of the GWP of the different GHGs, allowing emissions to reported as a single figure.</a:t>
            </a:r>
          </a:p>
          <a:p>
            <a:endParaRPr lang="en-GB" sz="1000" dirty="0"/>
          </a:p>
          <a:p>
            <a:r>
              <a:rPr lang="en-GB" sz="1000" dirty="0"/>
              <a:t>These Greenhouse gases all have different global warming potentials. This means that they are more less potent.</a:t>
            </a:r>
          </a:p>
          <a:p>
            <a:endParaRPr lang="en-GB" sz="1000" dirty="0"/>
          </a:p>
          <a:p>
            <a:r>
              <a:rPr lang="en-GB" sz="1000" dirty="0"/>
              <a:t>Water vapour</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We often use an equivalent – CO2e carbon dioxide equivalent in order to be able to calculate a ‘carbon footprint’ – this takes into account the different GWP and puts it into an equivalent unit which is what bodies such as the UN use to report on GHGs. Methane has a shorter lifetime</a:t>
            </a:r>
          </a:p>
          <a:p>
            <a:endParaRPr lang="en-GB" sz="1000" dirty="0"/>
          </a:p>
          <a:p>
            <a:r>
              <a:rPr lang="en-GB" sz="1000" dirty="0"/>
              <a:t>Company reporting is also in CO2e – carbon dioxide equivalent</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0674-EAAB-4167-82F6-86D7720A76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342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We’re now going to look at carbon footprints, what the process is and what carbon footprints can show 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panose="020F0502020204030203" pitchFamily="34" charset="0"/>
              </a:rPr>
              <a:t>A carbon footprint is defined as the ‘total amount of greenhouse gases produced directly or indirectly by a person, organisation, event or product and is usually expressed in equivalent tonnes of carbon dioxide (CO</a:t>
            </a:r>
            <a:r>
              <a:rPr kumimoji="0" lang="en-GB" sz="1200" b="0" i="0" u="none" strike="noStrike" kern="1200" cap="none" spc="0" normalizeH="0" baseline="-25000" noProof="0" dirty="0">
                <a:ln>
                  <a:noFill/>
                </a:ln>
                <a:solidFill>
                  <a:prstClr val="black"/>
                </a:solidFill>
                <a:effectLst/>
                <a:uLnTx/>
                <a:uFillTx/>
                <a:latin typeface="Lato" panose="020F0502020204030203" pitchFamily="34" charset="0"/>
              </a:rPr>
              <a:t>2</a:t>
            </a:r>
            <a:r>
              <a:rPr kumimoji="0" lang="en-GB" sz="1200" b="0" i="0" u="none" strike="noStrike" kern="1200" cap="none" spc="0" normalizeH="0" baseline="0" noProof="0" dirty="0">
                <a:ln>
                  <a:noFill/>
                </a:ln>
                <a:solidFill>
                  <a:prstClr val="black"/>
                </a:solidFill>
                <a:effectLst/>
                <a:uLnTx/>
                <a:uFillTx/>
                <a:latin typeface="Lato" panose="020F0502020204030203" pitchFamily="34" charset="0"/>
              </a:rPr>
              <a:t>e). ‘</a:t>
            </a:r>
          </a:p>
          <a:p>
            <a:endParaRPr lang="en-GB" dirty="0"/>
          </a:p>
          <a:p>
            <a:r>
              <a:rPr lang="en-GB" dirty="0"/>
              <a:t>tCO2e – bundles all those GHGs together into a single unit of measurement.</a:t>
            </a:r>
          </a:p>
          <a:p>
            <a:endParaRPr lang="en-GB" dirty="0"/>
          </a:p>
          <a:p>
            <a:r>
              <a:rPr lang="en-GB" dirty="0"/>
              <a:t>Everyone done this? Key part of the Carbon Charter assessment process – should be calculating it annually in business.</a:t>
            </a:r>
          </a:p>
          <a:p>
            <a:endParaRPr lang="en-GB" dirty="0"/>
          </a:p>
          <a:p>
            <a:r>
              <a:rPr lang="en-GB" dirty="0"/>
              <a:t>Why is this useful?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an important tool to understand the impact of personal or organisational behaviour on global climate change and key to managing and reporting on carbon emissions. </a:t>
            </a:r>
          </a:p>
          <a:p>
            <a:endParaRPr lang="en-GB" dirty="0"/>
          </a:p>
          <a:p>
            <a:r>
              <a:rPr lang="en-GB" dirty="0"/>
              <a:t>Can’t manage what you don’t measure.</a:t>
            </a:r>
          </a:p>
          <a:p>
            <a:endParaRPr lang="en-GB" dirty="0"/>
          </a:p>
          <a:p>
            <a:r>
              <a:rPr lang="en-GB" dirty="0"/>
              <a:t>Carbon Charter has a tool and our advisors also help our businesses to calculate their emissions.</a:t>
            </a:r>
          </a:p>
          <a:p>
            <a:endParaRPr lang="en-GB" dirty="0"/>
          </a:p>
          <a:p>
            <a:r>
              <a:rPr lang="en-GB" dirty="0"/>
              <a:t>Key elements to consider:</a:t>
            </a:r>
          </a:p>
          <a:p>
            <a:endParaRPr lang="en-GB" dirty="0"/>
          </a:p>
          <a:p>
            <a:r>
              <a:rPr lang="en-GB" dirty="0"/>
              <a:t>Boundaries (of the business)</a:t>
            </a:r>
          </a:p>
          <a:p>
            <a:r>
              <a:rPr lang="en-GB" dirty="0"/>
              <a:t>Timeframe – 12 months</a:t>
            </a:r>
          </a:p>
          <a:p>
            <a:r>
              <a:rPr lang="en-GB" dirty="0"/>
              <a:t>Activities – what to include?</a:t>
            </a:r>
          </a:p>
          <a:p>
            <a:endParaRPr lang="en-GB" dirty="0"/>
          </a:p>
        </p:txBody>
      </p:sp>
      <p:sp>
        <p:nvSpPr>
          <p:cNvPr id="4" name="Slide Number Placeholder 3"/>
          <p:cNvSpPr>
            <a:spLocks noGrp="1"/>
          </p:cNvSpPr>
          <p:nvPr>
            <p:ph type="sldNum" sz="quarter" idx="5"/>
          </p:nvPr>
        </p:nvSpPr>
        <p:spPr/>
        <p:txBody>
          <a:bodyPr/>
          <a:lstStyle/>
          <a:p>
            <a:fld id="{F91A0674-EAAB-4167-82F6-86D7720A7650}" type="slidenum">
              <a:rPr lang="en-GB" smtClean="0"/>
              <a:t>12</a:t>
            </a:fld>
            <a:endParaRPr lang="en-GB"/>
          </a:p>
        </p:txBody>
      </p:sp>
    </p:spTree>
    <p:extLst>
      <p:ext uri="{BB962C8B-B14F-4D97-AF65-F5344CB8AC3E}">
        <p14:creationId xmlns:p14="http://schemas.microsoft.com/office/powerpoint/2010/main" val="2723078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What should a business include in its carbon footprint?</a:t>
            </a:r>
          </a:p>
          <a:p>
            <a:endParaRPr lang="en-GB" dirty="0"/>
          </a:p>
          <a:p>
            <a:r>
              <a:rPr lang="en-GB" dirty="0"/>
              <a:t>Lots of guidance available to business now and it tends to classify emissions into 3 categories or scopes.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from GHG Protocol – Scope 1 , Scope 2, Scope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Always include Scope1 and Scope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Government procurement requires Scope1, Scope 2 and 5 categories from Scope 3 – business travel, waste, commuting, transport &amp; distribution (upstream &amp; downstream).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PPN 06/21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0674-EAAB-4167-82F6-86D7720A76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499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0674-EAAB-4167-82F6-86D7720A76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591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0674-EAAB-4167-82F6-86D7720A76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497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A0674-EAAB-4167-82F6-86D7720A7650}" type="slidenum">
              <a:rPr lang="en-GB" smtClean="0"/>
              <a:t>16</a:t>
            </a:fld>
            <a:endParaRPr lang="en-GB"/>
          </a:p>
        </p:txBody>
      </p:sp>
    </p:spTree>
    <p:extLst>
      <p:ext uri="{BB962C8B-B14F-4D97-AF65-F5344CB8AC3E}">
        <p14:creationId xmlns:p14="http://schemas.microsoft.com/office/powerpoint/2010/main" val="4039711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r>
              <a:rPr lang="en-GB" dirty="0">
                <a:latin typeface="Lato" panose="020F0502020204030203" pitchFamily="34" charset="0"/>
              </a:rPr>
              <a:t>Ensure your premises is well insulated and heated efficiently</a:t>
            </a:r>
          </a:p>
          <a:p>
            <a:pPr marL="0" lvl="0" indent="0">
              <a:buNone/>
            </a:pPr>
            <a:r>
              <a:rPr lang="en-GB" dirty="0">
                <a:latin typeface="Lato" panose="020F0502020204030203" pitchFamily="34" charset="0"/>
              </a:rPr>
              <a:t> </a:t>
            </a:r>
          </a:p>
          <a:p>
            <a:pPr marL="342900" indent="-342900"/>
            <a:r>
              <a:rPr lang="en-GB" dirty="0">
                <a:latin typeface="Lato" panose="020F0502020204030203" pitchFamily="34" charset="0"/>
              </a:rPr>
              <a:t>Service regularly (boiler/heating system/cooling system)</a:t>
            </a:r>
          </a:p>
          <a:p>
            <a:pPr marL="342900" indent="-342900"/>
            <a:endParaRPr lang="en-GB" dirty="0">
              <a:latin typeface="Lato" panose="020F0502020204030203" pitchFamily="34" charset="0"/>
            </a:endParaRPr>
          </a:p>
          <a:p>
            <a:pPr marL="342900" lvl="0" indent="-342900"/>
            <a:r>
              <a:rPr lang="en-GB" dirty="0">
                <a:latin typeface="Lato" panose="020F0502020204030203" pitchFamily="34" charset="0"/>
              </a:rPr>
              <a:t>Turn down your thermostat and use smart controls</a:t>
            </a:r>
          </a:p>
          <a:p>
            <a:pPr marL="0" lvl="0" indent="0">
              <a:buNone/>
            </a:pPr>
            <a:endParaRPr lang="en-GB" dirty="0">
              <a:latin typeface="Lato" panose="020F0502020204030203" pitchFamily="34" charset="0"/>
            </a:endParaRPr>
          </a:p>
          <a:p>
            <a:pPr marL="342900" lvl="0" indent="-342900"/>
            <a:r>
              <a:rPr lang="en-GB" dirty="0">
                <a:latin typeface="Lato" panose="020F0502020204030203" pitchFamily="34" charset="0"/>
              </a:rPr>
              <a:t>Choose low energy appliances - look for A+ ratings, LED lights</a:t>
            </a:r>
          </a:p>
          <a:p>
            <a:pPr lvl="0"/>
            <a:endParaRPr lang="en-GB" dirty="0">
              <a:latin typeface="Lato" panose="020F0502020204030203" pitchFamily="34" charset="0"/>
            </a:endParaRPr>
          </a:p>
          <a:p>
            <a:pPr marL="342900" lvl="0" indent="-342900"/>
            <a:r>
              <a:rPr lang="en-GB" dirty="0">
                <a:latin typeface="Lato" panose="020F0502020204030203" pitchFamily="34" charset="0"/>
              </a:rPr>
              <a:t>Turn off appliances rather than leaving them on standby</a:t>
            </a:r>
          </a:p>
          <a:p>
            <a:pPr marL="342900" lvl="0" indent="-342900"/>
            <a:endParaRPr lang="en-GB" dirty="0">
              <a:latin typeface="Lato" panose="020F0502020204030203"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lang="en-GB" dirty="0">
                <a:latin typeface="Lato" panose="020F0502020204030203" pitchFamily="34" charset="0"/>
              </a:rPr>
              <a:t>Switch to renewable energy, install solar PV.</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lang="en-GB" dirty="0">
              <a:latin typeface="Lato" panose="020F0502020204030203"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lang="en-GB" dirty="0">
                <a:latin typeface="Lato" panose="020F0502020204030203" pitchFamily="34" charset="0"/>
              </a:rPr>
              <a:t>Offset.</a:t>
            </a:r>
          </a:p>
          <a:p>
            <a:pPr marL="342900" lvl="0" indent="-342900"/>
            <a:endParaRPr lang="en-GB" dirty="0">
              <a:latin typeface="Lato" panose="020F0502020204030203" pitchFamily="34" charset="0"/>
            </a:endParaRPr>
          </a:p>
          <a:p>
            <a:endParaRPr lang="en-GB" dirty="0"/>
          </a:p>
        </p:txBody>
      </p:sp>
      <p:sp>
        <p:nvSpPr>
          <p:cNvPr id="4" name="Slide Number Placeholder 3"/>
          <p:cNvSpPr>
            <a:spLocks noGrp="1"/>
          </p:cNvSpPr>
          <p:nvPr>
            <p:ph type="sldNum" sz="quarter" idx="5"/>
          </p:nvPr>
        </p:nvSpPr>
        <p:spPr/>
        <p:txBody>
          <a:bodyPr/>
          <a:lstStyle/>
          <a:p>
            <a:fld id="{F91A0674-EAAB-4167-82F6-86D7720A7650}" type="slidenum">
              <a:rPr lang="en-GB" smtClean="0"/>
              <a:t>17</a:t>
            </a:fld>
            <a:endParaRPr lang="en-GB"/>
          </a:p>
        </p:txBody>
      </p:sp>
    </p:spTree>
    <p:extLst>
      <p:ext uri="{BB962C8B-B14F-4D97-AF65-F5344CB8AC3E}">
        <p14:creationId xmlns:p14="http://schemas.microsoft.com/office/powerpoint/2010/main" val="3350530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i="0" kern="1200" dirty="0">
                <a:solidFill>
                  <a:schemeClr val="tx1"/>
                </a:solidFill>
                <a:effectLst/>
                <a:latin typeface="+mn-lt"/>
                <a:ea typeface="+mn-ea"/>
                <a:cs typeface="+mn-cs"/>
              </a:rPr>
              <a:t>A </a:t>
            </a:r>
            <a:r>
              <a:rPr lang="en-GB" sz="1200" b="1" i="0" kern="1200" dirty="0">
                <a:solidFill>
                  <a:schemeClr val="tx1"/>
                </a:solidFill>
                <a:effectLst/>
                <a:latin typeface="+mn-lt"/>
                <a:ea typeface="+mn-ea"/>
                <a:cs typeface="+mn-cs"/>
              </a:rPr>
              <a:t>Carbon offset</a:t>
            </a:r>
            <a:r>
              <a:rPr lang="en-GB" sz="1200" b="0" i="0" kern="1200" dirty="0">
                <a:solidFill>
                  <a:schemeClr val="tx1"/>
                </a:solidFill>
                <a:effectLst/>
                <a:latin typeface="+mn-lt"/>
                <a:ea typeface="+mn-ea"/>
                <a:cs typeface="+mn-cs"/>
              </a:rPr>
              <a:t> is a way to compensate for your emissions by funding an equivalent carbon dioxide saving elsewhere – usually through tree planting or land restoration but it can also be through investment in renewable energy.</a:t>
            </a:r>
          </a:p>
          <a:p>
            <a:pPr marL="0" indent="0">
              <a:buFont typeface="Arial" panose="020B0604020202020204" pitchFamily="34" charset="0"/>
              <a:buNone/>
            </a:pPr>
            <a:endParaRPr lang="en-GB" sz="1200" b="0" i="0" kern="1200" dirty="0">
              <a:solidFill>
                <a:schemeClr val="tx1"/>
              </a:solidFill>
              <a:effectLst/>
              <a:latin typeface="+mn-lt"/>
              <a:ea typeface="+mn-ea"/>
              <a:cs typeface="+mn-cs"/>
            </a:endParaRPr>
          </a:p>
          <a:p>
            <a:pPr marL="0" indent="0">
              <a:buFont typeface="Arial" panose="020B0604020202020204" pitchFamily="34" charset="0"/>
              <a:buNone/>
            </a:pPr>
            <a:r>
              <a:rPr lang="en-GB" sz="1200" b="0" i="0" kern="1200" dirty="0">
                <a:solidFill>
                  <a:schemeClr val="tx1"/>
                </a:solidFill>
                <a:effectLst/>
                <a:latin typeface="+mn-lt"/>
                <a:ea typeface="+mn-ea"/>
                <a:cs typeface="+mn-cs"/>
              </a:rPr>
              <a:t>Often hear the phrase carbon credit – so carbon offsetting is </a:t>
            </a:r>
            <a:r>
              <a:rPr lang="en-GB" sz="1200" b="1" i="0" kern="1200" dirty="0">
                <a:solidFill>
                  <a:schemeClr val="tx1"/>
                </a:solidFill>
                <a:effectLst/>
                <a:latin typeface="+mn-lt"/>
                <a:ea typeface="+mn-ea"/>
                <a:cs typeface="+mn-cs"/>
              </a:rPr>
              <a:t>the process of purchasing and cancelling, carbon emissions credits equivalent to the carbon footprint of your activity.</a:t>
            </a:r>
            <a:endParaRPr lang="en-GB" sz="1200" dirty="0"/>
          </a:p>
          <a:p>
            <a:pPr marL="457200" indent="-457200">
              <a:buFont typeface="Arial" panose="020B0604020202020204" pitchFamily="34" charset="0"/>
              <a:buChar char="•"/>
            </a:pPr>
            <a:endParaRPr lang="en-GB" sz="1200" dirty="0"/>
          </a:p>
          <a:p>
            <a:pPr marL="457200" indent="-457200">
              <a:buFont typeface="Arial" panose="020B0604020202020204" pitchFamily="34" charset="0"/>
              <a:buChar char="•"/>
            </a:pPr>
            <a:r>
              <a:rPr lang="en-GB" sz="1200" dirty="0"/>
              <a:t>May have happened anyway (not truly additional) </a:t>
            </a:r>
          </a:p>
          <a:p>
            <a:pPr marL="457200" indent="-457200">
              <a:buFont typeface="Arial" panose="020B0604020202020204" pitchFamily="34" charset="0"/>
              <a:buChar char="•"/>
            </a:pPr>
            <a:r>
              <a:rPr lang="en-GB" sz="1200" dirty="0"/>
              <a:t>Projects must permanently lock away emissions (fires, pests etc) </a:t>
            </a:r>
          </a:p>
          <a:p>
            <a:pPr marL="457200" indent="-457200">
              <a:buFont typeface="Arial" panose="020B0604020202020204" pitchFamily="34" charset="0"/>
              <a:buChar char="•"/>
            </a:pPr>
            <a:r>
              <a:rPr lang="en-GB" sz="1200" dirty="0"/>
              <a:t>Mustn’t lead to emissions happening elsewhere</a:t>
            </a:r>
          </a:p>
          <a:p>
            <a:pPr marL="457200" indent="-457200">
              <a:buFont typeface="Arial" panose="020B0604020202020204" pitchFamily="34" charset="0"/>
              <a:buChar char="•"/>
            </a:pPr>
            <a:r>
              <a:rPr lang="en-GB" sz="1200" dirty="0"/>
              <a:t>Must drawdown more carbon than is being emitted</a:t>
            </a:r>
          </a:p>
          <a:p>
            <a:pPr marL="457200" indent="-457200">
              <a:buFont typeface="Arial" panose="020B0604020202020204" pitchFamily="34" charset="0"/>
              <a:buChar char="•"/>
            </a:pPr>
            <a:r>
              <a:rPr lang="en-GB" sz="1200" dirty="0"/>
              <a:t>Mustn’t lead to delays (‘the promise of future offsets can delay action’, Lancaster University)</a:t>
            </a:r>
          </a:p>
          <a:p>
            <a:pPr marL="457200" indent="-457200">
              <a:buFont typeface="Arial" panose="020B0604020202020204" pitchFamily="34" charset="0"/>
              <a:buChar char="•"/>
            </a:pPr>
            <a:r>
              <a:rPr lang="en-GB" sz="1200" dirty="0"/>
              <a:t>Must not buy up land and prevent access for indigenous groups.</a:t>
            </a:r>
          </a:p>
          <a:p>
            <a:endParaRPr lang="en-GB" dirty="0"/>
          </a:p>
          <a:p>
            <a:endParaRPr lang="en-GB" dirty="0"/>
          </a:p>
          <a:p>
            <a:r>
              <a:rPr lang="en-GB" sz="1200" b="0" i="0" kern="1200" dirty="0">
                <a:solidFill>
                  <a:schemeClr val="tx1"/>
                </a:solidFill>
                <a:effectLst/>
                <a:latin typeface="+mn-lt"/>
                <a:ea typeface="+mn-ea"/>
                <a:cs typeface="+mn-cs"/>
              </a:rPr>
              <a:t>The Carbon Trust only recognises Gold Standard, VCS and UK Woodland Carbon Code credits for offsetting.</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0674-EAAB-4167-82F6-86D7720A76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502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handful of places left on our course starting on 15</a:t>
            </a:r>
            <a:r>
              <a:rPr lang="en-GB" baseline="30000" dirty="0"/>
              <a:t>th</a:t>
            </a:r>
            <a:r>
              <a:rPr lang="en-GB" dirty="0"/>
              <a:t> November</a:t>
            </a:r>
          </a:p>
          <a:p>
            <a:r>
              <a:rPr lang="en-GB" dirty="0"/>
              <a:t>Cost is £165 but Charter members get a third off.</a:t>
            </a:r>
          </a:p>
        </p:txBody>
      </p:sp>
      <p:sp>
        <p:nvSpPr>
          <p:cNvPr id="4" name="Slide Number Placeholder 3"/>
          <p:cNvSpPr>
            <a:spLocks noGrp="1"/>
          </p:cNvSpPr>
          <p:nvPr>
            <p:ph type="sldNum" sz="quarter" idx="5"/>
          </p:nvPr>
        </p:nvSpPr>
        <p:spPr/>
        <p:txBody>
          <a:bodyPr/>
          <a:lstStyle/>
          <a:p>
            <a:fld id="{F91A0674-EAAB-4167-82F6-86D7720A7650}" type="slidenum">
              <a:rPr lang="en-GB" smtClean="0"/>
              <a:t>19</a:t>
            </a:fld>
            <a:endParaRPr lang="en-GB"/>
          </a:p>
        </p:txBody>
      </p:sp>
    </p:spTree>
    <p:extLst>
      <p:ext uri="{BB962C8B-B14F-4D97-AF65-F5344CB8AC3E}">
        <p14:creationId xmlns:p14="http://schemas.microsoft.com/office/powerpoint/2010/main" val="3687316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 background to the Carbon Charter.</a:t>
            </a:r>
          </a:p>
          <a:p>
            <a:endParaRPr lang="en-GB" dirty="0"/>
          </a:p>
          <a:p>
            <a:r>
              <a:rPr lang="en-GB" dirty="0"/>
              <a:t>Hopefully there will be some of you out there who area already members of the Charter and who have worked with us over the years.</a:t>
            </a:r>
          </a:p>
          <a:p>
            <a:endParaRPr lang="en-GB" dirty="0"/>
          </a:p>
          <a:p>
            <a:r>
              <a:rPr lang="en-GB" dirty="0"/>
              <a:t>13+ years</a:t>
            </a:r>
          </a:p>
          <a:p>
            <a:r>
              <a:rPr lang="en-GB" dirty="0"/>
              <a:t>500+ organisations</a:t>
            </a:r>
          </a:p>
          <a:p>
            <a:endParaRPr lang="en-GB" dirty="0"/>
          </a:p>
          <a:p>
            <a:r>
              <a:rPr lang="en-GB" dirty="0"/>
              <a:t>Last year we developed a Carbon Literacy course for SMEs which we deliver to our members and the wider business community.</a:t>
            </a:r>
          </a:p>
          <a:p>
            <a:endParaRPr lang="en-GB" dirty="0"/>
          </a:p>
          <a:p>
            <a:r>
              <a:rPr lang="en-GB" sz="1200" dirty="0">
                <a:cs typeface="Calibri Light" panose="020F0302020204030204" pitchFamily="34" charset="0"/>
              </a:rPr>
              <a:t>Key to certification - carbon emissions reductions and communication and we realised that training would be a benefit to our members. To date we have run 6 courses and trained around 70 individuals from a range of different businesses.</a:t>
            </a:r>
            <a:endParaRPr lang="en-GB" dirty="0"/>
          </a:p>
        </p:txBody>
      </p:sp>
      <p:sp>
        <p:nvSpPr>
          <p:cNvPr id="4" name="Slide Number Placeholder 3"/>
          <p:cNvSpPr>
            <a:spLocks noGrp="1"/>
          </p:cNvSpPr>
          <p:nvPr>
            <p:ph type="sldNum" sz="quarter" idx="5"/>
          </p:nvPr>
        </p:nvSpPr>
        <p:spPr/>
        <p:txBody>
          <a:bodyPr/>
          <a:lstStyle/>
          <a:p>
            <a:fld id="{F91A0674-EAAB-4167-82F6-86D7720A7650}" type="slidenum">
              <a:rPr lang="en-GB" smtClean="0"/>
              <a:t>2</a:t>
            </a:fld>
            <a:endParaRPr lang="en-GB"/>
          </a:p>
        </p:txBody>
      </p:sp>
    </p:spTree>
    <p:extLst>
      <p:ext uri="{BB962C8B-B14F-4D97-AF65-F5344CB8AC3E}">
        <p14:creationId xmlns:p14="http://schemas.microsoft.com/office/powerpoint/2010/main" val="2124487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0674-EAAB-4167-82F6-86D7720A76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968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t>UK’s leading Master Developer</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0674-EAAB-4167-82F6-86D7720A76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384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t>Examples of pledges</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Develop new ways of measure emissions from our project work and reducing these.</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0674-EAAB-4167-82F6-86D7720A76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23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0674-EAAB-4167-82F6-86D7720A76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857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Q&amp;As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Hope that you have picked up some useful pieces of information, as well as finding out a bit more about the certified Carbon Literacy training.</a:t>
            </a:r>
          </a:p>
          <a:p>
            <a:pPr marL="0" indent="0">
              <a:buFont typeface="Arial" panose="020B0604020202020204" pitchFamily="34" charset="0"/>
              <a:buNone/>
            </a:pPr>
            <a:r>
              <a:rPr lang="en-GB" dirty="0"/>
              <a:t>My colleague June Davenport will be looking at some of the quick wins and first steps to net zero tomorrow at the same time.</a:t>
            </a:r>
          </a:p>
          <a:p>
            <a:pPr marL="0" indent="0">
              <a:buFont typeface="Arial" panose="020B0604020202020204" pitchFamily="34" charset="0"/>
              <a:buNone/>
            </a:pPr>
            <a:r>
              <a:rPr lang="en-GB" dirty="0"/>
              <a:t>Happy to take any questions.</a:t>
            </a:r>
          </a:p>
          <a:p>
            <a:endParaRPr lang="en-GB" dirty="0"/>
          </a:p>
        </p:txBody>
      </p:sp>
      <p:sp>
        <p:nvSpPr>
          <p:cNvPr id="4" name="Slide Number Placeholder 3"/>
          <p:cNvSpPr>
            <a:spLocks noGrp="1"/>
          </p:cNvSpPr>
          <p:nvPr>
            <p:ph type="sldNum" sz="quarter" idx="5"/>
          </p:nvPr>
        </p:nvSpPr>
        <p:spPr/>
        <p:txBody>
          <a:bodyPr/>
          <a:lstStyle/>
          <a:p>
            <a:fld id="{F91A0674-EAAB-4167-82F6-86D7720A7650}" type="slidenum">
              <a:rPr lang="en-GB" smtClean="0"/>
              <a:t>24</a:t>
            </a:fld>
            <a:endParaRPr lang="en-GB"/>
          </a:p>
        </p:txBody>
      </p:sp>
    </p:spTree>
    <p:extLst>
      <p:ext uri="{BB962C8B-B14F-4D97-AF65-F5344CB8AC3E}">
        <p14:creationId xmlns:p14="http://schemas.microsoft.com/office/powerpoint/2010/main" val="994853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 = quite a common term these days. Used in different ways.</a:t>
            </a:r>
          </a:p>
          <a:p>
            <a:endParaRPr lang="en-GB" dirty="0"/>
          </a:p>
          <a:p>
            <a:r>
              <a:rPr lang="en-GB" dirty="0"/>
              <a:t>So, the definition of CL by the Carb Lit Project is …</a:t>
            </a:r>
          </a:p>
          <a:p>
            <a:endParaRPr lang="en-GB" dirty="0"/>
          </a:p>
          <a:p>
            <a:r>
              <a:rPr lang="en-GB" dirty="0"/>
              <a:t>Carbon Literacy Project was established in Manchester, it is an independent educational charity which was recognised at COP21 in Paris in 2015 and has been certifying individuals and organisations since then.</a:t>
            </a:r>
          </a:p>
        </p:txBody>
      </p:sp>
      <p:sp>
        <p:nvSpPr>
          <p:cNvPr id="4" name="Slide Number Placeholder 3"/>
          <p:cNvSpPr>
            <a:spLocks noGrp="1"/>
          </p:cNvSpPr>
          <p:nvPr>
            <p:ph type="sldNum" sz="quarter" idx="5"/>
          </p:nvPr>
        </p:nvSpPr>
        <p:spPr/>
        <p:txBody>
          <a:bodyPr/>
          <a:lstStyle/>
          <a:p>
            <a:fld id="{F91A0674-EAAB-4167-82F6-86D7720A7650}" type="slidenum">
              <a:rPr lang="en-GB" smtClean="0"/>
              <a:t>3</a:t>
            </a:fld>
            <a:endParaRPr lang="en-GB"/>
          </a:p>
        </p:txBody>
      </p:sp>
    </p:spTree>
    <p:extLst>
      <p:ext uri="{BB962C8B-B14F-4D97-AF65-F5344CB8AC3E}">
        <p14:creationId xmlns:p14="http://schemas.microsoft.com/office/powerpoint/2010/main" val="807255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is this important?</a:t>
            </a:r>
          </a:p>
          <a:p>
            <a:endParaRPr lang="en-GB" dirty="0"/>
          </a:p>
          <a:p>
            <a:r>
              <a:rPr lang="en-GB" dirty="0"/>
              <a:t>Particularly relevant as day 1 of COP 27.</a:t>
            </a:r>
          </a:p>
          <a:p>
            <a:endParaRPr lang="en-GB" dirty="0"/>
          </a:p>
          <a:p>
            <a:r>
              <a:rPr lang="en-GB" dirty="0"/>
              <a:t>40,000+ </a:t>
            </a:r>
            <a:r>
              <a:rPr lang="en-GB" dirty="0" err="1"/>
              <a:t>indivs</a:t>
            </a:r>
            <a:r>
              <a:rPr lang="en-GB" dirty="0"/>
              <a:t> now certified. </a:t>
            </a:r>
          </a:p>
          <a:p>
            <a:r>
              <a:rPr lang="en-GB" dirty="0"/>
              <a:t>The way the process works is that organisations develop their own courses which are signed off by the Carb Lit Project and which can then lead to formal certifications for individuals .</a:t>
            </a:r>
          </a:p>
          <a:p>
            <a:endParaRPr lang="en-GB" dirty="0"/>
          </a:p>
          <a:p>
            <a:r>
              <a:rPr lang="en-GB" dirty="0"/>
              <a:t>ILOs- Bronze, Silver, Gold and Platinum.</a:t>
            </a:r>
          </a:p>
        </p:txBody>
      </p:sp>
      <p:sp>
        <p:nvSpPr>
          <p:cNvPr id="4" name="Slide Number Placeholder 3"/>
          <p:cNvSpPr>
            <a:spLocks noGrp="1"/>
          </p:cNvSpPr>
          <p:nvPr>
            <p:ph type="sldNum" sz="quarter" idx="5"/>
          </p:nvPr>
        </p:nvSpPr>
        <p:spPr/>
        <p:txBody>
          <a:bodyPr/>
          <a:lstStyle/>
          <a:p>
            <a:fld id="{F91A0674-EAAB-4167-82F6-86D7720A7650}" type="slidenum">
              <a:rPr lang="en-GB" smtClean="0"/>
              <a:t>4</a:t>
            </a:fld>
            <a:endParaRPr lang="en-GB"/>
          </a:p>
        </p:txBody>
      </p:sp>
    </p:spTree>
    <p:extLst>
      <p:ext uri="{BB962C8B-B14F-4D97-AF65-F5344CB8AC3E}">
        <p14:creationId xmlns:p14="http://schemas.microsoft.com/office/powerpoint/2010/main" val="3741457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is carb lit beneficial to individuals and organisations?</a:t>
            </a:r>
          </a:p>
          <a:p>
            <a:endParaRPr lang="en-GB" dirty="0"/>
          </a:p>
          <a:p>
            <a:r>
              <a:rPr lang="en-GB" dirty="0"/>
              <a:t>Why do you or your employees need to be carbon literate?</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Research shows that it supports people to make significant carbon savings. Pledges.</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Communication is key to the Carbon Charter – particularly when you get to the Gold level  - it is vital that each of us are equipped to communicate on these topics, be that in conversation, in the board room or on social media.</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Tools - The aim is to support people to be able to be confident in the decisions that they make with regards to their impact on the climate, and to encourage us all to start talking about climate change and give people the tools, the knowledge to talk about these issues and communicate to people within their organisations and externally, about what they are doing and why.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Motivation – the people attending my courses often want to let me know how motivated they feel to make changes within the organisation and also their home life.</a:t>
            </a:r>
          </a:p>
          <a:p>
            <a:r>
              <a:rPr lang="en-GB" sz="1200" kern="1200" dirty="0">
                <a:solidFill>
                  <a:schemeClr val="tx1"/>
                </a:solidFill>
                <a:effectLst/>
                <a:latin typeface="+mn-lt"/>
                <a:ea typeface="+mn-ea"/>
                <a:cs typeface="+mn-cs"/>
              </a:rPr>
              <a:t>CL at </a:t>
            </a:r>
            <a:r>
              <a:rPr lang="en-GB" sz="1200" kern="1200" dirty="0" err="1">
                <a:solidFill>
                  <a:schemeClr val="tx1"/>
                </a:solidFill>
                <a:effectLst/>
                <a:latin typeface="+mn-lt"/>
                <a:ea typeface="+mn-ea"/>
                <a:cs typeface="+mn-cs"/>
              </a:rPr>
              <a:t>Gwk</a:t>
            </a:r>
            <a:r>
              <a:rPr lang="en-GB" sz="1200" kern="1200" dirty="0">
                <a:solidFill>
                  <a:schemeClr val="tx1"/>
                </a:solidFill>
                <a:effectLst/>
                <a:latin typeface="+mn-lt"/>
                <a:ea typeface="+mn-ea"/>
                <a:cs typeface="+mn-cs"/>
              </a:rPr>
              <a:t> East – lead to lots of changes, asking why do we do things the way we do?</a:t>
            </a:r>
          </a:p>
          <a:p>
            <a:endParaRPr lang="en-GB" dirty="0"/>
          </a:p>
        </p:txBody>
      </p:sp>
      <p:sp>
        <p:nvSpPr>
          <p:cNvPr id="4" name="Slide Number Placeholder 3"/>
          <p:cNvSpPr>
            <a:spLocks noGrp="1"/>
          </p:cNvSpPr>
          <p:nvPr>
            <p:ph type="sldNum" sz="quarter" idx="5"/>
          </p:nvPr>
        </p:nvSpPr>
        <p:spPr/>
        <p:txBody>
          <a:bodyPr/>
          <a:lstStyle/>
          <a:p>
            <a:fld id="{F91A0674-EAAB-4167-82F6-86D7720A7650}" type="slidenum">
              <a:rPr lang="en-GB" smtClean="0"/>
              <a:t>5</a:t>
            </a:fld>
            <a:endParaRPr lang="en-GB"/>
          </a:p>
        </p:txBody>
      </p:sp>
    </p:spTree>
    <p:extLst>
      <p:ext uri="{BB962C8B-B14F-4D97-AF65-F5344CB8AC3E}">
        <p14:creationId xmlns:p14="http://schemas.microsoft.com/office/powerpoint/2010/main" val="1603240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Cab Lit courses I’m talking about are approved by the CLP and there are several key aspects which must be covered in order for delegates to be certified as CL.</a:t>
            </a:r>
          </a:p>
          <a:p>
            <a:endParaRPr lang="en-GB" dirty="0"/>
          </a:p>
          <a:p>
            <a:r>
              <a:rPr lang="en-GB" dirty="0"/>
              <a:t>Core topics include:</a:t>
            </a:r>
          </a:p>
        </p:txBody>
      </p:sp>
      <p:sp>
        <p:nvSpPr>
          <p:cNvPr id="4" name="Slide Number Placeholder 3"/>
          <p:cNvSpPr>
            <a:spLocks noGrp="1"/>
          </p:cNvSpPr>
          <p:nvPr>
            <p:ph type="sldNum" sz="quarter" idx="5"/>
          </p:nvPr>
        </p:nvSpPr>
        <p:spPr/>
        <p:txBody>
          <a:bodyPr/>
          <a:lstStyle/>
          <a:p>
            <a:fld id="{F91A0674-EAAB-4167-82F6-86D7720A7650}" type="slidenum">
              <a:rPr lang="en-GB" smtClean="0"/>
              <a:t>6</a:t>
            </a:fld>
            <a:endParaRPr lang="en-GB"/>
          </a:p>
        </p:txBody>
      </p:sp>
    </p:spTree>
    <p:extLst>
      <p:ext uri="{BB962C8B-B14F-4D97-AF65-F5344CB8AC3E}">
        <p14:creationId xmlns:p14="http://schemas.microsoft.com/office/powerpoint/2010/main" val="2526882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Today I just want to give you a feel of what is included in the course and also to give you some useful take-aways from the webinar.</a:t>
            </a:r>
          </a:p>
          <a:p>
            <a:r>
              <a:rPr lang="en-GB" dirty="0" err="1"/>
              <a:t>So.</a:t>
            </a:r>
            <a:r>
              <a:rPr lang="en-GB" dirty="0"/>
              <a:t> I’ve picked 3 key terms to explore in this introductory session:</a:t>
            </a:r>
          </a:p>
          <a:p>
            <a:endParaRPr lang="en-GB" dirty="0"/>
          </a:p>
          <a:p>
            <a:pPr marL="228600" indent="-228600">
              <a:buFont typeface="+mj-lt"/>
              <a:buAutoNum type="arabicPeriod"/>
            </a:pPr>
            <a:r>
              <a:rPr lang="en-GB" dirty="0"/>
              <a:t>Greenhouse gases</a:t>
            </a:r>
          </a:p>
          <a:p>
            <a:pPr marL="228600" indent="-228600">
              <a:buFont typeface="+mj-lt"/>
              <a:buAutoNum type="arabicPeriod"/>
            </a:pPr>
            <a:endParaRPr lang="en-GB" dirty="0"/>
          </a:p>
          <a:p>
            <a:pPr marL="228600" indent="-228600">
              <a:buFont typeface="+mj-lt"/>
              <a:buAutoNum type="arabicPeriod"/>
            </a:pPr>
            <a:r>
              <a:rPr lang="en-GB" dirty="0"/>
              <a:t>Carbon footprint</a:t>
            </a:r>
          </a:p>
          <a:p>
            <a:pPr marL="228600" indent="-228600">
              <a:buFont typeface="+mj-lt"/>
              <a:buAutoNum type="arabicPeriod"/>
            </a:pPr>
            <a:endParaRPr lang="en-GB" dirty="0"/>
          </a:p>
          <a:p>
            <a:pPr marL="228600" indent="-228600">
              <a:buFont typeface="+mj-lt"/>
              <a:buAutoNum type="arabicPeriod"/>
            </a:pPr>
            <a:r>
              <a:rPr lang="en-GB" dirty="0"/>
              <a:t>Net Zero</a:t>
            </a:r>
          </a:p>
          <a:p>
            <a:pPr marL="228600" indent="-228600">
              <a:buFont typeface="+mj-lt"/>
              <a:buAutoNum type="arabicPeriod"/>
            </a:pPr>
            <a:endParaRPr lang="en-GB" dirty="0"/>
          </a:p>
          <a:p>
            <a:pPr marL="228600" indent="-228600">
              <a:buFont typeface="+mj-lt"/>
              <a:buAutoNum type="arabicPeriod"/>
            </a:pPr>
            <a:r>
              <a:rPr lang="en-GB" dirty="0"/>
              <a:t>Then wrap up with some actions to reduce emissions and start the journey to net zero</a:t>
            </a:r>
          </a:p>
          <a:p>
            <a:pPr marL="0" indent="0">
              <a:buFont typeface="+mj-lt"/>
              <a:buNone/>
            </a:pPr>
            <a:endParaRPr lang="en-GB" dirty="0"/>
          </a:p>
          <a:p>
            <a:pPr marL="0" indent="0">
              <a:buFont typeface="+mj-lt"/>
              <a:buNone/>
            </a:pPr>
            <a:r>
              <a:rPr lang="en-GB" dirty="0"/>
              <a:t>Lots of what I talk about will be familiar to you but one key aspect of the CL training is to ensure that everyone has confidence in using terminology and phrases in conversation. And it might be that you have been away of these words and concepts for so long that actually you would benefit from a reminder of what it’s all about.</a:t>
            </a:r>
          </a:p>
          <a:p>
            <a:pPr marL="0" indent="0">
              <a:buFont typeface="+mj-lt"/>
              <a:buNone/>
            </a:pPr>
            <a:endParaRPr lang="en-GB" dirty="0"/>
          </a:p>
          <a:p>
            <a:pPr marL="0" indent="0">
              <a:buFont typeface="+mj-lt"/>
              <a:buNone/>
            </a:pP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F91A0674-EAAB-4167-82F6-86D7720A7650}" type="slidenum">
              <a:rPr lang="en-GB" smtClean="0"/>
              <a:t>7</a:t>
            </a:fld>
            <a:endParaRPr lang="en-GB"/>
          </a:p>
        </p:txBody>
      </p:sp>
    </p:spTree>
    <p:extLst>
      <p:ext uri="{BB962C8B-B14F-4D97-AF65-F5344CB8AC3E}">
        <p14:creationId xmlns:p14="http://schemas.microsoft.com/office/powerpoint/2010/main" val="3399076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start by thinking about the science behind climate change and the evidence we are seeing of this changing climate.</a:t>
            </a:r>
          </a:p>
          <a:p>
            <a:endParaRPr lang="en-GB" dirty="0"/>
          </a:p>
          <a:p>
            <a:r>
              <a:rPr lang="en-GB" dirty="0"/>
              <a:t>This image represents the change in average annual temperatures in the UK, using colour. Each year has been given a colour – dark blue being the coolest and dark red the warmest.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what is blindingly obvious from this is the way that the reds are on the right of the illustration and the cooler blues are on the left, corresponding to the earlier years from 1884.</a:t>
            </a:r>
          </a:p>
          <a:p>
            <a:endParaRPr lang="en-GB" dirty="0"/>
          </a:p>
          <a:p>
            <a:r>
              <a:rPr lang="en-GB" dirty="0"/>
              <a:t>And we can see that some of you may remember the hot summer of 1976 – or have heard about it, there was a drought and very high temperatures. You can see in this illustration that it was a pink year, and more recently 2017 was also a very hot year in the UK – which is dark red here.</a:t>
            </a:r>
          </a:p>
          <a:p>
            <a:endParaRPr lang="en-GB" dirty="0"/>
          </a:p>
          <a:p>
            <a:endParaRPr lang="en-GB" dirty="0"/>
          </a:p>
        </p:txBody>
      </p:sp>
      <p:sp>
        <p:nvSpPr>
          <p:cNvPr id="4" name="Slide Number Placeholder 3"/>
          <p:cNvSpPr>
            <a:spLocks noGrp="1"/>
          </p:cNvSpPr>
          <p:nvPr>
            <p:ph type="sldNum" sz="quarter" idx="5"/>
          </p:nvPr>
        </p:nvSpPr>
        <p:spPr/>
        <p:txBody>
          <a:bodyPr/>
          <a:lstStyle/>
          <a:p>
            <a:fld id="{F91A0674-EAAB-4167-82F6-86D7720A7650}" type="slidenum">
              <a:rPr lang="en-GB" smtClean="0"/>
              <a:t>8</a:t>
            </a:fld>
            <a:endParaRPr lang="en-GB"/>
          </a:p>
        </p:txBody>
      </p:sp>
    </p:spTree>
    <p:extLst>
      <p:ext uri="{BB962C8B-B14F-4D97-AF65-F5344CB8AC3E}">
        <p14:creationId xmlns:p14="http://schemas.microsoft.com/office/powerpoint/2010/main" val="4063029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this change in temperature is leading to changes in our weather patterns and climate.</a:t>
            </a:r>
          </a:p>
          <a:p>
            <a:endParaRPr lang="en-GB" dirty="0"/>
          </a:p>
          <a:p>
            <a:r>
              <a:rPr lang="en-GB" dirty="0"/>
              <a:t>We’re seeing increased outbreaks of wildfires, unusual cold events (Texas in 2021) and of course flooding. </a:t>
            </a:r>
          </a:p>
          <a:p>
            <a:endParaRPr lang="en-GB" dirty="0"/>
          </a:p>
          <a:p>
            <a:r>
              <a:rPr lang="en-GB" dirty="0"/>
              <a:t>So, for example with the flooding – warmer air means it can hold more moisture which leads to more heavy rain events, built up areas have little ground available for water to permeate and drain away and this leads to flooding events.</a:t>
            </a:r>
          </a:p>
        </p:txBody>
      </p:sp>
      <p:sp>
        <p:nvSpPr>
          <p:cNvPr id="4" name="Slide Number Placeholder 3"/>
          <p:cNvSpPr>
            <a:spLocks noGrp="1"/>
          </p:cNvSpPr>
          <p:nvPr>
            <p:ph type="sldNum" sz="quarter" idx="5"/>
          </p:nvPr>
        </p:nvSpPr>
        <p:spPr/>
        <p:txBody>
          <a:bodyPr/>
          <a:lstStyle/>
          <a:p>
            <a:fld id="{F91A0674-EAAB-4167-82F6-86D7720A7650}" type="slidenum">
              <a:rPr lang="en-GB" smtClean="0"/>
              <a:t>9</a:t>
            </a:fld>
            <a:endParaRPr lang="en-GB"/>
          </a:p>
        </p:txBody>
      </p:sp>
    </p:spTree>
    <p:extLst>
      <p:ext uri="{BB962C8B-B14F-4D97-AF65-F5344CB8AC3E}">
        <p14:creationId xmlns:p14="http://schemas.microsoft.com/office/powerpoint/2010/main" val="3508281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8B70-2AB7-446F-8C23-D1188BC4B1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F92644-CA52-4B7E-8A9D-65FF92140D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36EDE68-223D-4A8B-8D4B-E187A5927B3D}"/>
              </a:ext>
            </a:extLst>
          </p:cNvPr>
          <p:cNvSpPr>
            <a:spLocks noGrp="1"/>
          </p:cNvSpPr>
          <p:nvPr>
            <p:ph type="dt" sz="half" idx="10"/>
          </p:nvPr>
        </p:nvSpPr>
        <p:spPr/>
        <p:txBody>
          <a:bodyPr/>
          <a:lstStyle/>
          <a:p>
            <a:fld id="{D79FBC0F-24EA-4A1D-9049-28C411FE010C}" type="datetimeFigureOut">
              <a:rPr lang="en-GB" smtClean="0"/>
              <a:t>03/11/2022</a:t>
            </a:fld>
            <a:endParaRPr lang="en-GB"/>
          </a:p>
        </p:txBody>
      </p:sp>
      <p:sp>
        <p:nvSpPr>
          <p:cNvPr id="5" name="Footer Placeholder 4">
            <a:extLst>
              <a:ext uri="{FF2B5EF4-FFF2-40B4-BE49-F238E27FC236}">
                <a16:creationId xmlns:a16="http://schemas.microsoft.com/office/drawing/2014/main" id="{E6E544FA-5B03-466C-9AB7-FD81B3DD6E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C9EBE4-8349-40EB-AA43-FB2963CBC0C7}"/>
              </a:ext>
            </a:extLst>
          </p:cNvPr>
          <p:cNvSpPr>
            <a:spLocks noGrp="1"/>
          </p:cNvSpPr>
          <p:nvPr>
            <p:ph type="sldNum" sz="quarter" idx="12"/>
          </p:nvPr>
        </p:nvSpPr>
        <p:spPr/>
        <p:txBody>
          <a:bodyPr/>
          <a:lstStyle/>
          <a:p>
            <a:fld id="{5B2F90C3-A249-46C4-A17C-F026D0C98463}" type="slidenum">
              <a:rPr lang="en-GB" smtClean="0"/>
              <a:t>‹#›</a:t>
            </a:fld>
            <a:endParaRPr lang="en-GB"/>
          </a:p>
        </p:txBody>
      </p:sp>
    </p:spTree>
    <p:extLst>
      <p:ext uri="{BB962C8B-B14F-4D97-AF65-F5344CB8AC3E}">
        <p14:creationId xmlns:p14="http://schemas.microsoft.com/office/powerpoint/2010/main" val="370253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50EF-AE69-435C-BD20-DBAD6E66815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C4D0C0-EE19-4EE4-9F34-EE9A4F6C10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932F4C-16F2-4B07-AA70-B424661470ED}"/>
              </a:ext>
            </a:extLst>
          </p:cNvPr>
          <p:cNvSpPr>
            <a:spLocks noGrp="1"/>
          </p:cNvSpPr>
          <p:nvPr>
            <p:ph type="dt" sz="half" idx="10"/>
          </p:nvPr>
        </p:nvSpPr>
        <p:spPr/>
        <p:txBody>
          <a:bodyPr/>
          <a:lstStyle/>
          <a:p>
            <a:fld id="{D79FBC0F-24EA-4A1D-9049-28C411FE010C}" type="datetimeFigureOut">
              <a:rPr lang="en-GB" smtClean="0"/>
              <a:t>03/11/2022</a:t>
            </a:fld>
            <a:endParaRPr lang="en-GB"/>
          </a:p>
        </p:txBody>
      </p:sp>
      <p:sp>
        <p:nvSpPr>
          <p:cNvPr id="5" name="Footer Placeholder 4">
            <a:extLst>
              <a:ext uri="{FF2B5EF4-FFF2-40B4-BE49-F238E27FC236}">
                <a16:creationId xmlns:a16="http://schemas.microsoft.com/office/drawing/2014/main" id="{33B7AF4F-4875-4FF9-8D22-8BB7A224D4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505070-FE70-4672-AFAE-3DE54D005666}"/>
              </a:ext>
            </a:extLst>
          </p:cNvPr>
          <p:cNvSpPr>
            <a:spLocks noGrp="1"/>
          </p:cNvSpPr>
          <p:nvPr>
            <p:ph type="sldNum" sz="quarter" idx="12"/>
          </p:nvPr>
        </p:nvSpPr>
        <p:spPr/>
        <p:txBody>
          <a:bodyPr/>
          <a:lstStyle/>
          <a:p>
            <a:fld id="{5B2F90C3-A249-46C4-A17C-F026D0C98463}" type="slidenum">
              <a:rPr lang="en-GB" smtClean="0"/>
              <a:t>‹#›</a:t>
            </a:fld>
            <a:endParaRPr lang="en-GB"/>
          </a:p>
        </p:txBody>
      </p:sp>
    </p:spTree>
    <p:extLst>
      <p:ext uri="{BB962C8B-B14F-4D97-AF65-F5344CB8AC3E}">
        <p14:creationId xmlns:p14="http://schemas.microsoft.com/office/powerpoint/2010/main" val="400225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581C7-158E-4084-B6F7-070E70DFE5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4E539D-2089-48DE-AEED-9DF3EF4698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D07E1-EEDE-478D-88D5-FBD40B085321}"/>
              </a:ext>
            </a:extLst>
          </p:cNvPr>
          <p:cNvSpPr>
            <a:spLocks noGrp="1"/>
          </p:cNvSpPr>
          <p:nvPr>
            <p:ph type="dt" sz="half" idx="10"/>
          </p:nvPr>
        </p:nvSpPr>
        <p:spPr/>
        <p:txBody>
          <a:bodyPr/>
          <a:lstStyle/>
          <a:p>
            <a:fld id="{D79FBC0F-24EA-4A1D-9049-28C411FE010C}" type="datetimeFigureOut">
              <a:rPr lang="en-GB" smtClean="0"/>
              <a:t>03/11/2022</a:t>
            </a:fld>
            <a:endParaRPr lang="en-GB"/>
          </a:p>
        </p:txBody>
      </p:sp>
      <p:sp>
        <p:nvSpPr>
          <p:cNvPr id="5" name="Footer Placeholder 4">
            <a:extLst>
              <a:ext uri="{FF2B5EF4-FFF2-40B4-BE49-F238E27FC236}">
                <a16:creationId xmlns:a16="http://schemas.microsoft.com/office/drawing/2014/main" id="{8D514E5D-1232-45D2-9673-AE073636F3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74267C-9468-4410-BAF3-07874E9713D9}"/>
              </a:ext>
            </a:extLst>
          </p:cNvPr>
          <p:cNvSpPr>
            <a:spLocks noGrp="1"/>
          </p:cNvSpPr>
          <p:nvPr>
            <p:ph type="sldNum" sz="quarter" idx="12"/>
          </p:nvPr>
        </p:nvSpPr>
        <p:spPr/>
        <p:txBody>
          <a:bodyPr/>
          <a:lstStyle/>
          <a:p>
            <a:fld id="{5B2F90C3-A249-46C4-A17C-F026D0C98463}" type="slidenum">
              <a:rPr lang="en-GB" smtClean="0"/>
              <a:t>‹#›</a:t>
            </a:fld>
            <a:endParaRPr lang="en-GB"/>
          </a:p>
        </p:txBody>
      </p:sp>
    </p:spTree>
    <p:extLst>
      <p:ext uri="{BB962C8B-B14F-4D97-AF65-F5344CB8AC3E}">
        <p14:creationId xmlns:p14="http://schemas.microsoft.com/office/powerpoint/2010/main" val="45397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52D0-A4D6-4206-AF0A-C3B7D0D44B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5F7C17-A8C1-4293-A8B1-196B32D467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EA5598-46AB-465A-BC77-3798EB7A06F6}"/>
              </a:ext>
            </a:extLst>
          </p:cNvPr>
          <p:cNvSpPr>
            <a:spLocks noGrp="1"/>
          </p:cNvSpPr>
          <p:nvPr>
            <p:ph type="dt" sz="half" idx="10"/>
          </p:nvPr>
        </p:nvSpPr>
        <p:spPr/>
        <p:txBody>
          <a:bodyPr/>
          <a:lstStyle/>
          <a:p>
            <a:fld id="{D79FBC0F-24EA-4A1D-9049-28C411FE010C}" type="datetimeFigureOut">
              <a:rPr lang="en-GB" smtClean="0"/>
              <a:t>03/11/2022</a:t>
            </a:fld>
            <a:endParaRPr lang="en-GB"/>
          </a:p>
        </p:txBody>
      </p:sp>
      <p:sp>
        <p:nvSpPr>
          <p:cNvPr id="5" name="Footer Placeholder 4">
            <a:extLst>
              <a:ext uri="{FF2B5EF4-FFF2-40B4-BE49-F238E27FC236}">
                <a16:creationId xmlns:a16="http://schemas.microsoft.com/office/drawing/2014/main" id="{88BC9FBA-5464-4184-8018-D567FADB73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84B94A-7A3E-439F-A656-B606C422652F}"/>
              </a:ext>
            </a:extLst>
          </p:cNvPr>
          <p:cNvSpPr>
            <a:spLocks noGrp="1"/>
          </p:cNvSpPr>
          <p:nvPr>
            <p:ph type="sldNum" sz="quarter" idx="12"/>
          </p:nvPr>
        </p:nvSpPr>
        <p:spPr/>
        <p:txBody>
          <a:bodyPr/>
          <a:lstStyle/>
          <a:p>
            <a:fld id="{5B2F90C3-A249-46C4-A17C-F026D0C98463}" type="slidenum">
              <a:rPr lang="en-GB" smtClean="0"/>
              <a:t>‹#›</a:t>
            </a:fld>
            <a:endParaRPr lang="en-GB"/>
          </a:p>
        </p:txBody>
      </p:sp>
    </p:spTree>
    <p:extLst>
      <p:ext uri="{BB962C8B-B14F-4D97-AF65-F5344CB8AC3E}">
        <p14:creationId xmlns:p14="http://schemas.microsoft.com/office/powerpoint/2010/main" val="669015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FB1DF-EC19-4C74-97E7-05EF2878EA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3D87B3B-E4C6-4DD0-980E-70BF78BF3E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CCE7F4D-CFF9-448A-8D1C-9ACD8106D486}"/>
              </a:ext>
            </a:extLst>
          </p:cNvPr>
          <p:cNvSpPr>
            <a:spLocks noGrp="1"/>
          </p:cNvSpPr>
          <p:nvPr>
            <p:ph type="dt" sz="half" idx="10"/>
          </p:nvPr>
        </p:nvSpPr>
        <p:spPr/>
        <p:txBody>
          <a:bodyPr/>
          <a:lstStyle/>
          <a:p>
            <a:fld id="{D79FBC0F-24EA-4A1D-9049-28C411FE010C}" type="datetimeFigureOut">
              <a:rPr lang="en-GB" smtClean="0"/>
              <a:t>03/11/2022</a:t>
            </a:fld>
            <a:endParaRPr lang="en-GB"/>
          </a:p>
        </p:txBody>
      </p:sp>
      <p:sp>
        <p:nvSpPr>
          <p:cNvPr id="5" name="Footer Placeholder 4">
            <a:extLst>
              <a:ext uri="{FF2B5EF4-FFF2-40B4-BE49-F238E27FC236}">
                <a16:creationId xmlns:a16="http://schemas.microsoft.com/office/drawing/2014/main" id="{8FE6B264-F687-495E-A923-A6274D198E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18CF3B-C3CA-4E01-BABF-471F03CE8617}"/>
              </a:ext>
            </a:extLst>
          </p:cNvPr>
          <p:cNvSpPr>
            <a:spLocks noGrp="1"/>
          </p:cNvSpPr>
          <p:nvPr>
            <p:ph type="sldNum" sz="quarter" idx="12"/>
          </p:nvPr>
        </p:nvSpPr>
        <p:spPr/>
        <p:txBody>
          <a:bodyPr/>
          <a:lstStyle/>
          <a:p>
            <a:fld id="{5B2F90C3-A249-46C4-A17C-F026D0C98463}" type="slidenum">
              <a:rPr lang="en-GB" smtClean="0"/>
              <a:t>‹#›</a:t>
            </a:fld>
            <a:endParaRPr lang="en-GB"/>
          </a:p>
        </p:txBody>
      </p:sp>
    </p:spTree>
    <p:extLst>
      <p:ext uri="{BB962C8B-B14F-4D97-AF65-F5344CB8AC3E}">
        <p14:creationId xmlns:p14="http://schemas.microsoft.com/office/powerpoint/2010/main" val="374876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2BAC-1E3C-4490-AA2A-C06E6A520E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EB4FA6-972B-4821-A286-FB8A6123F3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046517-601A-4FBC-8A44-4307158794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FD64EA7-5024-48DA-B1A2-F9F16518E3B3}"/>
              </a:ext>
            </a:extLst>
          </p:cNvPr>
          <p:cNvSpPr>
            <a:spLocks noGrp="1"/>
          </p:cNvSpPr>
          <p:nvPr>
            <p:ph type="dt" sz="half" idx="10"/>
          </p:nvPr>
        </p:nvSpPr>
        <p:spPr/>
        <p:txBody>
          <a:bodyPr/>
          <a:lstStyle/>
          <a:p>
            <a:fld id="{D79FBC0F-24EA-4A1D-9049-28C411FE010C}" type="datetimeFigureOut">
              <a:rPr lang="en-GB" smtClean="0"/>
              <a:t>03/11/2022</a:t>
            </a:fld>
            <a:endParaRPr lang="en-GB"/>
          </a:p>
        </p:txBody>
      </p:sp>
      <p:sp>
        <p:nvSpPr>
          <p:cNvPr id="6" name="Footer Placeholder 5">
            <a:extLst>
              <a:ext uri="{FF2B5EF4-FFF2-40B4-BE49-F238E27FC236}">
                <a16:creationId xmlns:a16="http://schemas.microsoft.com/office/drawing/2014/main" id="{AFF6625F-A4A9-4FA4-99CE-46BE9C369F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66C9AA-1A61-4588-9B31-BD986C5BB5F5}"/>
              </a:ext>
            </a:extLst>
          </p:cNvPr>
          <p:cNvSpPr>
            <a:spLocks noGrp="1"/>
          </p:cNvSpPr>
          <p:nvPr>
            <p:ph type="sldNum" sz="quarter" idx="12"/>
          </p:nvPr>
        </p:nvSpPr>
        <p:spPr/>
        <p:txBody>
          <a:bodyPr/>
          <a:lstStyle/>
          <a:p>
            <a:fld id="{5B2F90C3-A249-46C4-A17C-F026D0C98463}" type="slidenum">
              <a:rPr lang="en-GB" smtClean="0"/>
              <a:t>‹#›</a:t>
            </a:fld>
            <a:endParaRPr lang="en-GB"/>
          </a:p>
        </p:txBody>
      </p:sp>
    </p:spTree>
    <p:extLst>
      <p:ext uri="{BB962C8B-B14F-4D97-AF65-F5344CB8AC3E}">
        <p14:creationId xmlns:p14="http://schemas.microsoft.com/office/powerpoint/2010/main" val="1152759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237C0-5357-4768-810B-07AE155B3D8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87BF80-13C9-402F-BED2-DA9FAA7CF8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24178C-59B8-4B43-8CDB-D73D0293CEA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768891-4A4E-4644-A0E9-E4B94C3F97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913B3F-0882-4C44-AF47-35763023F5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0CEB33-5009-444A-B642-242FF9977F38}"/>
              </a:ext>
            </a:extLst>
          </p:cNvPr>
          <p:cNvSpPr>
            <a:spLocks noGrp="1"/>
          </p:cNvSpPr>
          <p:nvPr>
            <p:ph type="dt" sz="half" idx="10"/>
          </p:nvPr>
        </p:nvSpPr>
        <p:spPr/>
        <p:txBody>
          <a:bodyPr/>
          <a:lstStyle/>
          <a:p>
            <a:fld id="{D79FBC0F-24EA-4A1D-9049-28C411FE010C}" type="datetimeFigureOut">
              <a:rPr lang="en-GB" smtClean="0"/>
              <a:t>03/11/2022</a:t>
            </a:fld>
            <a:endParaRPr lang="en-GB"/>
          </a:p>
        </p:txBody>
      </p:sp>
      <p:sp>
        <p:nvSpPr>
          <p:cNvPr id="8" name="Footer Placeholder 7">
            <a:extLst>
              <a:ext uri="{FF2B5EF4-FFF2-40B4-BE49-F238E27FC236}">
                <a16:creationId xmlns:a16="http://schemas.microsoft.com/office/drawing/2014/main" id="{48C9507A-0F22-4097-AFDF-C457C9BC7E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0449FC0-F174-415A-A583-E499308F1DF7}"/>
              </a:ext>
            </a:extLst>
          </p:cNvPr>
          <p:cNvSpPr>
            <a:spLocks noGrp="1"/>
          </p:cNvSpPr>
          <p:nvPr>
            <p:ph type="sldNum" sz="quarter" idx="12"/>
          </p:nvPr>
        </p:nvSpPr>
        <p:spPr/>
        <p:txBody>
          <a:bodyPr/>
          <a:lstStyle/>
          <a:p>
            <a:fld id="{5B2F90C3-A249-46C4-A17C-F026D0C98463}" type="slidenum">
              <a:rPr lang="en-GB" smtClean="0"/>
              <a:t>‹#›</a:t>
            </a:fld>
            <a:endParaRPr lang="en-GB"/>
          </a:p>
        </p:txBody>
      </p:sp>
    </p:spTree>
    <p:extLst>
      <p:ext uri="{BB962C8B-B14F-4D97-AF65-F5344CB8AC3E}">
        <p14:creationId xmlns:p14="http://schemas.microsoft.com/office/powerpoint/2010/main" val="2473534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925F0-C891-465B-B66A-DD0038CF93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260C9A-03BD-4F60-AEF5-EEAB472DDF0D}"/>
              </a:ext>
            </a:extLst>
          </p:cNvPr>
          <p:cNvSpPr>
            <a:spLocks noGrp="1"/>
          </p:cNvSpPr>
          <p:nvPr>
            <p:ph type="dt" sz="half" idx="10"/>
          </p:nvPr>
        </p:nvSpPr>
        <p:spPr/>
        <p:txBody>
          <a:bodyPr/>
          <a:lstStyle/>
          <a:p>
            <a:fld id="{D79FBC0F-24EA-4A1D-9049-28C411FE010C}" type="datetimeFigureOut">
              <a:rPr lang="en-GB" smtClean="0"/>
              <a:t>03/11/2022</a:t>
            </a:fld>
            <a:endParaRPr lang="en-GB"/>
          </a:p>
        </p:txBody>
      </p:sp>
      <p:sp>
        <p:nvSpPr>
          <p:cNvPr id="4" name="Footer Placeholder 3">
            <a:extLst>
              <a:ext uri="{FF2B5EF4-FFF2-40B4-BE49-F238E27FC236}">
                <a16:creationId xmlns:a16="http://schemas.microsoft.com/office/drawing/2014/main" id="{B91B2D8B-D6CA-4C09-826E-28F9643574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EE294C-BB79-438C-A2FF-018C41797BC6}"/>
              </a:ext>
            </a:extLst>
          </p:cNvPr>
          <p:cNvSpPr>
            <a:spLocks noGrp="1"/>
          </p:cNvSpPr>
          <p:nvPr>
            <p:ph type="sldNum" sz="quarter" idx="12"/>
          </p:nvPr>
        </p:nvSpPr>
        <p:spPr/>
        <p:txBody>
          <a:bodyPr/>
          <a:lstStyle/>
          <a:p>
            <a:fld id="{5B2F90C3-A249-46C4-A17C-F026D0C98463}" type="slidenum">
              <a:rPr lang="en-GB" smtClean="0"/>
              <a:t>‹#›</a:t>
            </a:fld>
            <a:endParaRPr lang="en-GB"/>
          </a:p>
        </p:txBody>
      </p:sp>
    </p:spTree>
    <p:extLst>
      <p:ext uri="{BB962C8B-B14F-4D97-AF65-F5344CB8AC3E}">
        <p14:creationId xmlns:p14="http://schemas.microsoft.com/office/powerpoint/2010/main" val="324799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505D0-AFA2-4E2A-A35F-78981F23D7C4}"/>
              </a:ext>
            </a:extLst>
          </p:cNvPr>
          <p:cNvSpPr>
            <a:spLocks noGrp="1"/>
          </p:cNvSpPr>
          <p:nvPr>
            <p:ph type="dt" sz="half" idx="10"/>
          </p:nvPr>
        </p:nvSpPr>
        <p:spPr/>
        <p:txBody>
          <a:bodyPr/>
          <a:lstStyle/>
          <a:p>
            <a:fld id="{D79FBC0F-24EA-4A1D-9049-28C411FE010C}" type="datetimeFigureOut">
              <a:rPr lang="en-GB" smtClean="0"/>
              <a:t>03/11/2022</a:t>
            </a:fld>
            <a:endParaRPr lang="en-GB"/>
          </a:p>
        </p:txBody>
      </p:sp>
      <p:sp>
        <p:nvSpPr>
          <p:cNvPr id="3" name="Footer Placeholder 2">
            <a:extLst>
              <a:ext uri="{FF2B5EF4-FFF2-40B4-BE49-F238E27FC236}">
                <a16:creationId xmlns:a16="http://schemas.microsoft.com/office/drawing/2014/main" id="{63F822EA-61FB-43DB-A9A2-86A227645B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04A9A8-C026-497D-806D-86A58323D195}"/>
              </a:ext>
            </a:extLst>
          </p:cNvPr>
          <p:cNvSpPr>
            <a:spLocks noGrp="1"/>
          </p:cNvSpPr>
          <p:nvPr>
            <p:ph type="sldNum" sz="quarter" idx="12"/>
          </p:nvPr>
        </p:nvSpPr>
        <p:spPr/>
        <p:txBody>
          <a:bodyPr/>
          <a:lstStyle/>
          <a:p>
            <a:fld id="{5B2F90C3-A249-46C4-A17C-F026D0C98463}" type="slidenum">
              <a:rPr lang="en-GB" smtClean="0"/>
              <a:t>‹#›</a:t>
            </a:fld>
            <a:endParaRPr lang="en-GB"/>
          </a:p>
        </p:txBody>
      </p:sp>
    </p:spTree>
    <p:extLst>
      <p:ext uri="{BB962C8B-B14F-4D97-AF65-F5344CB8AC3E}">
        <p14:creationId xmlns:p14="http://schemas.microsoft.com/office/powerpoint/2010/main" val="98134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5EAF-DD3C-4FD6-9A73-8DC315FE38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B1D6747-BF69-4D0B-9C58-FC8F41BD61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A7D49E-2568-4D9A-AE4A-EAC0736BE1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D8752E-6A4B-4BF8-9295-7A45C8F66922}"/>
              </a:ext>
            </a:extLst>
          </p:cNvPr>
          <p:cNvSpPr>
            <a:spLocks noGrp="1"/>
          </p:cNvSpPr>
          <p:nvPr>
            <p:ph type="dt" sz="half" idx="10"/>
          </p:nvPr>
        </p:nvSpPr>
        <p:spPr/>
        <p:txBody>
          <a:bodyPr/>
          <a:lstStyle/>
          <a:p>
            <a:fld id="{D79FBC0F-24EA-4A1D-9049-28C411FE010C}" type="datetimeFigureOut">
              <a:rPr lang="en-GB" smtClean="0"/>
              <a:t>03/11/2022</a:t>
            </a:fld>
            <a:endParaRPr lang="en-GB"/>
          </a:p>
        </p:txBody>
      </p:sp>
      <p:sp>
        <p:nvSpPr>
          <p:cNvPr id="6" name="Footer Placeholder 5">
            <a:extLst>
              <a:ext uri="{FF2B5EF4-FFF2-40B4-BE49-F238E27FC236}">
                <a16:creationId xmlns:a16="http://schemas.microsoft.com/office/drawing/2014/main" id="{305793D5-BF73-42F6-9048-5AD0790DB7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D89067-5A74-4AA9-ACB3-560A0194B48B}"/>
              </a:ext>
            </a:extLst>
          </p:cNvPr>
          <p:cNvSpPr>
            <a:spLocks noGrp="1"/>
          </p:cNvSpPr>
          <p:nvPr>
            <p:ph type="sldNum" sz="quarter" idx="12"/>
          </p:nvPr>
        </p:nvSpPr>
        <p:spPr/>
        <p:txBody>
          <a:bodyPr/>
          <a:lstStyle/>
          <a:p>
            <a:fld id="{5B2F90C3-A249-46C4-A17C-F026D0C98463}" type="slidenum">
              <a:rPr lang="en-GB" smtClean="0"/>
              <a:t>‹#›</a:t>
            </a:fld>
            <a:endParaRPr lang="en-GB"/>
          </a:p>
        </p:txBody>
      </p:sp>
    </p:spTree>
    <p:extLst>
      <p:ext uri="{BB962C8B-B14F-4D97-AF65-F5344CB8AC3E}">
        <p14:creationId xmlns:p14="http://schemas.microsoft.com/office/powerpoint/2010/main" val="3485305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916B7-4FB6-4A62-896B-871B308A4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372052D-D68A-46AD-A707-E7F1B96955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4CE442AD-EAB7-45D3-BF19-9F16C88DF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495A69-ED84-4F64-900E-E414F8B625D7}"/>
              </a:ext>
            </a:extLst>
          </p:cNvPr>
          <p:cNvSpPr>
            <a:spLocks noGrp="1"/>
          </p:cNvSpPr>
          <p:nvPr>
            <p:ph type="dt" sz="half" idx="10"/>
          </p:nvPr>
        </p:nvSpPr>
        <p:spPr/>
        <p:txBody>
          <a:bodyPr/>
          <a:lstStyle/>
          <a:p>
            <a:fld id="{D79FBC0F-24EA-4A1D-9049-28C411FE010C}" type="datetimeFigureOut">
              <a:rPr lang="en-GB" smtClean="0"/>
              <a:t>03/11/2022</a:t>
            </a:fld>
            <a:endParaRPr lang="en-GB"/>
          </a:p>
        </p:txBody>
      </p:sp>
      <p:sp>
        <p:nvSpPr>
          <p:cNvPr id="6" name="Footer Placeholder 5">
            <a:extLst>
              <a:ext uri="{FF2B5EF4-FFF2-40B4-BE49-F238E27FC236}">
                <a16:creationId xmlns:a16="http://schemas.microsoft.com/office/drawing/2014/main" id="{07C9FD0D-F7AC-4D1F-A763-2FE5920081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C0DA18-A645-4BA5-AA9E-BD72D767BCC4}"/>
              </a:ext>
            </a:extLst>
          </p:cNvPr>
          <p:cNvSpPr>
            <a:spLocks noGrp="1"/>
          </p:cNvSpPr>
          <p:nvPr>
            <p:ph type="sldNum" sz="quarter" idx="12"/>
          </p:nvPr>
        </p:nvSpPr>
        <p:spPr/>
        <p:txBody>
          <a:bodyPr/>
          <a:lstStyle/>
          <a:p>
            <a:fld id="{5B2F90C3-A249-46C4-A17C-F026D0C98463}" type="slidenum">
              <a:rPr lang="en-GB" smtClean="0"/>
              <a:t>‹#›</a:t>
            </a:fld>
            <a:endParaRPr lang="en-GB"/>
          </a:p>
        </p:txBody>
      </p:sp>
    </p:spTree>
    <p:extLst>
      <p:ext uri="{BB962C8B-B14F-4D97-AF65-F5344CB8AC3E}">
        <p14:creationId xmlns:p14="http://schemas.microsoft.com/office/powerpoint/2010/main" val="7923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574A8D-D52A-44A9-AB0C-6DED3C8E4C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1811D7-787E-437D-BD55-6D56475F60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5D8B39-B701-429C-B6CA-995585D8E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FBC0F-24EA-4A1D-9049-28C411FE010C}" type="datetimeFigureOut">
              <a:rPr lang="en-GB" smtClean="0"/>
              <a:t>03/11/2022</a:t>
            </a:fld>
            <a:endParaRPr lang="en-GB"/>
          </a:p>
        </p:txBody>
      </p:sp>
      <p:sp>
        <p:nvSpPr>
          <p:cNvPr id="5" name="Footer Placeholder 4">
            <a:extLst>
              <a:ext uri="{FF2B5EF4-FFF2-40B4-BE49-F238E27FC236}">
                <a16:creationId xmlns:a16="http://schemas.microsoft.com/office/drawing/2014/main" id="{BA92262F-A454-485F-A776-B966C67658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FD26E2-0EEA-4E58-8678-403C88DEB6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F90C3-A249-46C4-A17C-F026D0C98463}" type="slidenum">
              <a:rPr lang="en-GB" smtClean="0"/>
              <a:t>‹#›</a:t>
            </a:fld>
            <a:endParaRPr lang="en-GB"/>
          </a:p>
        </p:txBody>
      </p:sp>
    </p:spTree>
    <p:extLst>
      <p:ext uri="{BB962C8B-B14F-4D97-AF65-F5344CB8AC3E}">
        <p14:creationId xmlns:p14="http://schemas.microsoft.com/office/powerpoint/2010/main" val="655595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carboncharter.org/footpri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www.carboncharter.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carbonliteracy.com/" TargetMode="External"/><Relationship Id="rId5" Type="http://schemas.openxmlformats.org/officeDocument/2006/relationships/hyperlink" Target="http://www.carboncharter.org/" TargetMode="External"/><Relationship Id="rId4" Type="http://schemas.openxmlformats.org/officeDocument/2006/relationships/hyperlink" Target="mailto:Amy.coulter@groundwork.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carbonliteracy.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carbonliteracy.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F6E3DB-C036-B54B-8774-638C53F30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7360E9D-46DA-AA4A-986D-0623219DEBD7}"/>
              </a:ext>
            </a:extLst>
          </p:cNvPr>
          <p:cNvSpPr txBox="1"/>
          <p:nvPr/>
        </p:nvSpPr>
        <p:spPr>
          <a:xfrm>
            <a:off x="650466" y="687701"/>
            <a:ext cx="10360325" cy="4708981"/>
          </a:xfrm>
          <a:prstGeom prst="rect">
            <a:avLst/>
          </a:prstGeom>
          <a:noFill/>
        </p:spPr>
        <p:txBody>
          <a:bodyPr wrap="square" rtlCol="0">
            <a:spAutoFit/>
          </a:bodyPr>
          <a:lstStyle/>
          <a:p>
            <a:pPr algn="ctr"/>
            <a:r>
              <a:rPr lang="en-US" sz="6600" b="1" dirty="0">
                <a:solidFill>
                  <a:schemeClr val="tx1">
                    <a:lumMod val="95000"/>
                    <a:lumOff val="5000"/>
                  </a:schemeClr>
                </a:solidFill>
                <a:latin typeface="Calibri" panose="020F0502020204030204" pitchFamily="34" charset="0"/>
                <a:cs typeface="Calibri" panose="020F0502020204030204" pitchFamily="34" charset="0"/>
              </a:rPr>
              <a:t>An Introduction to</a:t>
            </a:r>
            <a:br>
              <a:rPr lang="en-US" sz="6600" b="1" dirty="0">
                <a:solidFill>
                  <a:schemeClr val="tx1">
                    <a:lumMod val="95000"/>
                    <a:lumOff val="5000"/>
                  </a:schemeClr>
                </a:solidFill>
                <a:latin typeface="Calibri" panose="020F0502020204030204" pitchFamily="34" charset="0"/>
                <a:cs typeface="Calibri" panose="020F0502020204030204" pitchFamily="34" charset="0"/>
              </a:rPr>
            </a:br>
            <a:r>
              <a:rPr lang="en-US" sz="6600" b="1" dirty="0">
                <a:solidFill>
                  <a:schemeClr val="tx1">
                    <a:lumMod val="95000"/>
                    <a:lumOff val="5000"/>
                  </a:schemeClr>
                </a:solidFill>
                <a:latin typeface="Calibri" panose="020F0502020204030204" pitchFamily="34" charset="0"/>
                <a:cs typeface="Calibri" panose="020F0502020204030204" pitchFamily="34" charset="0"/>
              </a:rPr>
              <a:t> Carbon Literacy</a:t>
            </a:r>
            <a:br>
              <a:rPr lang="en-US" sz="6600" b="1" dirty="0">
                <a:solidFill>
                  <a:schemeClr val="tx1">
                    <a:lumMod val="95000"/>
                    <a:lumOff val="5000"/>
                  </a:schemeClr>
                </a:solidFill>
                <a:latin typeface="Calibri" panose="020F0502020204030204" pitchFamily="34" charset="0"/>
                <a:cs typeface="Calibri" panose="020F0502020204030204" pitchFamily="34" charset="0"/>
              </a:rPr>
            </a:br>
            <a:r>
              <a:rPr lang="en-US" sz="3200" b="1" dirty="0">
                <a:solidFill>
                  <a:schemeClr val="tx1">
                    <a:lumMod val="95000"/>
                    <a:lumOff val="5000"/>
                  </a:schemeClr>
                </a:solidFill>
                <a:latin typeface="Calibri" panose="020F0502020204030204" pitchFamily="34" charset="0"/>
                <a:cs typeface="Calibri" panose="020F0502020204030204" pitchFamily="34" charset="0"/>
              </a:rPr>
              <a:t>Amy Coulter, Groundwork</a:t>
            </a:r>
          </a:p>
          <a:p>
            <a:pPr algn="ctr"/>
            <a:r>
              <a:rPr lang="en-US" sz="3200" b="1" dirty="0">
                <a:solidFill>
                  <a:schemeClr val="tx1">
                    <a:lumMod val="95000"/>
                    <a:lumOff val="5000"/>
                  </a:schemeClr>
                </a:solidFill>
                <a:latin typeface="Calibri" panose="020F0502020204030204" pitchFamily="34" charset="0"/>
                <a:cs typeface="Calibri" panose="020F0502020204030204" pitchFamily="34" charset="0"/>
              </a:rPr>
              <a:t>7</a:t>
            </a:r>
            <a:r>
              <a:rPr lang="en-US" sz="3200" b="1" baseline="30000" dirty="0">
                <a:solidFill>
                  <a:schemeClr val="tx1">
                    <a:lumMod val="95000"/>
                    <a:lumOff val="5000"/>
                  </a:schemeClr>
                </a:solidFill>
                <a:latin typeface="Calibri" panose="020F0502020204030204" pitchFamily="34" charset="0"/>
                <a:cs typeface="Calibri" panose="020F0502020204030204" pitchFamily="34" charset="0"/>
              </a:rPr>
              <a:t>th</a:t>
            </a:r>
            <a:r>
              <a:rPr lang="en-US" sz="3200" b="1" dirty="0">
                <a:solidFill>
                  <a:schemeClr val="tx1">
                    <a:lumMod val="95000"/>
                    <a:lumOff val="5000"/>
                  </a:schemeClr>
                </a:solidFill>
                <a:latin typeface="Calibri" panose="020F0502020204030204" pitchFamily="34" charset="0"/>
                <a:cs typeface="Calibri" panose="020F0502020204030204" pitchFamily="34" charset="0"/>
              </a:rPr>
              <a:t> November 2022</a:t>
            </a:r>
          </a:p>
          <a:p>
            <a:pPr algn="ctr"/>
            <a:endParaRPr lang="en-GB" sz="2400" dirty="0"/>
          </a:p>
          <a:p>
            <a:pPr algn="ctr"/>
            <a:endParaRPr lang="en-US" sz="8000" dirty="0">
              <a:solidFill>
                <a:schemeClr val="tx1">
                  <a:lumMod val="95000"/>
                  <a:lumOff val="5000"/>
                </a:schemeClr>
              </a:solidFill>
              <a:latin typeface="Dax-Bold" panose="02000506060000020004" pitchFamily="2" charset="0"/>
            </a:endParaRPr>
          </a:p>
        </p:txBody>
      </p:sp>
      <p:pic>
        <p:nvPicPr>
          <p:cNvPr id="3" name="Picture 2">
            <a:extLst>
              <a:ext uri="{FF2B5EF4-FFF2-40B4-BE49-F238E27FC236}">
                <a16:creationId xmlns:a16="http://schemas.microsoft.com/office/drawing/2014/main" id="{0147A3AC-2B9E-4FDB-8518-42B5B94427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26" y="3314700"/>
            <a:ext cx="3005445" cy="1402197"/>
          </a:xfrm>
          <a:prstGeom prst="rect">
            <a:avLst/>
          </a:prstGeom>
        </p:spPr>
      </p:pic>
      <p:pic>
        <p:nvPicPr>
          <p:cNvPr id="2" name="Picture 1">
            <a:extLst>
              <a:ext uri="{FF2B5EF4-FFF2-40B4-BE49-F238E27FC236}">
                <a16:creationId xmlns:a16="http://schemas.microsoft.com/office/drawing/2014/main" id="{69C3C4F3-1A47-46F9-B360-CD801A71062E}"/>
              </a:ext>
            </a:extLst>
          </p:cNvPr>
          <p:cNvPicPr>
            <a:picLocks noChangeAspect="1"/>
          </p:cNvPicPr>
          <p:nvPr/>
        </p:nvPicPr>
        <p:blipFill>
          <a:blip r:embed="rId5"/>
          <a:stretch>
            <a:fillRect/>
          </a:stretch>
        </p:blipFill>
        <p:spPr>
          <a:xfrm>
            <a:off x="8680931" y="2447421"/>
            <a:ext cx="3419791" cy="3419791"/>
          </a:xfrm>
          <a:prstGeom prst="rect">
            <a:avLst/>
          </a:prstGeom>
        </p:spPr>
      </p:pic>
    </p:spTree>
    <p:extLst>
      <p:ext uri="{BB962C8B-B14F-4D97-AF65-F5344CB8AC3E}">
        <p14:creationId xmlns:p14="http://schemas.microsoft.com/office/powerpoint/2010/main" val="2455403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B1968674-F729-D441-80B9-4CB766D2A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1377831D-E22B-4212-8DA4-426C0513DA90}"/>
              </a:ext>
            </a:extLst>
          </p:cNvPr>
          <p:cNvPicPr>
            <a:picLocks noChangeAspect="1"/>
          </p:cNvPicPr>
          <p:nvPr/>
        </p:nvPicPr>
        <p:blipFill>
          <a:blip r:embed="rId4"/>
          <a:stretch>
            <a:fillRect/>
          </a:stretch>
        </p:blipFill>
        <p:spPr>
          <a:xfrm>
            <a:off x="2517774" y="440643"/>
            <a:ext cx="6651625" cy="5323570"/>
          </a:xfrm>
          <a:prstGeom prst="rect">
            <a:avLst/>
          </a:prstGeom>
        </p:spPr>
      </p:pic>
    </p:spTree>
    <p:extLst>
      <p:ext uri="{BB962C8B-B14F-4D97-AF65-F5344CB8AC3E}">
        <p14:creationId xmlns:p14="http://schemas.microsoft.com/office/powerpoint/2010/main" val="158580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B1968674-F729-D441-80B9-4CB766D2A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267E81D5-7C4C-4B97-96DD-23E41A122F8E}"/>
              </a:ext>
            </a:extLst>
          </p:cNvPr>
          <p:cNvPicPr>
            <a:picLocks noChangeAspect="1"/>
          </p:cNvPicPr>
          <p:nvPr/>
        </p:nvPicPr>
        <p:blipFill>
          <a:blip r:embed="rId4"/>
          <a:stretch>
            <a:fillRect/>
          </a:stretch>
        </p:blipFill>
        <p:spPr>
          <a:xfrm>
            <a:off x="874923" y="2558295"/>
            <a:ext cx="6680909" cy="3497600"/>
          </a:xfrm>
          <a:prstGeom prst="rect">
            <a:avLst/>
          </a:prstGeom>
        </p:spPr>
      </p:pic>
      <p:sp>
        <p:nvSpPr>
          <p:cNvPr id="4" name="TextBox 3">
            <a:extLst>
              <a:ext uri="{FF2B5EF4-FFF2-40B4-BE49-F238E27FC236}">
                <a16:creationId xmlns:a16="http://schemas.microsoft.com/office/drawing/2014/main" id="{E35E5A81-63F9-49DB-AC41-A82E4E80997A}"/>
              </a:ext>
            </a:extLst>
          </p:cNvPr>
          <p:cNvSpPr txBox="1"/>
          <p:nvPr/>
        </p:nvSpPr>
        <p:spPr>
          <a:xfrm>
            <a:off x="625643" y="311611"/>
            <a:ext cx="9865894"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rPr>
              <a:t>Greenhouse gases (GHG) </a:t>
            </a:r>
            <a:r>
              <a:rPr kumimoji="0" lang="en-GB" sz="2000" b="0" i="0" u="none" strike="noStrike" kern="1200" cap="none" spc="0" normalizeH="0" baseline="0" noProof="0" dirty="0">
                <a:ln>
                  <a:noFill/>
                </a:ln>
                <a:solidFill>
                  <a:prstClr val="black"/>
                </a:solidFill>
                <a:effectLst/>
                <a:uLnTx/>
                <a:uFillTx/>
              </a:rPr>
              <a:t>contribute to the greenhouse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rPr>
              <a:t>Global warming potential (GWP)  </a:t>
            </a:r>
            <a:r>
              <a:rPr kumimoji="0" lang="en-GB" sz="2000" b="0" i="0" u="none" strike="noStrike" kern="1200" cap="none" spc="0" normalizeH="0" baseline="0" noProof="0" dirty="0">
                <a:ln>
                  <a:noFill/>
                </a:ln>
                <a:solidFill>
                  <a:prstClr val="black"/>
                </a:solidFill>
                <a:effectLst/>
                <a:uLnTx/>
                <a:uFillTx/>
              </a:rPr>
              <a:t>- The GWP of a greenhouse gas is its ability to trap extra heat in the atmosphere over time (relative to carbon dioxide).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rPr>
              <a:t>Carbon dioxide equivalent (CO</a:t>
            </a:r>
            <a:r>
              <a:rPr kumimoji="0" lang="en-GB" sz="2000" b="1" i="0" u="none" strike="noStrike" kern="1200" cap="none" spc="0" normalizeH="0" baseline="-25000" noProof="0" dirty="0">
                <a:ln>
                  <a:noFill/>
                </a:ln>
                <a:solidFill>
                  <a:prstClr val="black"/>
                </a:solidFill>
                <a:effectLst/>
                <a:uLnTx/>
                <a:uFillTx/>
              </a:rPr>
              <a:t>2</a:t>
            </a:r>
            <a:r>
              <a:rPr kumimoji="0" lang="en-GB" sz="2000" b="1" i="0" u="none" strike="noStrike" kern="1200" cap="none" spc="0" normalizeH="0" baseline="0" noProof="0" dirty="0">
                <a:ln>
                  <a:noFill/>
                </a:ln>
                <a:solidFill>
                  <a:prstClr val="black"/>
                </a:solidFill>
                <a:effectLst/>
                <a:uLnTx/>
                <a:uFillTx/>
              </a:rPr>
              <a:t>e) </a:t>
            </a:r>
            <a:r>
              <a:rPr kumimoji="0" lang="en-GB" sz="2000" b="0" i="0" u="none" strike="noStrike" kern="1200" cap="none" spc="0" normalizeH="0" baseline="0" noProof="0" dirty="0">
                <a:ln>
                  <a:noFill/>
                </a:ln>
                <a:solidFill>
                  <a:prstClr val="black"/>
                </a:solidFill>
                <a:effectLst/>
                <a:uLnTx/>
                <a:uFillTx/>
              </a:rPr>
              <a:t>takes into account the different GWP and puts it into an equivalent unit</a:t>
            </a:r>
          </a:p>
        </p:txBody>
      </p:sp>
    </p:spTree>
    <p:extLst>
      <p:ext uri="{BB962C8B-B14F-4D97-AF65-F5344CB8AC3E}">
        <p14:creationId xmlns:p14="http://schemas.microsoft.com/office/powerpoint/2010/main" val="3385391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B1968674-F729-D441-80B9-4CB766D2A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35182F7F-066F-43CB-BF9F-65AA389B4EE4}"/>
              </a:ext>
            </a:extLst>
          </p:cNvPr>
          <p:cNvSpPr txBox="1"/>
          <p:nvPr/>
        </p:nvSpPr>
        <p:spPr>
          <a:xfrm>
            <a:off x="8591107" y="886880"/>
            <a:ext cx="3019179" cy="646331"/>
          </a:xfrm>
          <a:prstGeom prst="rect">
            <a:avLst/>
          </a:prstGeom>
          <a:noFill/>
        </p:spPr>
        <p:txBody>
          <a:bodyPr wrap="square" rtlCol="0">
            <a:spAutoFit/>
          </a:bodyPr>
          <a:lstStyle/>
          <a:p>
            <a:endParaRPr lang="en-GB" dirty="0"/>
          </a:p>
          <a:p>
            <a:endParaRPr lang="en-GB" dirty="0"/>
          </a:p>
        </p:txBody>
      </p:sp>
      <p:sp>
        <p:nvSpPr>
          <p:cNvPr id="2" name="Rectangle 1">
            <a:extLst>
              <a:ext uri="{FF2B5EF4-FFF2-40B4-BE49-F238E27FC236}">
                <a16:creationId xmlns:a16="http://schemas.microsoft.com/office/drawing/2014/main" id="{645BDD49-3B7D-4DF8-9865-0B3D40EF8E50}"/>
              </a:ext>
            </a:extLst>
          </p:cNvPr>
          <p:cNvSpPr/>
          <p:nvPr/>
        </p:nvSpPr>
        <p:spPr>
          <a:xfrm>
            <a:off x="7708176" y="2096925"/>
            <a:ext cx="4005788" cy="369332"/>
          </a:xfrm>
          <a:prstGeom prst="rect">
            <a:avLst/>
          </a:prstGeom>
        </p:spPr>
        <p:txBody>
          <a:bodyPr wrap="square">
            <a:spAutoFit/>
          </a:bodyPr>
          <a:lstStyle/>
          <a:p>
            <a:endParaRPr lang="en-GB" dirty="0"/>
          </a:p>
        </p:txBody>
      </p:sp>
      <p:sp>
        <p:nvSpPr>
          <p:cNvPr id="9" name="Title 1">
            <a:extLst>
              <a:ext uri="{FF2B5EF4-FFF2-40B4-BE49-F238E27FC236}">
                <a16:creationId xmlns:a16="http://schemas.microsoft.com/office/drawing/2014/main" id="{5E72D97D-3817-4413-AF05-8F64C378C377}"/>
              </a:ext>
            </a:extLst>
          </p:cNvPr>
          <p:cNvSpPr>
            <a:spLocks noGrp="1"/>
          </p:cNvSpPr>
          <p:nvPr>
            <p:ph type="title"/>
          </p:nvPr>
        </p:nvSpPr>
        <p:spPr>
          <a:xfrm>
            <a:off x="838200" y="617777"/>
            <a:ext cx="10626553" cy="1252660"/>
          </a:xfrm>
        </p:spPr>
        <p:txBody>
          <a:bodyPr>
            <a:normAutofit fontScale="90000"/>
          </a:bodyPr>
          <a:lstStyle/>
          <a:p>
            <a:r>
              <a:rPr lang="en-GB" sz="4900" b="1" dirty="0">
                <a:latin typeface="+mn-lt"/>
              </a:rPr>
              <a:t>Carbon</a:t>
            </a:r>
            <a:r>
              <a:rPr lang="en-GB" b="1" dirty="0">
                <a:latin typeface="+mn-lt"/>
              </a:rPr>
              <a:t> </a:t>
            </a:r>
            <a:r>
              <a:rPr lang="en-GB" sz="4900" b="1" dirty="0">
                <a:latin typeface="+mn-lt"/>
              </a:rPr>
              <a:t>Footprint</a:t>
            </a:r>
            <a:br>
              <a:rPr lang="en-GB" b="1" dirty="0">
                <a:latin typeface="+mn-lt"/>
              </a:rPr>
            </a:br>
            <a:endParaRPr lang="en-GB" b="1" dirty="0">
              <a:latin typeface="+mn-lt"/>
            </a:endParaRPr>
          </a:p>
        </p:txBody>
      </p:sp>
      <p:sp>
        <p:nvSpPr>
          <p:cNvPr id="10" name="TextBox 9">
            <a:extLst>
              <a:ext uri="{FF2B5EF4-FFF2-40B4-BE49-F238E27FC236}">
                <a16:creationId xmlns:a16="http://schemas.microsoft.com/office/drawing/2014/main" id="{B5A560F5-EBA1-4F6C-B1A9-0EC0CBE25B68}"/>
              </a:ext>
            </a:extLst>
          </p:cNvPr>
          <p:cNvSpPr txBox="1"/>
          <p:nvPr/>
        </p:nvSpPr>
        <p:spPr>
          <a:xfrm>
            <a:off x="692667" y="1802314"/>
            <a:ext cx="10014857" cy="3693319"/>
          </a:xfrm>
          <a:prstGeom prst="rect">
            <a:avLst/>
          </a:prstGeom>
          <a:noFill/>
        </p:spPr>
        <p:txBody>
          <a:bodyPr wrap="square" rtlCol="0">
            <a:spAutoFit/>
          </a:bodyPr>
          <a:lstStyle/>
          <a:p>
            <a:pPr marL="285750" indent="-285750">
              <a:buFont typeface="Arial" panose="020B0604020202020204" pitchFamily="34" charset="0"/>
              <a:buChar char="•"/>
            </a:pPr>
            <a:r>
              <a:rPr lang="en-GB" sz="3600" dirty="0"/>
              <a:t>A measure of the GHGs you emit – tCO</a:t>
            </a:r>
            <a:r>
              <a:rPr lang="en-GB" sz="3600" baseline="-25000" dirty="0"/>
              <a:t>2</a:t>
            </a:r>
            <a:r>
              <a:rPr lang="en-GB" sz="3600" dirty="0"/>
              <a:t>e</a:t>
            </a:r>
          </a:p>
          <a:p>
            <a:pPr marL="285750" indent="-285750">
              <a:buFont typeface="Arial" panose="020B0604020202020204" pitchFamily="34" charset="0"/>
              <a:buChar char="•"/>
            </a:pPr>
            <a:r>
              <a:rPr lang="en-GB" sz="3600" dirty="0"/>
              <a:t>Important tool Carbon Charter and Carbon Literacy</a:t>
            </a:r>
          </a:p>
          <a:p>
            <a:pPr marL="285750" indent="-285750">
              <a:buFont typeface="Arial" panose="020B0604020202020204" pitchFamily="34" charset="0"/>
              <a:buChar char="•"/>
            </a:pPr>
            <a:r>
              <a:rPr lang="en-GB" sz="3600" dirty="0"/>
              <a:t>Online calculators use carbon conversion factors</a:t>
            </a:r>
          </a:p>
          <a:p>
            <a:pPr marL="285750" indent="-285750">
              <a:buFont typeface="Arial" panose="020B0604020202020204" pitchFamily="34" charset="0"/>
              <a:buChar char="•"/>
            </a:pPr>
            <a:r>
              <a:rPr lang="en-GB" sz="3600" dirty="0"/>
              <a:t>To consider: boundaries, timeframe, activities.</a:t>
            </a:r>
          </a:p>
          <a:p>
            <a:pPr marL="285750" indent="-285750">
              <a:buFont typeface="Arial" panose="020B0604020202020204" pitchFamily="34" charset="0"/>
              <a:buChar char="•"/>
            </a:pPr>
            <a:endParaRPr lang="en-GB" sz="3600" dirty="0"/>
          </a:p>
          <a:p>
            <a:pPr algn="ctr"/>
            <a:r>
              <a:rPr lang="en-GB" sz="3600" dirty="0">
                <a:hlinkClick r:id="rId4"/>
              </a:rPr>
              <a:t>www.carboncharter.org/footprint</a:t>
            </a:r>
            <a:r>
              <a:rPr lang="en-GB" sz="3600" dirty="0"/>
              <a:t>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637951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B1968674-F729-D441-80B9-4CB766D2A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780"/>
            <a:ext cx="12192000" cy="6858000"/>
          </a:xfrm>
          <a:prstGeom prst="rect">
            <a:avLst/>
          </a:prstGeom>
        </p:spPr>
      </p:pic>
      <p:sp>
        <p:nvSpPr>
          <p:cNvPr id="4" name="Rectangle 3">
            <a:extLst>
              <a:ext uri="{FF2B5EF4-FFF2-40B4-BE49-F238E27FC236}">
                <a16:creationId xmlns:a16="http://schemas.microsoft.com/office/drawing/2014/main" id="{D7880B5A-5D3B-4456-94E1-33A96574BADE}"/>
              </a:ext>
            </a:extLst>
          </p:cNvPr>
          <p:cNvSpPr/>
          <p:nvPr/>
        </p:nvSpPr>
        <p:spPr>
          <a:xfrm>
            <a:off x="857251" y="302104"/>
            <a:ext cx="9582150" cy="501675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5182F7F-066F-43CB-BF9F-65AA389B4EE4}"/>
              </a:ext>
            </a:extLst>
          </p:cNvPr>
          <p:cNvSpPr txBox="1"/>
          <p:nvPr/>
        </p:nvSpPr>
        <p:spPr>
          <a:xfrm>
            <a:off x="8591107" y="886880"/>
            <a:ext cx="30191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34B8D22-8051-4E4D-B168-244B90470BC0}"/>
              </a:ext>
            </a:extLst>
          </p:cNvPr>
          <p:cNvSpPr txBox="1"/>
          <p:nvPr/>
        </p:nvSpPr>
        <p:spPr>
          <a:xfrm>
            <a:off x="645835" y="886880"/>
            <a:ext cx="828164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B93C633-5F77-46EB-A26F-740D91EFC6C7}"/>
              </a:ext>
            </a:extLst>
          </p:cNvPr>
          <p:cNvPicPr>
            <a:picLocks noChangeAspect="1"/>
          </p:cNvPicPr>
          <p:nvPr/>
        </p:nvPicPr>
        <p:blipFill>
          <a:blip r:embed="rId4"/>
          <a:stretch>
            <a:fillRect/>
          </a:stretch>
        </p:blipFill>
        <p:spPr>
          <a:xfrm>
            <a:off x="1290638" y="133351"/>
            <a:ext cx="10006014" cy="6637869"/>
          </a:xfrm>
          <a:prstGeom prst="rect">
            <a:avLst/>
          </a:prstGeom>
        </p:spPr>
      </p:pic>
    </p:spTree>
    <p:extLst>
      <p:ext uri="{BB962C8B-B14F-4D97-AF65-F5344CB8AC3E}">
        <p14:creationId xmlns:p14="http://schemas.microsoft.com/office/powerpoint/2010/main" val="2552822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B1968674-F729-D441-80B9-4CB766D2A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780"/>
            <a:ext cx="12192000" cy="6858000"/>
          </a:xfrm>
          <a:prstGeom prst="rect">
            <a:avLst/>
          </a:prstGeom>
        </p:spPr>
      </p:pic>
      <p:sp>
        <p:nvSpPr>
          <p:cNvPr id="4" name="Rectangle 3">
            <a:extLst>
              <a:ext uri="{FF2B5EF4-FFF2-40B4-BE49-F238E27FC236}">
                <a16:creationId xmlns:a16="http://schemas.microsoft.com/office/drawing/2014/main" id="{D7880B5A-5D3B-4456-94E1-33A96574BADE}"/>
              </a:ext>
            </a:extLst>
          </p:cNvPr>
          <p:cNvSpPr/>
          <p:nvPr/>
        </p:nvSpPr>
        <p:spPr>
          <a:xfrm>
            <a:off x="857251" y="302104"/>
            <a:ext cx="9582150" cy="501675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5182F7F-066F-43CB-BF9F-65AA389B4EE4}"/>
              </a:ext>
            </a:extLst>
          </p:cNvPr>
          <p:cNvSpPr txBox="1"/>
          <p:nvPr/>
        </p:nvSpPr>
        <p:spPr>
          <a:xfrm>
            <a:off x="8591107" y="886880"/>
            <a:ext cx="30191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34B8D22-8051-4E4D-B168-244B90470BC0}"/>
              </a:ext>
            </a:extLst>
          </p:cNvPr>
          <p:cNvSpPr txBox="1"/>
          <p:nvPr/>
        </p:nvSpPr>
        <p:spPr>
          <a:xfrm>
            <a:off x="1031084" y="-144172"/>
            <a:ext cx="828164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Scope 1 and Scope 2 Emissions</a:t>
            </a:r>
          </a:p>
        </p:txBody>
      </p:sp>
      <p:sp>
        <p:nvSpPr>
          <p:cNvPr id="2" name="Rectangle 1">
            <a:extLst>
              <a:ext uri="{FF2B5EF4-FFF2-40B4-BE49-F238E27FC236}">
                <a16:creationId xmlns:a16="http://schemas.microsoft.com/office/drawing/2014/main" id="{63FDF7D2-5F6A-4A54-8AF8-0D86A85DE010}"/>
              </a:ext>
            </a:extLst>
          </p:cNvPr>
          <p:cNvSpPr/>
          <p:nvPr/>
        </p:nvSpPr>
        <p:spPr>
          <a:xfrm>
            <a:off x="1031084" y="1625543"/>
            <a:ext cx="9811088" cy="4524315"/>
          </a:xfrm>
          <a:prstGeom prst="rect">
            <a:avLst/>
          </a:prstGeom>
        </p:spPr>
        <p:txBody>
          <a:bodyPr wrap="square">
            <a:spAutoFit/>
          </a:bodyPr>
          <a:lstStyle/>
          <a:p>
            <a:pPr lvl="0">
              <a:buClr>
                <a:srgbClr val="000000"/>
              </a:buClr>
            </a:pPr>
            <a:r>
              <a:rPr lang="en-GB" sz="3200" b="1" kern="0" dirty="0">
                <a:solidFill>
                  <a:srgbClr val="000000"/>
                </a:solidFill>
                <a:cs typeface="Arial"/>
                <a:sym typeface="Arial"/>
              </a:rPr>
              <a:t>1. Gas/oil/LPG consumption </a:t>
            </a:r>
            <a:r>
              <a:rPr lang="en-GB" sz="3200" kern="0" dirty="0">
                <a:solidFill>
                  <a:srgbClr val="000000"/>
                </a:solidFill>
                <a:cs typeface="Arial"/>
                <a:sym typeface="Arial"/>
              </a:rPr>
              <a:t>(meter reads or delivery invoices for oil and LPG) in kWh, m3, litres, kg</a:t>
            </a:r>
          </a:p>
          <a:p>
            <a:pPr lvl="0">
              <a:buClr>
                <a:srgbClr val="000000"/>
              </a:buClr>
            </a:pPr>
            <a:endParaRPr lang="en-GB" sz="3200" kern="0" dirty="0">
              <a:solidFill>
                <a:srgbClr val="000000"/>
              </a:solidFill>
              <a:cs typeface="Arial"/>
              <a:sym typeface="Arial"/>
            </a:endParaRPr>
          </a:p>
          <a:p>
            <a:pPr lvl="0">
              <a:buClr>
                <a:srgbClr val="000000"/>
              </a:buClr>
            </a:pPr>
            <a:r>
              <a:rPr lang="en-GB" sz="3200" b="1" kern="0" dirty="0">
                <a:solidFill>
                  <a:srgbClr val="000000"/>
                </a:solidFill>
                <a:cs typeface="Arial"/>
                <a:sym typeface="Arial"/>
              </a:rPr>
              <a:t>1. Business vehicle fuel consumption </a:t>
            </a:r>
            <a:r>
              <a:rPr lang="en-GB" sz="3200" kern="0" dirty="0">
                <a:solidFill>
                  <a:srgbClr val="000000"/>
                </a:solidFill>
                <a:cs typeface="Arial"/>
                <a:sym typeface="Arial"/>
              </a:rPr>
              <a:t>(preferable) or mileage (fuel card data, invoices, miles travelled and type of vehicle) in litres or miles</a:t>
            </a:r>
          </a:p>
          <a:p>
            <a:pPr lvl="0">
              <a:buClr>
                <a:srgbClr val="000000"/>
              </a:buClr>
            </a:pPr>
            <a:endParaRPr lang="en-GB" sz="3200" kern="0" dirty="0">
              <a:solidFill>
                <a:srgbClr val="000000"/>
              </a:solidFill>
              <a:cs typeface="Arial"/>
              <a:sym typeface="Arial"/>
            </a:endParaRPr>
          </a:p>
          <a:p>
            <a:pPr lvl="0">
              <a:buClr>
                <a:srgbClr val="000000"/>
              </a:buClr>
            </a:pPr>
            <a:r>
              <a:rPr lang="en-GB" sz="3200" b="1" kern="0" dirty="0">
                <a:solidFill>
                  <a:srgbClr val="000000"/>
                </a:solidFill>
                <a:cs typeface="Arial"/>
                <a:sym typeface="Arial"/>
              </a:rPr>
              <a:t>2. Electricity consumption </a:t>
            </a:r>
            <a:r>
              <a:rPr lang="en-GB" sz="3200" kern="0" dirty="0">
                <a:solidFill>
                  <a:srgbClr val="000000"/>
                </a:solidFill>
                <a:cs typeface="Arial"/>
                <a:sym typeface="Arial"/>
              </a:rPr>
              <a:t>at your premises (meter reads, supplier bills, landlord charges) in kWh </a:t>
            </a:r>
          </a:p>
        </p:txBody>
      </p:sp>
    </p:spTree>
    <p:extLst>
      <p:ext uri="{BB962C8B-B14F-4D97-AF65-F5344CB8AC3E}">
        <p14:creationId xmlns:p14="http://schemas.microsoft.com/office/powerpoint/2010/main" val="979460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B1968674-F729-D441-80B9-4CB766D2A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780"/>
            <a:ext cx="12192000" cy="6858000"/>
          </a:xfrm>
          <a:prstGeom prst="rect">
            <a:avLst/>
          </a:prstGeom>
        </p:spPr>
      </p:pic>
      <p:sp>
        <p:nvSpPr>
          <p:cNvPr id="4" name="Rectangle 3">
            <a:extLst>
              <a:ext uri="{FF2B5EF4-FFF2-40B4-BE49-F238E27FC236}">
                <a16:creationId xmlns:a16="http://schemas.microsoft.com/office/drawing/2014/main" id="{D7880B5A-5D3B-4456-94E1-33A96574BADE}"/>
              </a:ext>
            </a:extLst>
          </p:cNvPr>
          <p:cNvSpPr/>
          <p:nvPr/>
        </p:nvSpPr>
        <p:spPr>
          <a:xfrm>
            <a:off x="857251" y="302104"/>
            <a:ext cx="9582150" cy="501675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5182F7F-066F-43CB-BF9F-65AA389B4EE4}"/>
              </a:ext>
            </a:extLst>
          </p:cNvPr>
          <p:cNvSpPr txBox="1"/>
          <p:nvPr/>
        </p:nvSpPr>
        <p:spPr>
          <a:xfrm>
            <a:off x="8591107" y="886880"/>
            <a:ext cx="30191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34B8D22-8051-4E4D-B168-244B90470BC0}"/>
              </a:ext>
            </a:extLst>
          </p:cNvPr>
          <p:cNvSpPr txBox="1"/>
          <p:nvPr/>
        </p:nvSpPr>
        <p:spPr>
          <a:xfrm>
            <a:off x="1031084" y="-144172"/>
            <a:ext cx="828164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Scope 3 Emissions</a:t>
            </a:r>
          </a:p>
        </p:txBody>
      </p:sp>
      <p:sp>
        <p:nvSpPr>
          <p:cNvPr id="3" name="Rectangle 2">
            <a:extLst>
              <a:ext uri="{FF2B5EF4-FFF2-40B4-BE49-F238E27FC236}">
                <a16:creationId xmlns:a16="http://schemas.microsoft.com/office/drawing/2014/main" id="{315B5F27-D289-491B-A74A-E70DBC1579CD}"/>
              </a:ext>
            </a:extLst>
          </p:cNvPr>
          <p:cNvSpPr/>
          <p:nvPr/>
        </p:nvSpPr>
        <p:spPr>
          <a:xfrm>
            <a:off x="1031084" y="1497135"/>
            <a:ext cx="8562286" cy="4893647"/>
          </a:xfrm>
          <a:prstGeom prst="rect">
            <a:avLst/>
          </a:prstGeom>
        </p:spPr>
        <p:txBody>
          <a:bodyPr wrap="square">
            <a:spAutoFit/>
          </a:bodyPr>
          <a:lstStyle/>
          <a:p>
            <a:r>
              <a:rPr lang="en-GB" sz="2400" b="1" dirty="0">
                <a:latin typeface="Calibri" panose="020F0502020204030204" pitchFamily="34" charset="0"/>
                <a:cs typeface="Calibri" panose="020F0502020204030204" pitchFamily="34" charset="0"/>
              </a:rPr>
              <a:t>3. Employee business travel </a:t>
            </a:r>
            <a:r>
              <a:rPr lang="en-GB" sz="2400" dirty="0">
                <a:latin typeface="Calibri" panose="020F0502020204030204" pitchFamily="34" charset="0"/>
                <a:cs typeface="Calibri" panose="020F0502020204030204" pitchFamily="34" charset="0"/>
              </a:rPr>
              <a:t>(mileage from expenses claims, public transport) in miles</a:t>
            </a:r>
          </a:p>
          <a:p>
            <a:endParaRPr lang="en-GB" sz="24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3. Employee commuting </a:t>
            </a:r>
            <a:r>
              <a:rPr lang="en-GB" sz="2400" dirty="0">
                <a:latin typeface="Calibri" panose="020F0502020204030204" pitchFamily="34" charset="0"/>
                <a:cs typeface="Calibri" panose="020F0502020204030204" pitchFamily="34" charset="0"/>
              </a:rPr>
              <a:t>in miles</a:t>
            </a:r>
          </a:p>
          <a:p>
            <a:endParaRPr lang="en-GB" sz="24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3. Water consumption </a:t>
            </a:r>
            <a:r>
              <a:rPr lang="en-GB" sz="2400" dirty="0">
                <a:latin typeface="Calibri" panose="020F0502020204030204" pitchFamily="34" charset="0"/>
                <a:cs typeface="Calibri" panose="020F0502020204030204" pitchFamily="34" charset="0"/>
              </a:rPr>
              <a:t>(supplier bills, meter reads) in litres or m3.</a:t>
            </a:r>
          </a:p>
          <a:p>
            <a:endParaRPr lang="en-GB" sz="24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3. Waste production </a:t>
            </a:r>
            <a:r>
              <a:rPr lang="en-GB" sz="2400" dirty="0">
                <a:latin typeface="Calibri" panose="020F0502020204030204" pitchFamily="34" charset="0"/>
                <a:cs typeface="Calibri" panose="020F0502020204030204" pitchFamily="34" charset="0"/>
              </a:rPr>
              <a:t>(including volume recycled) in kg or tonnes</a:t>
            </a:r>
          </a:p>
          <a:p>
            <a:endParaRPr lang="en-GB" sz="24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3. Working from home </a:t>
            </a:r>
            <a:r>
              <a:rPr lang="en-GB" sz="2400" dirty="0">
                <a:latin typeface="Calibri" panose="020F0502020204030204" pitchFamily="34" charset="0"/>
                <a:cs typeface="Calibri" panose="020F0502020204030204" pitchFamily="34" charset="0"/>
              </a:rPr>
              <a:t>in working hours</a:t>
            </a:r>
          </a:p>
          <a:p>
            <a:endParaRPr lang="en-GB" sz="24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3. Transport and distribution </a:t>
            </a:r>
            <a:r>
              <a:rPr lang="en-GB" sz="2400" dirty="0">
                <a:latin typeface="Calibri" panose="020F0502020204030204" pitchFamily="34" charset="0"/>
                <a:cs typeface="Calibri" panose="020F0502020204030204" pitchFamily="34" charset="0"/>
              </a:rPr>
              <a:t>(upstream = you pay for) in litres of fuel or miles</a:t>
            </a:r>
          </a:p>
        </p:txBody>
      </p:sp>
    </p:spTree>
    <p:extLst>
      <p:ext uri="{BB962C8B-B14F-4D97-AF65-F5344CB8AC3E}">
        <p14:creationId xmlns:p14="http://schemas.microsoft.com/office/powerpoint/2010/main" val="197062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B1968674-F729-D441-80B9-4CB766D2A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D998E35-D93E-45E2-87E0-A354C9829C22}"/>
              </a:ext>
            </a:extLst>
          </p:cNvPr>
          <p:cNvSpPr>
            <a:spLocks noGrp="1"/>
          </p:cNvSpPr>
          <p:nvPr>
            <p:ph type="title"/>
          </p:nvPr>
        </p:nvSpPr>
        <p:spPr>
          <a:xfrm>
            <a:off x="720789" y="2963077"/>
            <a:ext cx="11011678" cy="2763788"/>
          </a:xfrm>
        </p:spPr>
        <p:txBody>
          <a:bodyPr>
            <a:normAutofit fontScale="90000"/>
          </a:bodyPr>
          <a:lstStyle/>
          <a:p>
            <a:pPr lvl="0">
              <a:lnSpc>
                <a:spcPct val="100000"/>
              </a:lnSpc>
              <a:spcBef>
                <a:spcPts val="0"/>
              </a:spcBef>
              <a:buClr>
                <a:srgbClr val="000000"/>
              </a:buClr>
            </a:pPr>
            <a:r>
              <a:rPr lang="en-GB" sz="4900" b="1" dirty="0">
                <a:latin typeface="+mn-lt"/>
              </a:rPr>
              <a:t>‘Net Zero’ vs Carbon Neutral</a:t>
            </a:r>
            <a:br>
              <a:rPr lang="en-GB" sz="4900" b="1" dirty="0">
                <a:latin typeface="+mn-lt"/>
              </a:rPr>
            </a:br>
            <a:br>
              <a:rPr lang="en-GB" sz="4900" b="1" dirty="0">
                <a:latin typeface="+mn-lt"/>
              </a:rPr>
            </a:br>
            <a:r>
              <a:rPr lang="en-GB" sz="3100" kern="0" dirty="0">
                <a:solidFill>
                  <a:srgbClr val="000000"/>
                </a:solidFill>
                <a:latin typeface="+mn-lt"/>
                <a:cs typeface="Arial"/>
                <a:sym typeface="Arial"/>
              </a:rPr>
              <a:t>‘</a:t>
            </a:r>
            <a:r>
              <a:rPr lang="en-GB" sz="3100" b="1" kern="0" dirty="0">
                <a:solidFill>
                  <a:srgbClr val="000000"/>
                </a:solidFill>
                <a:latin typeface="+mn-lt"/>
                <a:cs typeface="Arial"/>
                <a:sym typeface="Arial"/>
              </a:rPr>
              <a:t>Net zero</a:t>
            </a:r>
            <a:r>
              <a:rPr lang="en-GB" sz="3100" kern="0" dirty="0">
                <a:solidFill>
                  <a:srgbClr val="000000"/>
                </a:solidFill>
                <a:latin typeface="+mn-lt"/>
                <a:cs typeface="Arial"/>
                <a:sym typeface="Arial"/>
              </a:rPr>
              <a:t>’ - balance between the amount of greenhouse gas emissions (GHGs) produced and the amount removed from the atmosphere.</a:t>
            </a:r>
            <a:br>
              <a:rPr lang="en-GB" sz="3100" kern="0" dirty="0">
                <a:solidFill>
                  <a:srgbClr val="000000"/>
                </a:solidFill>
                <a:latin typeface="+mn-lt"/>
                <a:cs typeface="Arial"/>
                <a:sym typeface="Arial"/>
              </a:rPr>
            </a:br>
            <a:br>
              <a:rPr lang="en-GB" sz="3100" kern="0" dirty="0">
                <a:solidFill>
                  <a:srgbClr val="000000"/>
                </a:solidFill>
                <a:latin typeface="+mn-lt"/>
                <a:cs typeface="Arial"/>
                <a:sym typeface="Arial"/>
              </a:rPr>
            </a:br>
            <a:r>
              <a:rPr lang="en-GB" sz="3100" kern="0" dirty="0">
                <a:solidFill>
                  <a:srgbClr val="000000"/>
                </a:solidFill>
                <a:latin typeface="+mn-lt"/>
                <a:cs typeface="Arial"/>
                <a:sym typeface="Arial"/>
              </a:rPr>
              <a:t>Move to consensus on credible definition (UN Race to Zero, Science Based Targets Initiative). Accepts the need for ‘offsetting’ or carbon capture, use or storage (CCUS)</a:t>
            </a:r>
            <a:br>
              <a:rPr lang="en-GB" sz="3100" kern="0" dirty="0">
                <a:solidFill>
                  <a:srgbClr val="000000"/>
                </a:solidFill>
                <a:latin typeface="+mn-lt"/>
                <a:cs typeface="Arial"/>
                <a:sym typeface="Arial"/>
              </a:rPr>
            </a:br>
            <a:br>
              <a:rPr lang="en-GB" sz="3100" kern="0" dirty="0">
                <a:solidFill>
                  <a:srgbClr val="000000"/>
                </a:solidFill>
                <a:latin typeface="+mn-lt"/>
                <a:cs typeface="Arial"/>
                <a:sym typeface="Arial"/>
              </a:rPr>
            </a:br>
            <a:r>
              <a:rPr lang="en-GB" sz="3100" b="1" kern="0" dirty="0">
                <a:solidFill>
                  <a:srgbClr val="000000"/>
                </a:solidFill>
                <a:latin typeface="+mn-lt"/>
                <a:cs typeface="Arial"/>
                <a:sym typeface="Arial"/>
              </a:rPr>
              <a:t>Carbon Neutra</a:t>
            </a:r>
            <a:r>
              <a:rPr lang="en-GB" sz="3100" kern="0" dirty="0">
                <a:solidFill>
                  <a:srgbClr val="000000"/>
                </a:solidFill>
                <a:latin typeface="+mn-lt"/>
                <a:cs typeface="Arial"/>
                <a:sym typeface="Arial"/>
              </a:rPr>
              <a:t>l – can be all done through offsetting, often just covers carbon dioxide emissions</a:t>
            </a:r>
            <a:br>
              <a:rPr lang="en-GB" sz="2400" kern="0" dirty="0">
                <a:solidFill>
                  <a:srgbClr val="000000"/>
                </a:solidFill>
                <a:latin typeface="Lato" panose="020F0502020204030203" pitchFamily="34" charset="0"/>
                <a:cs typeface="Arial"/>
                <a:sym typeface="Arial"/>
              </a:rPr>
            </a:br>
            <a:br>
              <a:rPr lang="en-GB" dirty="0"/>
            </a:br>
            <a:br>
              <a:rPr lang="en-GB" dirty="0"/>
            </a:br>
            <a:br>
              <a:rPr lang="en-GB" dirty="0"/>
            </a:br>
            <a:br>
              <a:rPr lang="en-GB" dirty="0"/>
            </a:br>
            <a:endParaRPr lang="en-GB" dirty="0"/>
          </a:p>
        </p:txBody>
      </p:sp>
    </p:spTree>
    <p:extLst>
      <p:ext uri="{BB962C8B-B14F-4D97-AF65-F5344CB8AC3E}">
        <p14:creationId xmlns:p14="http://schemas.microsoft.com/office/powerpoint/2010/main" val="4240194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B1968674-F729-D441-80B9-4CB766D2A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FC3CD0E3-F30B-4CD3-A85F-5DF7DA48EE02}"/>
              </a:ext>
            </a:extLst>
          </p:cNvPr>
          <p:cNvPicPr>
            <a:picLocks noChangeAspect="1"/>
          </p:cNvPicPr>
          <p:nvPr/>
        </p:nvPicPr>
        <p:blipFill>
          <a:blip r:embed="rId4"/>
          <a:stretch>
            <a:fillRect/>
          </a:stretch>
        </p:blipFill>
        <p:spPr>
          <a:xfrm>
            <a:off x="1294127" y="250473"/>
            <a:ext cx="9401087" cy="5718994"/>
          </a:xfrm>
          <a:prstGeom prst="rect">
            <a:avLst/>
          </a:prstGeom>
        </p:spPr>
      </p:pic>
      <p:sp>
        <p:nvSpPr>
          <p:cNvPr id="6" name="Title 5">
            <a:extLst>
              <a:ext uri="{FF2B5EF4-FFF2-40B4-BE49-F238E27FC236}">
                <a16:creationId xmlns:a16="http://schemas.microsoft.com/office/drawing/2014/main" id="{91E3E012-EE9B-42C3-8B05-411FC7A66CBB}"/>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642734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B1968674-F729-D441-80B9-4CB766D2A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D998E35-D93E-45E2-87E0-A354C9829C22}"/>
              </a:ext>
            </a:extLst>
          </p:cNvPr>
          <p:cNvSpPr>
            <a:spLocks noGrp="1"/>
          </p:cNvSpPr>
          <p:nvPr>
            <p:ph type="title"/>
          </p:nvPr>
        </p:nvSpPr>
        <p:spPr>
          <a:xfrm>
            <a:off x="590161" y="1719036"/>
            <a:ext cx="11011678" cy="343444"/>
          </a:xfrm>
        </p:spPr>
        <p:txBody>
          <a:bodyPr>
            <a:normAutofit fontScale="90000"/>
          </a:bodyPr>
          <a:lstStyle/>
          <a:p>
            <a:r>
              <a:rPr lang="en-GB" b="1" dirty="0">
                <a:latin typeface="+mn-lt"/>
              </a:rPr>
              <a:t>Carbon Offsetting good practice</a:t>
            </a:r>
            <a:br>
              <a:rPr lang="en-GB" dirty="0"/>
            </a:br>
            <a:br>
              <a:rPr lang="en-GB" dirty="0"/>
            </a:br>
            <a:br>
              <a:rPr lang="en-GB" dirty="0"/>
            </a:br>
            <a:endParaRPr lang="en-GB" dirty="0"/>
          </a:p>
        </p:txBody>
      </p:sp>
      <p:sp>
        <p:nvSpPr>
          <p:cNvPr id="6" name="Title 1">
            <a:extLst>
              <a:ext uri="{FF2B5EF4-FFF2-40B4-BE49-F238E27FC236}">
                <a16:creationId xmlns:a16="http://schemas.microsoft.com/office/drawing/2014/main" id="{8C0025EB-D199-4C69-9016-56219BDC1310}"/>
              </a:ext>
            </a:extLst>
          </p:cNvPr>
          <p:cNvSpPr txBox="1">
            <a:spLocks/>
          </p:cNvSpPr>
          <p:nvPr/>
        </p:nvSpPr>
        <p:spPr>
          <a:xfrm>
            <a:off x="328904" y="1719036"/>
            <a:ext cx="11011678" cy="5514884"/>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GB" sz="2900" dirty="0">
                <a:latin typeface="+mn-lt"/>
              </a:rPr>
              <a:t>Start offsetting now, whilst simultaneously making emissions reductions</a:t>
            </a:r>
          </a:p>
          <a:p>
            <a:pPr marL="457200" indent="-457200">
              <a:buFont typeface="Arial" panose="020B0604020202020204" pitchFamily="34" charset="0"/>
              <a:buChar char="•"/>
            </a:pPr>
            <a:endParaRPr lang="en-GB" sz="2900" dirty="0">
              <a:latin typeface="+mn-lt"/>
            </a:endParaRPr>
          </a:p>
          <a:p>
            <a:pPr marL="457200" indent="-457200">
              <a:buFont typeface="Arial" panose="020B0604020202020204" pitchFamily="34" charset="0"/>
              <a:buChar char="•"/>
            </a:pPr>
            <a:r>
              <a:rPr lang="en-GB" sz="2900" dirty="0">
                <a:latin typeface="+mn-lt"/>
              </a:rPr>
              <a:t>‘Net Zero’ – can use offsets but based on 90% reductions in actual emissions</a:t>
            </a:r>
          </a:p>
          <a:p>
            <a:pPr marL="457200" indent="-457200">
              <a:buFont typeface="Arial" panose="020B0604020202020204" pitchFamily="34" charset="0"/>
              <a:buChar char="•"/>
            </a:pPr>
            <a:endParaRPr lang="en-GB" sz="2900" dirty="0">
              <a:latin typeface="+mn-lt"/>
            </a:endParaRPr>
          </a:p>
          <a:p>
            <a:pPr marL="457200" indent="-457200">
              <a:buFont typeface="Arial" panose="020B0604020202020204" pitchFamily="34" charset="0"/>
              <a:buChar char="•"/>
            </a:pPr>
            <a:r>
              <a:rPr lang="en-GB" sz="2900" dirty="0">
                <a:latin typeface="+mn-lt"/>
              </a:rPr>
              <a:t>Only use certified offset schemes – e.g. Gold Standard, VCS (Verified Carbon Standard), Woodland Carbon Code credits</a:t>
            </a:r>
          </a:p>
          <a:p>
            <a:pPr marL="457200" indent="-457200">
              <a:buFont typeface="Arial" panose="020B0604020202020204" pitchFamily="34" charset="0"/>
              <a:buChar char="•"/>
            </a:pPr>
            <a:endParaRPr lang="en-GB" sz="2900" dirty="0">
              <a:latin typeface="+mn-lt"/>
            </a:endParaRPr>
          </a:p>
          <a:p>
            <a:pPr marL="457200" indent="-457200">
              <a:buFont typeface="Arial" panose="020B0604020202020204" pitchFamily="34" charset="0"/>
              <a:buChar char="•"/>
            </a:pPr>
            <a:r>
              <a:rPr lang="en-GB" sz="2900" dirty="0">
                <a:latin typeface="+mn-lt"/>
              </a:rPr>
              <a:t>Offset more than your carbon footprint – carbon positive</a:t>
            </a:r>
          </a:p>
          <a:p>
            <a:endParaRPr lang="en-GB" sz="2900" b="1" dirty="0">
              <a:latin typeface="+mn-lt"/>
            </a:endParaRPr>
          </a:p>
          <a:p>
            <a:pPr marL="457200" indent="-457200">
              <a:buFontTx/>
              <a:buChar char="-"/>
            </a:pPr>
            <a:endParaRPr lang="en-GB" sz="2800" dirty="0"/>
          </a:p>
          <a:p>
            <a:br>
              <a:rPr lang="en-GB" sz="2800" dirty="0"/>
            </a:br>
            <a:br>
              <a:rPr lang="en-GB" dirty="0"/>
            </a:br>
            <a:endParaRPr lang="en-GB" dirty="0"/>
          </a:p>
        </p:txBody>
      </p:sp>
    </p:spTree>
    <p:extLst>
      <p:ext uri="{BB962C8B-B14F-4D97-AF65-F5344CB8AC3E}">
        <p14:creationId xmlns:p14="http://schemas.microsoft.com/office/powerpoint/2010/main" val="3305042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B1968674-F729-D441-80B9-4CB766D2A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D998E35-D93E-45E2-87E0-A354C9829C22}"/>
              </a:ext>
            </a:extLst>
          </p:cNvPr>
          <p:cNvSpPr>
            <a:spLocks noGrp="1"/>
          </p:cNvSpPr>
          <p:nvPr>
            <p:ph type="title"/>
          </p:nvPr>
        </p:nvSpPr>
        <p:spPr>
          <a:xfrm>
            <a:off x="249036" y="4776150"/>
            <a:ext cx="11011678" cy="2826329"/>
          </a:xfrm>
        </p:spPr>
        <p:txBody>
          <a:bodyPr>
            <a:normAutofit fontScale="90000"/>
          </a:bodyPr>
          <a:lstStyle/>
          <a:p>
            <a:pPr>
              <a:lnSpc>
                <a:spcPct val="100000"/>
              </a:lnSpc>
            </a:pPr>
            <a:br>
              <a:rPr lang="en-GB" sz="2700" b="1" dirty="0"/>
            </a:br>
            <a:br>
              <a:rPr lang="en-GB" sz="2700" i="1" dirty="0"/>
            </a:br>
            <a:br>
              <a:rPr lang="en-GB" sz="2700" i="1" dirty="0"/>
            </a:br>
            <a:br>
              <a:rPr lang="en-GB" sz="3600" dirty="0"/>
            </a:br>
            <a:br>
              <a:rPr lang="en-GB" sz="3600" dirty="0"/>
            </a:br>
            <a:br>
              <a:rPr lang="en-GB" dirty="0"/>
            </a:br>
            <a:br>
              <a:rPr lang="en-GB" dirty="0"/>
            </a:br>
            <a:br>
              <a:rPr lang="en-GB" dirty="0"/>
            </a:br>
            <a:endParaRPr lang="en-GB" dirty="0"/>
          </a:p>
        </p:txBody>
      </p:sp>
      <p:pic>
        <p:nvPicPr>
          <p:cNvPr id="3" name="Picture 2">
            <a:extLst>
              <a:ext uri="{FF2B5EF4-FFF2-40B4-BE49-F238E27FC236}">
                <a16:creationId xmlns:a16="http://schemas.microsoft.com/office/drawing/2014/main" id="{6B4E5061-009E-4107-9370-752ED1EC4D7B}"/>
              </a:ext>
            </a:extLst>
          </p:cNvPr>
          <p:cNvPicPr>
            <a:picLocks noChangeAspect="1"/>
          </p:cNvPicPr>
          <p:nvPr/>
        </p:nvPicPr>
        <p:blipFill>
          <a:blip r:embed="rId4"/>
          <a:stretch>
            <a:fillRect/>
          </a:stretch>
        </p:blipFill>
        <p:spPr>
          <a:xfrm>
            <a:off x="9749727" y="2382674"/>
            <a:ext cx="2158947" cy="2158947"/>
          </a:xfrm>
          <a:prstGeom prst="rect">
            <a:avLst/>
          </a:prstGeom>
        </p:spPr>
      </p:pic>
      <p:sp>
        <p:nvSpPr>
          <p:cNvPr id="2" name="TextBox 1">
            <a:extLst>
              <a:ext uri="{FF2B5EF4-FFF2-40B4-BE49-F238E27FC236}">
                <a16:creationId xmlns:a16="http://schemas.microsoft.com/office/drawing/2014/main" id="{B487FEB2-C572-439B-BB0F-93E3AE8EF09A}"/>
              </a:ext>
            </a:extLst>
          </p:cNvPr>
          <p:cNvSpPr txBox="1"/>
          <p:nvPr/>
        </p:nvSpPr>
        <p:spPr>
          <a:xfrm>
            <a:off x="590160" y="1379057"/>
            <a:ext cx="10520171" cy="5201424"/>
          </a:xfrm>
          <a:prstGeom prst="rect">
            <a:avLst/>
          </a:prstGeom>
          <a:noFill/>
        </p:spPr>
        <p:txBody>
          <a:bodyPr wrap="square" rtlCol="0">
            <a:spAutoFit/>
          </a:bodyPr>
          <a:lstStyle/>
          <a:p>
            <a:pPr algn="ctr"/>
            <a:r>
              <a:rPr lang="en-GB" sz="2800" i="1" dirty="0"/>
              <a:t>Carbon savings</a:t>
            </a:r>
          </a:p>
          <a:p>
            <a:pPr algn="ctr"/>
            <a:r>
              <a:rPr lang="en-GB" sz="2800" i="1" dirty="0"/>
              <a:t>Improve communication and staff engagement</a:t>
            </a:r>
          </a:p>
          <a:p>
            <a:pPr algn="ctr"/>
            <a:r>
              <a:rPr lang="en-GB" sz="2800" i="1" dirty="0"/>
              <a:t>Motivate you and your team</a:t>
            </a:r>
          </a:p>
          <a:p>
            <a:pPr algn="ctr"/>
            <a:r>
              <a:rPr lang="en-GB" sz="2800" i="1" dirty="0"/>
              <a:t>Provide tools to make better decisions</a:t>
            </a:r>
          </a:p>
          <a:p>
            <a:pPr algn="ctr"/>
            <a:endParaRPr lang="en-GB" sz="2800" i="1" dirty="0"/>
          </a:p>
          <a:p>
            <a:pPr marL="285750" indent="-285750">
              <a:buFont typeface="Arial" panose="020B0604020202020204" pitchFamily="34" charset="0"/>
              <a:buChar char="•"/>
            </a:pPr>
            <a:r>
              <a:rPr lang="en-GB" sz="2800" dirty="0"/>
              <a:t>Delivered online or in person via range of learning methods, exercises, group discussions, external resources. </a:t>
            </a:r>
          </a:p>
          <a:p>
            <a:pPr marL="285750" indent="-285750">
              <a:buFont typeface="Arial" panose="020B0604020202020204" pitchFamily="34" charset="0"/>
              <a:buChar char="•"/>
            </a:pPr>
            <a:r>
              <a:rPr lang="en-GB" sz="2800" dirty="0"/>
              <a:t>Next course Nov 2022 – email to reserve your space</a:t>
            </a:r>
          </a:p>
          <a:p>
            <a:pPr marL="285750" indent="-285750">
              <a:buFont typeface="Arial" panose="020B0604020202020204" pitchFamily="34" charset="0"/>
              <a:buChar char="•"/>
            </a:pPr>
            <a:r>
              <a:rPr lang="en-GB" sz="2800" dirty="0"/>
              <a:t>Total 8 hours learning leading to Carbon Literacy certification.</a:t>
            </a:r>
          </a:p>
          <a:p>
            <a:pPr marL="285750" indent="-285750">
              <a:buFont typeface="Arial" panose="020B0604020202020204" pitchFamily="34" charset="0"/>
              <a:buChar char="•"/>
            </a:pPr>
            <a:r>
              <a:rPr lang="en-GB" sz="2800" dirty="0"/>
              <a:t>Sign up now! </a:t>
            </a:r>
          </a:p>
          <a:p>
            <a:pPr algn="ctr"/>
            <a:endParaRPr lang="en-GB" sz="2800" i="1" dirty="0"/>
          </a:p>
          <a:p>
            <a:pPr marL="285750" indent="-285750">
              <a:buFont typeface="Arial" panose="020B0604020202020204" pitchFamily="34" charset="0"/>
              <a:buChar char="•"/>
            </a:pPr>
            <a:endParaRPr lang="en-GB" sz="2400" dirty="0"/>
          </a:p>
        </p:txBody>
      </p:sp>
      <p:sp>
        <p:nvSpPr>
          <p:cNvPr id="6" name="TextBox 5">
            <a:extLst>
              <a:ext uri="{FF2B5EF4-FFF2-40B4-BE49-F238E27FC236}">
                <a16:creationId xmlns:a16="http://schemas.microsoft.com/office/drawing/2014/main" id="{998868FA-5073-406D-B33C-4C1FEA029A9B}"/>
              </a:ext>
            </a:extLst>
          </p:cNvPr>
          <p:cNvSpPr txBox="1"/>
          <p:nvPr/>
        </p:nvSpPr>
        <p:spPr>
          <a:xfrm>
            <a:off x="590161" y="234176"/>
            <a:ext cx="9331080" cy="769441"/>
          </a:xfrm>
          <a:prstGeom prst="rect">
            <a:avLst/>
          </a:prstGeom>
          <a:noFill/>
        </p:spPr>
        <p:txBody>
          <a:bodyPr wrap="square" rtlCol="0">
            <a:spAutoFit/>
          </a:bodyPr>
          <a:lstStyle/>
          <a:p>
            <a:pPr algn="ctr"/>
            <a:r>
              <a:rPr lang="en-GB" sz="4400" b="1" dirty="0"/>
              <a:t>Carbon Literacy Training</a:t>
            </a:r>
          </a:p>
        </p:txBody>
      </p:sp>
    </p:spTree>
    <p:extLst>
      <p:ext uri="{BB962C8B-B14F-4D97-AF65-F5344CB8AC3E}">
        <p14:creationId xmlns:p14="http://schemas.microsoft.com/office/powerpoint/2010/main" val="3039087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B1968674-F729-D441-80B9-4CB766D2A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079889F-9A94-7144-AEBD-35528EFCCDFD}"/>
              </a:ext>
            </a:extLst>
          </p:cNvPr>
          <p:cNvSpPr txBox="1"/>
          <p:nvPr/>
        </p:nvSpPr>
        <p:spPr>
          <a:xfrm>
            <a:off x="698667" y="552829"/>
            <a:ext cx="10360325" cy="6555641"/>
          </a:xfrm>
          <a:prstGeom prst="rect">
            <a:avLst/>
          </a:prstGeom>
          <a:noFill/>
        </p:spPr>
        <p:txBody>
          <a:bodyPr wrap="square" rtlCol="0">
            <a:spAutoFit/>
          </a:bodyPr>
          <a:lstStyle/>
          <a:p>
            <a:pPr lvl="0"/>
            <a:r>
              <a:rPr lang="en-GB" sz="4000" b="1" dirty="0">
                <a:cs typeface="Calibri Light" panose="020F0302020204030204" pitchFamily="34" charset="0"/>
              </a:rPr>
              <a:t>Carbon Charter </a:t>
            </a:r>
            <a:r>
              <a:rPr lang="en-GB" sz="2800" i="1" dirty="0">
                <a:cs typeface="Calibri Light" panose="020F0302020204030204" pitchFamily="34" charset="0"/>
              </a:rPr>
              <a:t>-  </a:t>
            </a:r>
            <a:r>
              <a:rPr lang="en-GB" sz="2800" dirty="0">
                <a:cs typeface="Calibri Light" panose="020F0302020204030204" pitchFamily="34" charset="0"/>
                <a:hlinkClick r:id="rId4"/>
              </a:rPr>
              <a:t>www.carboncharter.org</a:t>
            </a:r>
            <a:r>
              <a:rPr lang="en-GB" sz="2800" dirty="0">
                <a:cs typeface="Calibri Light" panose="020F0302020204030204" pitchFamily="34" charset="0"/>
              </a:rPr>
              <a:t> </a:t>
            </a:r>
          </a:p>
          <a:p>
            <a:pPr lvl="0"/>
            <a:endParaRPr lang="en-GB" sz="2800" i="1" dirty="0">
              <a:cs typeface="Calibri Light" panose="020F0302020204030204" pitchFamily="34" charset="0"/>
            </a:endParaRPr>
          </a:p>
          <a:p>
            <a:pPr lvl="0"/>
            <a:r>
              <a:rPr lang="en-GB" sz="2800" dirty="0">
                <a:cs typeface="Calibri Light" panose="020F0302020204030204" pitchFamily="34" charset="0"/>
              </a:rPr>
              <a:t>Supporting businesses to reduce carbon and reach Net Zero.</a:t>
            </a:r>
          </a:p>
          <a:p>
            <a:pPr lvl="0"/>
            <a:endParaRPr lang="en-GB" sz="2800" dirty="0">
              <a:cs typeface="Calibri Light" panose="020F0302020204030204" pitchFamily="34" charset="0"/>
            </a:endParaRPr>
          </a:p>
          <a:p>
            <a:pPr lvl="0"/>
            <a:r>
              <a:rPr lang="en-GB" sz="2800" dirty="0">
                <a:cs typeface="Calibri Light" panose="020F0302020204030204" pitchFamily="34" charset="0"/>
              </a:rPr>
              <a:t>An environmental award scheme and sustainable business network for SMEs in Suffolk and Norfolk.</a:t>
            </a:r>
          </a:p>
          <a:p>
            <a:pPr lvl="0"/>
            <a:endParaRPr lang="en-GB" sz="2800" dirty="0">
              <a:cs typeface="Calibri Light" panose="020F0302020204030204" pitchFamily="34" charset="0"/>
            </a:endParaRPr>
          </a:p>
          <a:p>
            <a:pPr lvl="0"/>
            <a:r>
              <a:rPr lang="en-GB" sz="2800" dirty="0">
                <a:cs typeface="Calibri Light" panose="020F0302020204030204" pitchFamily="34" charset="0"/>
              </a:rPr>
              <a:t>Key to certification - carbon emissions reductions and communication (internally and externally).</a:t>
            </a:r>
          </a:p>
          <a:p>
            <a:pPr lvl="0"/>
            <a:endParaRPr lang="en-GB" sz="2800" dirty="0">
              <a:cs typeface="Calibri Light" panose="020F0302020204030204" pitchFamily="34" charset="0"/>
            </a:endParaRPr>
          </a:p>
          <a:p>
            <a:pPr lvl="0"/>
            <a:r>
              <a:rPr lang="en-GB" sz="2800" dirty="0">
                <a:cs typeface="Calibri Light" panose="020F0302020204030204" pitchFamily="34" charset="0"/>
              </a:rPr>
              <a:t>Employees are key to businesses meeting their environmental objectives and enhancing their reputation.</a:t>
            </a:r>
          </a:p>
          <a:p>
            <a:pPr lvl="0"/>
            <a:endParaRPr lang="en-GB" sz="2400" dirty="0"/>
          </a:p>
          <a:p>
            <a:pPr lvl="0"/>
            <a:endParaRPr lang="en-GB" sz="2400" dirty="0"/>
          </a:p>
          <a:p>
            <a:pPr lvl="0"/>
            <a:endParaRPr lang="en-GB" sz="2400" dirty="0"/>
          </a:p>
        </p:txBody>
      </p:sp>
      <p:pic>
        <p:nvPicPr>
          <p:cNvPr id="4" name="Picture 3">
            <a:extLst>
              <a:ext uri="{FF2B5EF4-FFF2-40B4-BE49-F238E27FC236}">
                <a16:creationId xmlns:a16="http://schemas.microsoft.com/office/drawing/2014/main" id="{A3FA8D90-561E-4E60-AE69-DC6C6B9FB7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0988" y="359559"/>
            <a:ext cx="2679112" cy="1249946"/>
          </a:xfrm>
          <a:prstGeom prst="rect">
            <a:avLst/>
          </a:prstGeom>
        </p:spPr>
      </p:pic>
    </p:spTree>
    <p:extLst>
      <p:ext uri="{BB962C8B-B14F-4D97-AF65-F5344CB8AC3E}">
        <p14:creationId xmlns:p14="http://schemas.microsoft.com/office/powerpoint/2010/main" val="4221351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B1968674-F729-D441-80B9-4CB766D2A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D998E35-D93E-45E2-87E0-A354C9829C22}"/>
              </a:ext>
            </a:extLst>
          </p:cNvPr>
          <p:cNvSpPr>
            <a:spLocks noGrp="1"/>
          </p:cNvSpPr>
          <p:nvPr>
            <p:ph type="title"/>
          </p:nvPr>
        </p:nvSpPr>
        <p:spPr>
          <a:xfrm>
            <a:off x="851418" y="3477986"/>
            <a:ext cx="11011678" cy="343444"/>
          </a:xfrm>
        </p:spPr>
        <p:txBody>
          <a:bodyPr>
            <a:normAutofit fontScale="90000"/>
          </a:bodyPr>
          <a:lstStyle/>
          <a:p>
            <a:r>
              <a:rPr lang="en-GB" b="1" dirty="0">
                <a:latin typeface="+mn-lt"/>
              </a:rPr>
              <a:t>Case Study - Suffolk Building Society</a:t>
            </a:r>
            <a:br>
              <a:rPr lang="en-GB" b="1" dirty="0">
                <a:latin typeface="+mn-lt"/>
              </a:rPr>
            </a:br>
            <a:br>
              <a:rPr lang="en-GB" dirty="0"/>
            </a:br>
            <a:r>
              <a:rPr lang="en-GB" sz="3100" dirty="0">
                <a:latin typeface="+mn-lt"/>
              </a:rPr>
              <a:t>Carbon Charter members since 2018</a:t>
            </a:r>
            <a:br>
              <a:rPr lang="en-GB" sz="3100" dirty="0">
                <a:latin typeface="+mn-lt"/>
              </a:rPr>
            </a:br>
            <a:br>
              <a:rPr lang="en-GB" sz="3100" dirty="0">
                <a:latin typeface="+mn-lt"/>
              </a:rPr>
            </a:br>
            <a:r>
              <a:rPr lang="en-GB" sz="3100" dirty="0">
                <a:latin typeface="+mn-lt"/>
              </a:rPr>
              <a:t>Support to identify ways staff from different teams can reduce their emissions</a:t>
            </a:r>
            <a:br>
              <a:rPr lang="en-GB" sz="3100" dirty="0">
                <a:latin typeface="+mn-lt"/>
              </a:rPr>
            </a:br>
            <a:br>
              <a:rPr lang="en-GB" sz="3100" dirty="0">
                <a:latin typeface="+mn-lt"/>
              </a:rPr>
            </a:br>
            <a:r>
              <a:rPr lang="en-GB" sz="3100" dirty="0">
                <a:latin typeface="+mn-lt"/>
              </a:rPr>
              <a:t>Carbon Literacy Training delivered 2021</a:t>
            </a:r>
            <a:br>
              <a:rPr lang="en-GB" sz="3100" dirty="0">
                <a:latin typeface="+mn-lt"/>
              </a:rPr>
            </a:br>
            <a:br>
              <a:rPr lang="en-GB" sz="3100" dirty="0">
                <a:latin typeface="+mn-lt"/>
              </a:rPr>
            </a:br>
            <a:r>
              <a:rPr lang="en-GB" sz="3100" dirty="0">
                <a:latin typeface="+mn-lt"/>
              </a:rPr>
              <a:t>2 x 1 day training courses - face to face session ‘in house’ and via Zoom</a:t>
            </a:r>
            <a:br>
              <a:rPr lang="en-GB" sz="3100" dirty="0">
                <a:latin typeface="+mn-lt"/>
              </a:rPr>
            </a:br>
            <a:r>
              <a:rPr lang="en-GB" sz="3100" dirty="0">
                <a:latin typeface="+mn-lt"/>
              </a:rPr>
              <a:t>Other key personnel attending Open Access courses</a:t>
            </a:r>
            <a:br>
              <a:rPr lang="en-GB" sz="3100" dirty="0"/>
            </a:br>
            <a:br>
              <a:rPr lang="en-GB" dirty="0"/>
            </a:br>
            <a:br>
              <a:rPr lang="en-GB" dirty="0"/>
            </a:br>
            <a:endParaRPr lang="en-GB" dirty="0"/>
          </a:p>
        </p:txBody>
      </p:sp>
      <p:sp>
        <p:nvSpPr>
          <p:cNvPr id="6" name="Title 1">
            <a:extLst>
              <a:ext uri="{FF2B5EF4-FFF2-40B4-BE49-F238E27FC236}">
                <a16:creationId xmlns:a16="http://schemas.microsoft.com/office/drawing/2014/main" id="{8C0025EB-D199-4C69-9016-56219BDC1310}"/>
              </a:ext>
            </a:extLst>
          </p:cNvPr>
          <p:cNvSpPr txBox="1">
            <a:spLocks/>
          </p:cNvSpPr>
          <p:nvPr/>
        </p:nvSpPr>
        <p:spPr>
          <a:xfrm>
            <a:off x="328904" y="1719036"/>
            <a:ext cx="11011678" cy="55148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900" b="1" dirty="0">
              <a:latin typeface="+mn-lt"/>
            </a:endParaRPr>
          </a:p>
          <a:p>
            <a:pPr marL="457200" indent="-457200">
              <a:buFontTx/>
              <a:buChar char="-"/>
            </a:pPr>
            <a:endParaRPr lang="en-GB" sz="2800" dirty="0"/>
          </a:p>
          <a:p>
            <a:br>
              <a:rPr lang="en-GB" sz="2800" dirty="0"/>
            </a:br>
            <a:br>
              <a:rPr lang="en-GB" dirty="0"/>
            </a:br>
            <a:endParaRPr lang="en-GB" dirty="0"/>
          </a:p>
        </p:txBody>
      </p:sp>
      <p:pic>
        <p:nvPicPr>
          <p:cNvPr id="2" name="Picture 1">
            <a:extLst>
              <a:ext uri="{FF2B5EF4-FFF2-40B4-BE49-F238E27FC236}">
                <a16:creationId xmlns:a16="http://schemas.microsoft.com/office/drawing/2014/main" id="{B10BA1D0-9CDE-4C4B-AFFE-E7386CE67EFD}"/>
              </a:ext>
            </a:extLst>
          </p:cNvPr>
          <p:cNvPicPr>
            <a:picLocks noChangeAspect="1"/>
          </p:cNvPicPr>
          <p:nvPr/>
        </p:nvPicPr>
        <p:blipFill>
          <a:blip r:embed="rId4"/>
          <a:stretch>
            <a:fillRect/>
          </a:stretch>
        </p:blipFill>
        <p:spPr>
          <a:xfrm>
            <a:off x="9358604" y="502750"/>
            <a:ext cx="2242150" cy="1066053"/>
          </a:xfrm>
          <a:prstGeom prst="rect">
            <a:avLst/>
          </a:prstGeom>
        </p:spPr>
      </p:pic>
    </p:spTree>
    <p:extLst>
      <p:ext uri="{BB962C8B-B14F-4D97-AF65-F5344CB8AC3E}">
        <p14:creationId xmlns:p14="http://schemas.microsoft.com/office/powerpoint/2010/main" val="3599755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B1968674-F729-D441-80B9-4CB766D2A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D998E35-D93E-45E2-87E0-A354C9829C22}"/>
              </a:ext>
            </a:extLst>
          </p:cNvPr>
          <p:cNvSpPr>
            <a:spLocks noGrp="1"/>
          </p:cNvSpPr>
          <p:nvPr>
            <p:ph type="title"/>
          </p:nvPr>
        </p:nvSpPr>
        <p:spPr>
          <a:xfrm>
            <a:off x="657808" y="3509325"/>
            <a:ext cx="11011678" cy="343444"/>
          </a:xfrm>
        </p:spPr>
        <p:txBody>
          <a:bodyPr>
            <a:normAutofit fontScale="90000"/>
          </a:bodyPr>
          <a:lstStyle/>
          <a:p>
            <a:br>
              <a:rPr lang="en-GB" b="1" dirty="0">
                <a:latin typeface="+mn-lt"/>
              </a:rPr>
            </a:br>
            <a:r>
              <a:rPr lang="en-GB" b="1" dirty="0">
                <a:latin typeface="+mn-lt"/>
              </a:rPr>
              <a:t>Case Study – Urban &amp; Civic</a:t>
            </a:r>
            <a:br>
              <a:rPr lang="en-GB" b="1" dirty="0">
                <a:latin typeface="+mn-lt"/>
              </a:rPr>
            </a:br>
            <a:br>
              <a:rPr lang="en-GB" b="1" dirty="0">
                <a:latin typeface="+mn-lt"/>
              </a:rPr>
            </a:br>
            <a:r>
              <a:rPr lang="en-GB" sz="3100" dirty="0">
                <a:latin typeface="+mn-lt"/>
              </a:rPr>
              <a:t>Bespoke Carbon Literacy course for employees </a:t>
            </a:r>
            <a:br>
              <a:rPr lang="en-GB" sz="3100" dirty="0">
                <a:latin typeface="+mn-lt"/>
              </a:rPr>
            </a:br>
            <a:br>
              <a:rPr lang="en-GB" sz="3100" dirty="0">
                <a:latin typeface="+mn-lt"/>
              </a:rPr>
            </a:br>
            <a:r>
              <a:rPr lang="en-GB" sz="3100" dirty="0">
                <a:latin typeface="+mn-lt"/>
              </a:rPr>
              <a:t>Aim of our support was to identify ways staff from different teams can reduce their emissions</a:t>
            </a:r>
            <a:br>
              <a:rPr lang="en-GB" sz="3100" dirty="0">
                <a:latin typeface="+mn-lt"/>
              </a:rPr>
            </a:br>
            <a:br>
              <a:rPr lang="en-GB" sz="3100" dirty="0">
                <a:latin typeface="+mn-lt"/>
              </a:rPr>
            </a:br>
            <a:r>
              <a:rPr lang="en-GB" sz="3100" dirty="0">
                <a:latin typeface="+mn-lt"/>
              </a:rPr>
              <a:t>The course covered a wide range of topics,  from climate science, to the specific challenges of reducing carbon emissions in the  built environment as well as the opportunities for reductions within </a:t>
            </a:r>
            <a:r>
              <a:rPr lang="en-GB" sz="3100" dirty="0" err="1">
                <a:latin typeface="+mn-lt"/>
              </a:rPr>
              <a:t>Urban&amp;Civic’s</a:t>
            </a:r>
            <a:r>
              <a:rPr lang="en-GB" sz="3100" dirty="0">
                <a:latin typeface="+mn-lt"/>
              </a:rPr>
              <a:t> operations.</a:t>
            </a:r>
            <a:br>
              <a:rPr lang="en-GB" sz="3100" dirty="0">
                <a:latin typeface="+mn-lt"/>
              </a:rPr>
            </a:br>
            <a:br>
              <a:rPr lang="en-GB" sz="3100" dirty="0">
                <a:latin typeface="+mn-lt"/>
              </a:rPr>
            </a:br>
            <a:r>
              <a:rPr lang="en-GB" sz="3100" dirty="0">
                <a:latin typeface="+mn-lt"/>
              </a:rPr>
              <a:t>Delivered over 5 courses to staff from all teams</a:t>
            </a:r>
            <a:br>
              <a:rPr lang="en-GB" sz="3100" dirty="0"/>
            </a:br>
            <a:br>
              <a:rPr lang="en-GB" dirty="0"/>
            </a:br>
            <a:br>
              <a:rPr lang="en-GB" dirty="0"/>
            </a:br>
            <a:endParaRPr lang="en-GB" dirty="0"/>
          </a:p>
        </p:txBody>
      </p:sp>
      <p:sp>
        <p:nvSpPr>
          <p:cNvPr id="6" name="Title 1">
            <a:extLst>
              <a:ext uri="{FF2B5EF4-FFF2-40B4-BE49-F238E27FC236}">
                <a16:creationId xmlns:a16="http://schemas.microsoft.com/office/drawing/2014/main" id="{8C0025EB-D199-4C69-9016-56219BDC1310}"/>
              </a:ext>
            </a:extLst>
          </p:cNvPr>
          <p:cNvSpPr txBox="1">
            <a:spLocks/>
          </p:cNvSpPr>
          <p:nvPr/>
        </p:nvSpPr>
        <p:spPr>
          <a:xfrm>
            <a:off x="328904" y="1719036"/>
            <a:ext cx="11011678" cy="55148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900" b="1" dirty="0">
              <a:latin typeface="+mn-lt"/>
            </a:endParaRPr>
          </a:p>
          <a:p>
            <a:pPr marL="457200" indent="-457200">
              <a:buFontTx/>
              <a:buChar char="-"/>
            </a:pPr>
            <a:endParaRPr lang="en-GB" sz="2800" dirty="0"/>
          </a:p>
          <a:p>
            <a:br>
              <a:rPr lang="en-GB" sz="2800" dirty="0"/>
            </a:br>
            <a:br>
              <a:rPr lang="en-GB" dirty="0"/>
            </a:br>
            <a:endParaRPr lang="en-GB" dirty="0"/>
          </a:p>
        </p:txBody>
      </p:sp>
      <p:pic>
        <p:nvPicPr>
          <p:cNvPr id="9" name="Picture 8">
            <a:extLst>
              <a:ext uri="{FF2B5EF4-FFF2-40B4-BE49-F238E27FC236}">
                <a16:creationId xmlns:a16="http://schemas.microsoft.com/office/drawing/2014/main" id="{36A228AE-EDFD-43F7-BC2E-8B1D1ACB57F5}"/>
              </a:ext>
            </a:extLst>
          </p:cNvPr>
          <p:cNvPicPr>
            <a:picLocks noChangeAspect="1"/>
          </p:cNvPicPr>
          <p:nvPr/>
        </p:nvPicPr>
        <p:blipFill>
          <a:blip r:embed="rId4"/>
          <a:stretch>
            <a:fillRect/>
          </a:stretch>
        </p:blipFill>
        <p:spPr>
          <a:xfrm>
            <a:off x="9929521" y="504094"/>
            <a:ext cx="1617954" cy="1617954"/>
          </a:xfrm>
          <a:prstGeom prst="rect">
            <a:avLst/>
          </a:prstGeom>
        </p:spPr>
      </p:pic>
    </p:spTree>
    <p:extLst>
      <p:ext uri="{BB962C8B-B14F-4D97-AF65-F5344CB8AC3E}">
        <p14:creationId xmlns:p14="http://schemas.microsoft.com/office/powerpoint/2010/main" val="684164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B1968674-F729-D441-80B9-4CB766D2A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D998E35-D93E-45E2-87E0-A354C9829C22}"/>
              </a:ext>
            </a:extLst>
          </p:cNvPr>
          <p:cNvSpPr>
            <a:spLocks noGrp="1"/>
          </p:cNvSpPr>
          <p:nvPr>
            <p:ph type="title"/>
          </p:nvPr>
        </p:nvSpPr>
        <p:spPr>
          <a:xfrm>
            <a:off x="657808" y="2987585"/>
            <a:ext cx="11011678" cy="343444"/>
          </a:xfrm>
        </p:spPr>
        <p:txBody>
          <a:bodyPr>
            <a:normAutofit fontScale="90000"/>
          </a:bodyPr>
          <a:lstStyle/>
          <a:p>
            <a:br>
              <a:rPr lang="en-GB" b="1" dirty="0">
                <a:latin typeface="+mn-lt"/>
              </a:rPr>
            </a:br>
            <a:r>
              <a:rPr lang="en-GB" b="1" dirty="0"/>
              <a:t>Carbon Literacy – Groundwork East</a:t>
            </a:r>
            <a:br>
              <a:rPr lang="en-GB" b="1" dirty="0">
                <a:latin typeface="+mn-lt"/>
              </a:rPr>
            </a:br>
            <a:br>
              <a:rPr lang="en-GB" b="1" dirty="0">
                <a:latin typeface="+mn-lt"/>
              </a:rPr>
            </a:br>
            <a:r>
              <a:rPr lang="en-GB" sz="3100" dirty="0">
                <a:latin typeface="+mn-lt"/>
              </a:rPr>
              <a:t>All employees required to attend training</a:t>
            </a:r>
            <a:br>
              <a:rPr lang="en-GB" sz="3100" dirty="0">
                <a:latin typeface="+mn-lt"/>
              </a:rPr>
            </a:br>
            <a:br>
              <a:rPr lang="en-GB" sz="3100" dirty="0">
                <a:latin typeface="+mn-lt"/>
              </a:rPr>
            </a:br>
            <a:r>
              <a:rPr lang="en-GB" sz="3100" dirty="0">
                <a:latin typeface="+mn-lt"/>
              </a:rPr>
              <a:t>Aim to become Carbon Literate Organisation</a:t>
            </a:r>
            <a:br>
              <a:rPr lang="en-GB" sz="3100" dirty="0">
                <a:latin typeface="+mn-lt"/>
              </a:rPr>
            </a:br>
            <a:br>
              <a:rPr lang="en-GB" sz="3100" dirty="0">
                <a:latin typeface="+mn-lt"/>
              </a:rPr>
            </a:br>
            <a:r>
              <a:rPr lang="en-GB" sz="3100" dirty="0">
                <a:latin typeface="+mn-lt"/>
              </a:rPr>
              <a:t>To identify ways staff from different teams can reduce their emissions</a:t>
            </a:r>
            <a:br>
              <a:rPr lang="en-GB" sz="3100" dirty="0">
                <a:latin typeface="+mn-lt"/>
              </a:rPr>
            </a:br>
            <a:br>
              <a:rPr lang="en-GB" sz="3100" dirty="0">
                <a:latin typeface="+mn-lt"/>
              </a:rPr>
            </a:br>
            <a:r>
              <a:rPr lang="en-GB" sz="3100" dirty="0">
                <a:latin typeface="+mn-lt"/>
              </a:rPr>
              <a:t>Delivered over 5 courses to staff from all teams</a:t>
            </a:r>
            <a:br>
              <a:rPr lang="en-GB" sz="3100" dirty="0"/>
            </a:br>
            <a:br>
              <a:rPr lang="en-GB" dirty="0"/>
            </a:br>
            <a:br>
              <a:rPr lang="en-GB" dirty="0"/>
            </a:br>
            <a:endParaRPr lang="en-GB" dirty="0"/>
          </a:p>
        </p:txBody>
      </p:sp>
      <p:sp>
        <p:nvSpPr>
          <p:cNvPr id="6" name="Title 1">
            <a:extLst>
              <a:ext uri="{FF2B5EF4-FFF2-40B4-BE49-F238E27FC236}">
                <a16:creationId xmlns:a16="http://schemas.microsoft.com/office/drawing/2014/main" id="{8C0025EB-D199-4C69-9016-56219BDC1310}"/>
              </a:ext>
            </a:extLst>
          </p:cNvPr>
          <p:cNvSpPr txBox="1">
            <a:spLocks/>
          </p:cNvSpPr>
          <p:nvPr/>
        </p:nvSpPr>
        <p:spPr>
          <a:xfrm>
            <a:off x="328904" y="1719036"/>
            <a:ext cx="11011678" cy="55148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900" b="1" dirty="0">
              <a:latin typeface="+mn-lt"/>
            </a:endParaRPr>
          </a:p>
          <a:p>
            <a:pPr marL="457200" indent="-457200">
              <a:buFontTx/>
              <a:buChar char="-"/>
            </a:pPr>
            <a:endParaRPr lang="en-GB" sz="2800" dirty="0"/>
          </a:p>
          <a:p>
            <a:br>
              <a:rPr lang="en-GB" sz="2800" dirty="0"/>
            </a:br>
            <a:br>
              <a:rPr lang="en-GB" dirty="0"/>
            </a:br>
            <a:endParaRPr lang="en-GB" dirty="0"/>
          </a:p>
        </p:txBody>
      </p:sp>
      <p:pic>
        <p:nvPicPr>
          <p:cNvPr id="2" name="Picture 1">
            <a:extLst>
              <a:ext uri="{FF2B5EF4-FFF2-40B4-BE49-F238E27FC236}">
                <a16:creationId xmlns:a16="http://schemas.microsoft.com/office/drawing/2014/main" id="{F133DF11-68AA-4411-8A2D-7A566FFA91D2}"/>
              </a:ext>
            </a:extLst>
          </p:cNvPr>
          <p:cNvPicPr>
            <a:picLocks noChangeAspect="1"/>
          </p:cNvPicPr>
          <p:nvPr/>
        </p:nvPicPr>
        <p:blipFill>
          <a:blip r:embed="rId4"/>
          <a:stretch>
            <a:fillRect/>
          </a:stretch>
        </p:blipFill>
        <p:spPr>
          <a:xfrm>
            <a:off x="9623166" y="468540"/>
            <a:ext cx="2143125" cy="2143125"/>
          </a:xfrm>
          <a:prstGeom prst="rect">
            <a:avLst/>
          </a:prstGeom>
        </p:spPr>
      </p:pic>
    </p:spTree>
    <p:extLst>
      <p:ext uri="{BB962C8B-B14F-4D97-AF65-F5344CB8AC3E}">
        <p14:creationId xmlns:p14="http://schemas.microsoft.com/office/powerpoint/2010/main" val="3454322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B1968674-F729-D441-80B9-4CB766D2A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D998E35-D93E-45E2-87E0-A354C9829C22}"/>
              </a:ext>
            </a:extLst>
          </p:cNvPr>
          <p:cNvSpPr>
            <a:spLocks noGrp="1"/>
          </p:cNvSpPr>
          <p:nvPr>
            <p:ph type="title"/>
          </p:nvPr>
        </p:nvSpPr>
        <p:spPr>
          <a:xfrm>
            <a:off x="657808" y="2987585"/>
            <a:ext cx="11011678" cy="343444"/>
          </a:xfrm>
        </p:spPr>
        <p:txBody>
          <a:bodyPr>
            <a:normAutofit fontScale="90000"/>
          </a:bodyPr>
          <a:lstStyle/>
          <a:p>
            <a:br>
              <a:rPr lang="en-GB" b="1" dirty="0">
                <a:latin typeface="+mn-lt"/>
              </a:rPr>
            </a:br>
            <a:br>
              <a:rPr lang="en-GB" b="1" dirty="0">
                <a:latin typeface="+mn-lt"/>
              </a:rPr>
            </a:br>
            <a:br>
              <a:rPr lang="en-GB" b="1" dirty="0">
                <a:latin typeface="+mn-lt"/>
              </a:rPr>
            </a:br>
            <a:br>
              <a:rPr lang="en-GB" sz="3100" dirty="0"/>
            </a:br>
            <a:br>
              <a:rPr lang="en-GB" dirty="0"/>
            </a:br>
            <a:br>
              <a:rPr lang="en-GB" dirty="0"/>
            </a:br>
            <a:endParaRPr lang="en-GB" dirty="0"/>
          </a:p>
        </p:txBody>
      </p:sp>
      <p:sp>
        <p:nvSpPr>
          <p:cNvPr id="6" name="Title 1">
            <a:extLst>
              <a:ext uri="{FF2B5EF4-FFF2-40B4-BE49-F238E27FC236}">
                <a16:creationId xmlns:a16="http://schemas.microsoft.com/office/drawing/2014/main" id="{8C0025EB-D199-4C69-9016-56219BDC1310}"/>
              </a:ext>
            </a:extLst>
          </p:cNvPr>
          <p:cNvSpPr txBox="1">
            <a:spLocks/>
          </p:cNvSpPr>
          <p:nvPr/>
        </p:nvSpPr>
        <p:spPr>
          <a:xfrm>
            <a:off x="328904" y="1719036"/>
            <a:ext cx="11011678" cy="55148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900" b="1" dirty="0">
              <a:latin typeface="+mn-lt"/>
            </a:endParaRPr>
          </a:p>
          <a:p>
            <a:pPr marL="457200" indent="-457200">
              <a:buFontTx/>
              <a:buChar char="-"/>
            </a:pPr>
            <a:endParaRPr lang="en-GB" sz="2800" dirty="0"/>
          </a:p>
          <a:p>
            <a:br>
              <a:rPr lang="en-GB" sz="2800" dirty="0"/>
            </a:br>
            <a:br>
              <a:rPr lang="en-GB" dirty="0"/>
            </a:br>
            <a:endParaRPr lang="en-GB" dirty="0"/>
          </a:p>
        </p:txBody>
      </p:sp>
      <p:sp>
        <p:nvSpPr>
          <p:cNvPr id="3" name="Rectangle 2">
            <a:extLst>
              <a:ext uri="{FF2B5EF4-FFF2-40B4-BE49-F238E27FC236}">
                <a16:creationId xmlns:a16="http://schemas.microsoft.com/office/drawing/2014/main" id="{C227E5C5-3378-425E-A567-3417537551B4}"/>
              </a:ext>
            </a:extLst>
          </p:cNvPr>
          <p:cNvSpPr/>
          <p:nvPr/>
        </p:nvSpPr>
        <p:spPr>
          <a:xfrm>
            <a:off x="851418" y="937048"/>
            <a:ext cx="10252010" cy="4370427"/>
          </a:xfrm>
          <a:prstGeom prst="rect">
            <a:avLst/>
          </a:prstGeom>
        </p:spPr>
        <p:txBody>
          <a:bodyPr wrap="square">
            <a:spAutoFit/>
          </a:bodyPr>
          <a:lstStyle/>
          <a:p>
            <a:r>
              <a:rPr lang="en-GB" sz="4400" b="1" dirty="0"/>
              <a:t>Feedback from previous courses:</a:t>
            </a:r>
          </a:p>
          <a:p>
            <a:endParaRPr lang="en-GB" dirty="0"/>
          </a:p>
          <a:p>
            <a:r>
              <a:rPr lang="en-GB" sz="2400" i="1" dirty="0"/>
              <a:t>‘The content was really rich and was a great mix of climate change science and practical application at a global and local level‘ </a:t>
            </a:r>
          </a:p>
          <a:p>
            <a:endParaRPr lang="en-GB" sz="2400" i="1" dirty="0"/>
          </a:p>
          <a:p>
            <a:r>
              <a:rPr lang="en-GB" sz="2400" i="1" dirty="0"/>
              <a:t>[The course] ‘explained the big picture but also how to make a difference in practical ways.’</a:t>
            </a:r>
          </a:p>
          <a:p>
            <a:endParaRPr lang="en-GB" sz="2400" i="1" dirty="0"/>
          </a:p>
          <a:p>
            <a:r>
              <a:rPr lang="en-GB" sz="2400" i="1" dirty="0"/>
              <a:t>‘As a complete novice to the climate crisis (I know its happening but wasn’t aware to what extent) I really enjoyed the whole course as it opened my eyes to this and has given me the education in a subject I knew basically nothing about.’</a:t>
            </a:r>
          </a:p>
        </p:txBody>
      </p:sp>
    </p:spTree>
    <p:extLst>
      <p:ext uri="{BB962C8B-B14F-4D97-AF65-F5344CB8AC3E}">
        <p14:creationId xmlns:p14="http://schemas.microsoft.com/office/powerpoint/2010/main" val="315477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F6E3DB-C036-B54B-8774-638C53F30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7360E9D-46DA-AA4A-986D-0623219DEBD7}"/>
              </a:ext>
            </a:extLst>
          </p:cNvPr>
          <p:cNvSpPr txBox="1"/>
          <p:nvPr/>
        </p:nvSpPr>
        <p:spPr>
          <a:xfrm>
            <a:off x="745716" y="814239"/>
            <a:ext cx="10360325" cy="4555093"/>
          </a:xfrm>
          <a:prstGeom prst="rect">
            <a:avLst/>
          </a:prstGeom>
          <a:noFill/>
        </p:spPr>
        <p:txBody>
          <a:bodyPr wrap="square" rtlCol="0">
            <a:spAutoFit/>
          </a:bodyPr>
          <a:lstStyle/>
          <a:p>
            <a:pPr algn="ctr"/>
            <a:r>
              <a:rPr lang="en-US" sz="6600" b="1" dirty="0">
                <a:solidFill>
                  <a:schemeClr val="tx1">
                    <a:lumMod val="95000"/>
                    <a:lumOff val="5000"/>
                  </a:schemeClr>
                </a:solidFill>
                <a:latin typeface="Calibri" panose="020F0502020204030204" pitchFamily="34" charset="0"/>
                <a:cs typeface="Calibri" panose="020F0502020204030204" pitchFamily="34" charset="0"/>
              </a:rPr>
              <a:t>Q&amp;A</a:t>
            </a:r>
          </a:p>
          <a:p>
            <a:pPr algn="ctr"/>
            <a:endParaRPr lang="en-GB" sz="2400" dirty="0"/>
          </a:p>
          <a:p>
            <a:pPr algn="ctr"/>
            <a:r>
              <a:rPr lang="en-GB" sz="2400" dirty="0">
                <a:hlinkClick r:id="rId4"/>
              </a:rPr>
              <a:t>amy.coulter@groundwork.org.uk</a:t>
            </a:r>
            <a:endParaRPr lang="en-GB" sz="2400" dirty="0"/>
          </a:p>
          <a:p>
            <a:pPr algn="ctr"/>
            <a:endParaRPr lang="en-GB" sz="2400" dirty="0"/>
          </a:p>
          <a:p>
            <a:pPr algn="ctr"/>
            <a:r>
              <a:rPr lang="en-GB" sz="2400" dirty="0">
                <a:hlinkClick r:id="rId5"/>
              </a:rPr>
              <a:t>www.carboncharter.org</a:t>
            </a:r>
            <a:r>
              <a:rPr lang="en-GB" sz="2400" dirty="0"/>
              <a:t> </a:t>
            </a:r>
          </a:p>
          <a:p>
            <a:pPr algn="ctr"/>
            <a:endParaRPr lang="en-GB" sz="2400" dirty="0"/>
          </a:p>
          <a:p>
            <a:pPr algn="ctr"/>
            <a:r>
              <a:rPr lang="en-GB" sz="2400" dirty="0">
                <a:hlinkClick r:id="rId6"/>
              </a:rPr>
              <a:t>www.carbonliteracy.com</a:t>
            </a:r>
            <a:r>
              <a:rPr lang="en-GB" sz="2400" dirty="0"/>
              <a:t> </a:t>
            </a:r>
          </a:p>
          <a:p>
            <a:pPr algn="ctr"/>
            <a:endParaRPr lang="en-US" sz="8000" dirty="0">
              <a:solidFill>
                <a:schemeClr val="tx1">
                  <a:lumMod val="95000"/>
                  <a:lumOff val="5000"/>
                </a:schemeClr>
              </a:solidFill>
              <a:latin typeface="Dax-Bold" panose="02000506060000020004" pitchFamily="2" charset="0"/>
            </a:endParaRPr>
          </a:p>
        </p:txBody>
      </p:sp>
    </p:spTree>
    <p:extLst>
      <p:ext uri="{BB962C8B-B14F-4D97-AF65-F5344CB8AC3E}">
        <p14:creationId xmlns:p14="http://schemas.microsoft.com/office/powerpoint/2010/main" val="1907462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B1968674-F729-D441-80B9-4CB766D2A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079889F-9A94-7144-AEBD-35528EFCCDFD}"/>
              </a:ext>
            </a:extLst>
          </p:cNvPr>
          <p:cNvSpPr txBox="1"/>
          <p:nvPr/>
        </p:nvSpPr>
        <p:spPr>
          <a:xfrm>
            <a:off x="868226" y="679732"/>
            <a:ext cx="10455548" cy="6555641"/>
          </a:xfrm>
          <a:prstGeom prst="rect">
            <a:avLst/>
          </a:prstGeom>
          <a:noFill/>
        </p:spPr>
        <p:txBody>
          <a:bodyPr wrap="square" rtlCol="0">
            <a:spAutoFit/>
          </a:bodyPr>
          <a:lstStyle/>
          <a:p>
            <a:pPr lvl="0"/>
            <a:r>
              <a:rPr lang="en-GB" sz="4400" b="1" dirty="0"/>
              <a:t>What is Carbon Literacy? </a:t>
            </a:r>
          </a:p>
          <a:p>
            <a:pPr lvl="0"/>
            <a:endParaRPr lang="en-GB" sz="2400" dirty="0"/>
          </a:p>
          <a:p>
            <a:pPr algn="ctr"/>
            <a:r>
              <a:rPr lang="en-GB" sz="4000" dirty="0">
                <a:cs typeface="Calibri Light" panose="020F0302020204030204" pitchFamily="34" charset="0"/>
              </a:rPr>
              <a:t>“An awareness of the carbon dioxide costs and impacts of everyday activities, and the ability and motivation to reduce emissions, on an individual, community and organisational basis.” </a:t>
            </a:r>
          </a:p>
          <a:p>
            <a:pPr algn="ctr"/>
            <a:endParaRPr lang="en-GB" sz="4000" dirty="0"/>
          </a:p>
          <a:p>
            <a:pPr algn="ctr"/>
            <a:r>
              <a:rPr lang="en-GB" sz="3200" dirty="0"/>
              <a:t>Carbon Literacy Project </a:t>
            </a:r>
            <a:r>
              <a:rPr lang="en-GB" sz="3200" dirty="0">
                <a:hlinkClick r:id="rId4"/>
              </a:rPr>
              <a:t>www.carbonliteracy.com</a:t>
            </a:r>
            <a:r>
              <a:rPr lang="en-GB" sz="3200" dirty="0"/>
              <a:t> </a:t>
            </a:r>
          </a:p>
          <a:p>
            <a:endParaRPr lang="en-GB" sz="2400" dirty="0"/>
          </a:p>
          <a:p>
            <a:pPr marL="342900" indent="-342900">
              <a:buFontTx/>
              <a:buChar char="-"/>
            </a:pPr>
            <a:endParaRPr lang="en-GB" sz="2400" dirty="0"/>
          </a:p>
          <a:p>
            <a:pPr marL="342900" indent="-342900">
              <a:buFontTx/>
              <a:buChar char="-"/>
            </a:pPr>
            <a:endParaRPr lang="en-GB" sz="2400" dirty="0"/>
          </a:p>
          <a:p>
            <a:endParaRPr lang="en-GB" sz="2400" dirty="0"/>
          </a:p>
          <a:p>
            <a:pPr lvl="0"/>
            <a:endParaRPr lang="en-GB" sz="2400" dirty="0"/>
          </a:p>
        </p:txBody>
      </p:sp>
    </p:spTree>
    <p:extLst>
      <p:ext uri="{BB962C8B-B14F-4D97-AF65-F5344CB8AC3E}">
        <p14:creationId xmlns:p14="http://schemas.microsoft.com/office/powerpoint/2010/main" val="3704682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B1968674-F729-D441-80B9-4CB766D2A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079889F-9A94-7144-AEBD-35528EFCCDFD}"/>
              </a:ext>
            </a:extLst>
          </p:cNvPr>
          <p:cNvSpPr txBox="1"/>
          <p:nvPr/>
        </p:nvSpPr>
        <p:spPr>
          <a:xfrm>
            <a:off x="868226" y="679732"/>
            <a:ext cx="10455548" cy="6001643"/>
          </a:xfrm>
          <a:prstGeom prst="rect">
            <a:avLst/>
          </a:prstGeom>
          <a:noFill/>
        </p:spPr>
        <p:txBody>
          <a:bodyPr wrap="square" rtlCol="0">
            <a:spAutoFit/>
          </a:bodyPr>
          <a:lstStyle/>
          <a:p>
            <a:pPr lvl="0" algn="ctr"/>
            <a:r>
              <a:rPr lang="en-GB" sz="4400" b="1" dirty="0"/>
              <a:t>Carbon Literacy Action Day</a:t>
            </a:r>
          </a:p>
          <a:p>
            <a:pPr lvl="0" algn="ctr"/>
            <a:r>
              <a:rPr lang="en-GB" sz="4400" b="1" dirty="0"/>
              <a:t>7</a:t>
            </a:r>
            <a:r>
              <a:rPr lang="en-GB" sz="4400" b="1" baseline="30000" dirty="0"/>
              <a:t>th</a:t>
            </a:r>
            <a:r>
              <a:rPr lang="en-GB" sz="4400" b="1" dirty="0"/>
              <a:t> November 2022</a:t>
            </a:r>
          </a:p>
          <a:p>
            <a:pPr lvl="0"/>
            <a:endParaRPr lang="en-GB" sz="2400" dirty="0"/>
          </a:p>
          <a:p>
            <a:pPr algn="ctr"/>
            <a:r>
              <a:rPr lang="en-GB" sz="4000" dirty="0"/>
              <a:t>40,000+ individuals certified as Carbon Literate</a:t>
            </a:r>
          </a:p>
          <a:p>
            <a:pPr algn="ctr"/>
            <a:r>
              <a:rPr lang="en-GB" sz="4000" dirty="0"/>
              <a:t>Courses running simultaneously around the world</a:t>
            </a:r>
          </a:p>
          <a:p>
            <a:pPr algn="ctr"/>
            <a:endParaRPr lang="en-GB" sz="4000" dirty="0"/>
          </a:p>
          <a:p>
            <a:pPr algn="ctr"/>
            <a:r>
              <a:rPr lang="en-GB" sz="3200" dirty="0"/>
              <a:t>Carbon Literacy Project: </a:t>
            </a:r>
            <a:r>
              <a:rPr lang="en-GB" sz="3200" dirty="0">
                <a:hlinkClick r:id="rId4"/>
              </a:rPr>
              <a:t>www.carbonliteracy.com</a:t>
            </a:r>
            <a:r>
              <a:rPr lang="en-GB" sz="3200" dirty="0"/>
              <a:t> </a:t>
            </a:r>
          </a:p>
          <a:p>
            <a:endParaRPr lang="en-GB" sz="2400" dirty="0"/>
          </a:p>
          <a:p>
            <a:pPr marL="342900" indent="-342900">
              <a:buFontTx/>
              <a:buChar char="-"/>
            </a:pPr>
            <a:endParaRPr lang="en-GB" sz="2400" dirty="0"/>
          </a:p>
          <a:p>
            <a:pPr marL="342900" indent="-342900">
              <a:buFontTx/>
              <a:buChar char="-"/>
            </a:pPr>
            <a:endParaRPr lang="en-GB" sz="2400" dirty="0"/>
          </a:p>
          <a:p>
            <a:endParaRPr lang="en-GB" sz="2400" dirty="0"/>
          </a:p>
          <a:p>
            <a:pPr lvl="0"/>
            <a:endParaRPr lang="en-GB" sz="2400" dirty="0"/>
          </a:p>
        </p:txBody>
      </p:sp>
    </p:spTree>
    <p:extLst>
      <p:ext uri="{BB962C8B-B14F-4D97-AF65-F5344CB8AC3E}">
        <p14:creationId xmlns:p14="http://schemas.microsoft.com/office/powerpoint/2010/main" val="1356777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B1968674-F729-D441-80B9-4CB766D2A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079889F-9A94-7144-AEBD-35528EFCCDFD}"/>
              </a:ext>
            </a:extLst>
          </p:cNvPr>
          <p:cNvSpPr txBox="1"/>
          <p:nvPr/>
        </p:nvSpPr>
        <p:spPr>
          <a:xfrm>
            <a:off x="1104428" y="984532"/>
            <a:ext cx="10360325" cy="461665"/>
          </a:xfrm>
          <a:prstGeom prst="rect">
            <a:avLst/>
          </a:prstGeom>
          <a:noFill/>
        </p:spPr>
        <p:txBody>
          <a:bodyPr wrap="square" rtlCol="0">
            <a:spAutoFit/>
          </a:bodyPr>
          <a:lstStyle/>
          <a:p>
            <a:pPr lvl="0"/>
            <a:endParaRPr lang="en-GB" sz="2400" dirty="0"/>
          </a:p>
        </p:txBody>
      </p:sp>
      <p:sp>
        <p:nvSpPr>
          <p:cNvPr id="7" name="Rectangle 6">
            <a:extLst>
              <a:ext uri="{FF2B5EF4-FFF2-40B4-BE49-F238E27FC236}">
                <a16:creationId xmlns:a16="http://schemas.microsoft.com/office/drawing/2014/main" id="{5E2DF583-AA46-4C60-8894-8350190FAA5D}"/>
              </a:ext>
            </a:extLst>
          </p:cNvPr>
          <p:cNvSpPr/>
          <p:nvPr/>
        </p:nvSpPr>
        <p:spPr>
          <a:xfrm>
            <a:off x="1104428" y="2037529"/>
            <a:ext cx="9446340" cy="3652282"/>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GB" sz="4400" dirty="0">
                <a:solidFill>
                  <a:prstClr val="black"/>
                </a:solidFill>
              </a:rPr>
              <a:t>Carbon savings 5-15%</a:t>
            </a:r>
          </a:p>
          <a:p>
            <a:pPr marL="228600" lvl="0" indent="-228600">
              <a:lnSpc>
                <a:spcPct val="90000"/>
              </a:lnSpc>
              <a:spcBef>
                <a:spcPts val="1000"/>
              </a:spcBef>
              <a:buFont typeface="Arial" panose="020B0604020202020204" pitchFamily="34" charset="0"/>
              <a:buChar char="•"/>
            </a:pPr>
            <a:r>
              <a:rPr lang="en-GB" sz="4400" dirty="0">
                <a:solidFill>
                  <a:prstClr val="black"/>
                </a:solidFill>
              </a:rPr>
              <a:t>Communication</a:t>
            </a:r>
          </a:p>
          <a:p>
            <a:pPr marL="228600" lvl="0" indent="-228600">
              <a:lnSpc>
                <a:spcPct val="90000"/>
              </a:lnSpc>
              <a:spcBef>
                <a:spcPts val="1000"/>
              </a:spcBef>
              <a:buFont typeface="Arial" panose="020B0604020202020204" pitchFamily="34" charset="0"/>
              <a:buChar char="•"/>
            </a:pPr>
            <a:r>
              <a:rPr lang="en-GB" sz="4400" dirty="0">
                <a:solidFill>
                  <a:prstClr val="black"/>
                </a:solidFill>
              </a:rPr>
              <a:t>Shared responsibility</a:t>
            </a:r>
          </a:p>
          <a:p>
            <a:pPr marL="228600" lvl="0" indent="-228600">
              <a:lnSpc>
                <a:spcPct val="90000"/>
              </a:lnSpc>
              <a:spcBef>
                <a:spcPts val="1000"/>
              </a:spcBef>
              <a:buFont typeface="Arial" panose="020B0604020202020204" pitchFamily="34" charset="0"/>
              <a:buChar char="•"/>
            </a:pPr>
            <a:r>
              <a:rPr lang="en-GB" sz="4400" dirty="0">
                <a:solidFill>
                  <a:prstClr val="black"/>
                </a:solidFill>
              </a:rPr>
              <a:t>Tools</a:t>
            </a:r>
          </a:p>
          <a:p>
            <a:pPr marL="228600" lvl="0" indent="-228600">
              <a:lnSpc>
                <a:spcPct val="90000"/>
              </a:lnSpc>
              <a:spcBef>
                <a:spcPts val="1000"/>
              </a:spcBef>
              <a:buFont typeface="Arial" panose="020B0604020202020204" pitchFamily="34" charset="0"/>
              <a:buChar char="•"/>
            </a:pPr>
            <a:r>
              <a:rPr lang="en-GB" sz="4400" dirty="0">
                <a:solidFill>
                  <a:prstClr val="black"/>
                </a:solidFill>
              </a:rPr>
              <a:t>Motivation</a:t>
            </a:r>
          </a:p>
        </p:txBody>
      </p:sp>
      <p:sp>
        <p:nvSpPr>
          <p:cNvPr id="8" name="Title 1">
            <a:extLst>
              <a:ext uri="{FF2B5EF4-FFF2-40B4-BE49-F238E27FC236}">
                <a16:creationId xmlns:a16="http://schemas.microsoft.com/office/drawing/2014/main" id="{706CA8BE-BBCF-4C9E-89F7-F480ADC58921}"/>
              </a:ext>
            </a:extLst>
          </p:cNvPr>
          <p:cNvSpPr>
            <a:spLocks noGrp="1"/>
          </p:cNvSpPr>
          <p:nvPr>
            <p:ph type="title"/>
          </p:nvPr>
        </p:nvSpPr>
        <p:spPr>
          <a:xfrm>
            <a:off x="838200" y="617777"/>
            <a:ext cx="10626553" cy="1252660"/>
          </a:xfrm>
        </p:spPr>
        <p:txBody>
          <a:bodyPr>
            <a:normAutofit/>
          </a:bodyPr>
          <a:lstStyle/>
          <a:p>
            <a:r>
              <a:rPr lang="en-GB" b="1" dirty="0">
                <a:latin typeface="+mn-lt"/>
              </a:rPr>
              <a:t>Why Carbon Literacy?</a:t>
            </a:r>
          </a:p>
        </p:txBody>
      </p:sp>
    </p:spTree>
    <p:extLst>
      <p:ext uri="{BB962C8B-B14F-4D97-AF65-F5344CB8AC3E}">
        <p14:creationId xmlns:p14="http://schemas.microsoft.com/office/powerpoint/2010/main" val="933539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B1968674-F729-D441-80B9-4CB766D2A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TextBox 5">
            <a:extLst>
              <a:ext uri="{FF2B5EF4-FFF2-40B4-BE49-F238E27FC236}">
                <a16:creationId xmlns:a16="http://schemas.microsoft.com/office/drawing/2014/main" id="{A079889F-9A94-7144-AEBD-35528EFCCDFD}"/>
              </a:ext>
            </a:extLst>
          </p:cNvPr>
          <p:cNvSpPr txBox="1"/>
          <p:nvPr/>
        </p:nvSpPr>
        <p:spPr>
          <a:xfrm>
            <a:off x="1104428" y="984532"/>
            <a:ext cx="10360325" cy="461665"/>
          </a:xfrm>
          <a:prstGeom prst="rect">
            <a:avLst/>
          </a:prstGeom>
          <a:noFill/>
        </p:spPr>
        <p:txBody>
          <a:bodyPr wrap="square" rtlCol="0">
            <a:spAutoFit/>
          </a:bodyPr>
          <a:lstStyle/>
          <a:p>
            <a:pPr lvl="0"/>
            <a:endParaRPr lang="en-GB" sz="2400" dirty="0"/>
          </a:p>
        </p:txBody>
      </p:sp>
      <p:sp>
        <p:nvSpPr>
          <p:cNvPr id="7" name="Rectangle 6">
            <a:extLst>
              <a:ext uri="{FF2B5EF4-FFF2-40B4-BE49-F238E27FC236}">
                <a16:creationId xmlns:a16="http://schemas.microsoft.com/office/drawing/2014/main" id="{5E2DF583-AA46-4C60-8894-8350190FAA5D}"/>
              </a:ext>
            </a:extLst>
          </p:cNvPr>
          <p:cNvSpPr/>
          <p:nvPr/>
        </p:nvSpPr>
        <p:spPr>
          <a:xfrm>
            <a:off x="727247" y="1215364"/>
            <a:ext cx="9446340" cy="5220916"/>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GB" sz="3600" dirty="0">
                <a:solidFill>
                  <a:prstClr val="black"/>
                </a:solidFill>
              </a:rPr>
              <a:t>The science and effects of climate change</a:t>
            </a:r>
          </a:p>
          <a:p>
            <a:pPr marL="228600" lvl="0" indent="-228600">
              <a:lnSpc>
                <a:spcPct val="90000"/>
              </a:lnSpc>
              <a:spcBef>
                <a:spcPts val="1000"/>
              </a:spcBef>
              <a:buFont typeface="Arial" panose="020B0604020202020204" pitchFamily="34" charset="0"/>
              <a:buChar char="•"/>
            </a:pPr>
            <a:r>
              <a:rPr lang="en-GB" sz="3600" dirty="0">
                <a:solidFill>
                  <a:prstClr val="black"/>
                </a:solidFill>
              </a:rPr>
              <a:t>Understanding how this relates to your business or organisation</a:t>
            </a:r>
          </a:p>
          <a:p>
            <a:pPr marL="228600" lvl="0" indent="-228600">
              <a:lnSpc>
                <a:spcPct val="90000"/>
              </a:lnSpc>
              <a:spcBef>
                <a:spcPts val="1000"/>
              </a:spcBef>
              <a:buFont typeface="Arial" panose="020B0604020202020204" pitchFamily="34" charset="0"/>
              <a:buChar char="•"/>
            </a:pPr>
            <a:r>
              <a:rPr lang="en-GB" sz="3600" dirty="0">
                <a:solidFill>
                  <a:prstClr val="black"/>
                </a:solidFill>
              </a:rPr>
              <a:t>Carbon footprints and why these are important</a:t>
            </a:r>
          </a:p>
          <a:p>
            <a:pPr marL="228600" lvl="0" indent="-228600">
              <a:lnSpc>
                <a:spcPct val="90000"/>
              </a:lnSpc>
              <a:spcBef>
                <a:spcPts val="1000"/>
              </a:spcBef>
              <a:buFont typeface="Arial" panose="020B0604020202020204" pitchFamily="34" charset="0"/>
              <a:buChar char="•"/>
            </a:pPr>
            <a:r>
              <a:rPr lang="en-GB" sz="3600" dirty="0">
                <a:solidFill>
                  <a:prstClr val="black"/>
                </a:solidFill>
              </a:rPr>
              <a:t>How our actions at home and at work can have an impact</a:t>
            </a:r>
          </a:p>
          <a:p>
            <a:pPr marL="228600" lvl="0" indent="-228600">
              <a:lnSpc>
                <a:spcPct val="90000"/>
              </a:lnSpc>
              <a:spcBef>
                <a:spcPts val="1000"/>
              </a:spcBef>
              <a:buFont typeface="Arial" panose="020B0604020202020204" pitchFamily="34" charset="0"/>
              <a:buChar char="•"/>
            </a:pPr>
            <a:r>
              <a:rPr lang="en-GB" sz="3600" dirty="0">
                <a:solidFill>
                  <a:prstClr val="black"/>
                </a:solidFill>
              </a:rPr>
              <a:t>Carbon reduction targets</a:t>
            </a:r>
          </a:p>
          <a:p>
            <a:pPr marL="228600" lvl="0" indent="-228600">
              <a:lnSpc>
                <a:spcPct val="90000"/>
              </a:lnSpc>
              <a:spcBef>
                <a:spcPts val="1000"/>
              </a:spcBef>
              <a:buFont typeface="Arial" panose="020B0604020202020204" pitchFamily="34" charset="0"/>
              <a:buChar char="•"/>
            </a:pPr>
            <a:r>
              <a:rPr lang="en-GB" sz="3600" dirty="0">
                <a:solidFill>
                  <a:prstClr val="black"/>
                </a:solidFill>
              </a:rPr>
              <a:t>Developing a carbon reduction plan and getting to Net Zero</a:t>
            </a:r>
          </a:p>
        </p:txBody>
      </p:sp>
      <p:sp>
        <p:nvSpPr>
          <p:cNvPr id="8" name="Title 1">
            <a:extLst>
              <a:ext uri="{FF2B5EF4-FFF2-40B4-BE49-F238E27FC236}">
                <a16:creationId xmlns:a16="http://schemas.microsoft.com/office/drawing/2014/main" id="{706CA8BE-BBCF-4C9E-89F7-F480ADC58921}"/>
              </a:ext>
            </a:extLst>
          </p:cNvPr>
          <p:cNvSpPr>
            <a:spLocks noGrp="1"/>
          </p:cNvSpPr>
          <p:nvPr>
            <p:ph type="title"/>
          </p:nvPr>
        </p:nvSpPr>
        <p:spPr>
          <a:xfrm>
            <a:off x="782723" y="-37296"/>
            <a:ext cx="10626553" cy="1252660"/>
          </a:xfrm>
        </p:spPr>
        <p:txBody>
          <a:bodyPr>
            <a:normAutofit/>
          </a:bodyPr>
          <a:lstStyle/>
          <a:p>
            <a:r>
              <a:rPr lang="en-GB" b="1" dirty="0">
                <a:latin typeface="+mn-lt"/>
              </a:rPr>
              <a:t>Carbon Literacy course outline</a:t>
            </a:r>
          </a:p>
        </p:txBody>
      </p:sp>
    </p:spTree>
    <p:extLst>
      <p:ext uri="{BB962C8B-B14F-4D97-AF65-F5344CB8AC3E}">
        <p14:creationId xmlns:p14="http://schemas.microsoft.com/office/powerpoint/2010/main" val="2667571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B1968674-F729-D441-80B9-4CB766D2A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079889F-9A94-7144-AEBD-35528EFCCDFD}"/>
              </a:ext>
            </a:extLst>
          </p:cNvPr>
          <p:cNvSpPr txBox="1"/>
          <p:nvPr/>
        </p:nvSpPr>
        <p:spPr>
          <a:xfrm>
            <a:off x="717537" y="610136"/>
            <a:ext cx="7418694" cy="6340197"/>
          </a:xfrm>
          <a:prstGeom prst="rect">
            <a:avLst/>
          </a:prstGeom>
          <a:noFill/>
        </p:spPr>
        <p:txBody>
          <a:bodyPr wrap="square" rtlCol="0">
            <a:spAutoFit/>
          </a:bodyPr>
          <a:lstStyle/>
          <a:p>
            <a:r>
              <a:rPr lang="en-GB" sz="4000" b="1" dirty="0">
                <a:latin typeface="Calibri" panose="020F0502020204030204" pitchFamily="34" charset="0"/>
                <a:cs typeface="Calibri" panose="020F0502020204030204" pitchFamily="34" charset="0"/>
              </a:rPr>
              <a:t>Jargon Busting:</a:t>
            </a:r>
          </a:p>
          <a:p>
            <a:pPr marL="342900" indent="-342900">
              <a:lnSpc>
                <a:spcPct val="150000"/>
              </a:lnSpc>
              <a:buFont typeface="Arial" panose="020B0604020202020204" pitchFamily="34" charset="0"/>
              <a:buChar char="•"/>
            </a:pPr>
            <a:r>
              <a:rPr lang="en-GB" sz="2800" i="1" dirty="0">
                <a:solidFill>
                  <a:schemeClr val="tx1">
                    <a:lumMod val="95000"/>
                    <a:lumOff val="5000"/>
                  </a:schemeClr>
                </a:solidFill>
                <a:latin typeface="Calibri" panose="020F0502020204030204" pitchFamily="34" charset="0"/>
                <a:cs typeface="Calibri" panose="020F0502020204030204" pitchFamily="34" charset="0"/>
              </a:rPr>
              <a:t>Weather &amp; climate</a:t>
            </a:r>
          </a:p>
          <a:p>
            <a:pPr marL="342900" indent="-342900">
              <a:lnSpc>
                <a:spcPct val="150000"/>
              </a:lnSpc>
              <a:buFont typeface="Arial" panose="020B0604020202020204" pitchFamily="34" charset="0"/>
              <a:buChar char="•"/>
            </a:pPr>
            <a:r>
              <a:rPr lang="en-GB" sz="2800" i="1" dirty="0">
                <a:solidFill>
                  <a:schemeClr val="tx1">
                    <a:lumMod val="95000"/>
                    <a:lumOff val="5000"/>
                  </a:schemeClr>
                </a:solidFill>
                <a:latin typeface="Calibri" panose="020F0502020204030204" pitchFamily="34" charset="0"/>
                <a:cs typeface="Calibri" panose="020F0502020204030204" pitchFamily="34" charset="0"/>
              </a:rPr>
              <a:t>Global warming &amp; climate change</a:t>
            </a:r>
          </a:p>
          <a:p>
            <a:pPr marL="342900" indent="-342900">
              <a:lnSpc>
                <a:spcPct val="150000"/>
              </a:lnSpc>
              <a:buFont typeface="Arial" panose="020B0604020202020204" pitchFamily="34" charset="0"/>
              <a:buChar char="•"/>
            </a:pPr>
            <a:r>
              <a:rPr lang="en-GB" sz="2800" b="1" dirty="0">
                <a:solidFill>
                  <a:schemeClr val="tx1">
                    <a:lumMod val="95000"/>
                    <a:lumOff val="5000"/>
                  </a:schemeClr>
                </a:solidFill>
                <a:latin typeface="Calibri" panose="020F0502020204030204" pitchFamily="34" charset="0"/>
                <a:cs typeface="Calibri" panose="020F0502020204030204" pitchFamily="34" charset="0"/>
              </a:rPr>
              <a:t>Greenhouse effect &amp; greenhouse gases</a:t>
            </a:r>
          </a:p>
          <a:p>
            <a:pPr marL="342900" indent="-342900">
              <a:lnSpc>
                <a:spcPct val="150000"/>
              </a:lnSpc>
              <a:buFont typeface="Arial" panose="020B0604020202020204" pitchFamily="34" charset="0"/>
              <a:buChar char="•"/>
            </a:pPr>
            <a:r>
              <a:rPr lang="en-GB" sz="2800" i="1" dirty="0">
                <a:solidFill>
                  <a:schemeClr val="tx1">
                    <a:lumMod val="95000"/>
                    <a:lumOff val="5000"/>
                  </a:schemeClr>
                </a:solidFill>
                <a:latin typeface="Calibri" panose="020F0502020204030204" pitchFamily="34" charset="0"/>
                <a:cs typeface="Calibri" panose="020F0502020204030204" pitchFamily="34" charset="0"/>
              </a:rPr>
              <a:t>Global warming potential (GWP)</a:t>
            </a:r>
          </a:p>
          <a:p>
            <a:pPr marL="342900" indent="-342900">
              <a:lnSpc>
                <a:spcPct val="150000"/>
              </a:lnSpc>
              <a:buFont typeface="Arial" panose="020B0604020202020204" pitchFamily="34" charset="0"/>
              <a:buChar char="•"/>
            </a:pPr>
            <a:r>
              <a:rPr lang="en-GB" sz="2800" i="1" dirty="0">
                <a:solidFill>
                  <a:schemeClr val="tx1">
                    <a:lumMod val="95000"/>
                    <a:lumOff val="5000"/>
                  </a:schemeClr>
                </a:solidFill>
                <a:latin typeface="Calibri" panose="020F0502020204030204" pitchFamily="34" charset="0"/>
                <a:cs typeface="Calibri" panose="020F0502020204030204" pitchFamily="34" charset="0"/>
              </a:rPr>
              <a:t>Carbon dioxide equivalent (CO</a:t>
            </a:r>
            <a:r>
              <a:rPr lang="en-GB" sz="2800" i="1" baseline="-25000" dirty="0">
                <a:solidFill>
                  <a:schemeClr val="tx1">
                    <a:lumMod val="95000"/>
                    <a:lumOff val="5000"/>
                  </a:schemeClr>
                </a:solidFill>
                <a:latin typeface="Calibri" panose="020F0502020204030204" pitchFamily="34" charset="0"/>
                <a:cs typeface="Calibri" panose="020F0502020204030204" pitchFamily="34" charset="0"/>
              </a:rPr>
              <a:t>2</a:t>
            </a:r>
            <a:r>
              <a:rPr lang="en-GB" sz="2800" i="1" dirty="0">
                <a:solidFill>
                  <a:schemeClr val="tx1">
                    <a:lumMod val="95000"/>
                    <a:lumOff val="5000"/>
                  </a:schemeClr>
                </a:solidFill>
                <a:latin typeface="Calibri" panose="020F0502020204030204" pitchFamily="34" charset="0"/>
                <a:cs typeface="Calibri" panose="020F0502020204030204" pitchFamily="34" charset="0"/>
              </a:rPr>
              <a:t>e)</a:t>
            </a:r>
          </a:p>
          <a:p>
            <a:pPr marL="342900" indent="-342900">
              <a:lnSpc>
                <a:spcPct val="150000"/>
              </a:lnSpc>
              <a:buFont typeface="Arial" panose="020B0604020202020204" pitchFamily="34" charset="0"/>
              <a:buChar char="•"/>
            </a:pPr>
            <a:r>
              <a:rPr lang="en-GB" sz="2800" b="1" dirty="0">
                <a:solidFill>
                  <a:schemeClr val="tx1">
                    <a:lumMod val="95000"/>
                    <a:lumOff val="5000"/>
                  </a:schemeClr>
                </a:solidFill>
                <a:latin typeface="Calibri" panose="020F0502020204030204" pitchFamily="34" charset="0"/>
                <a:cs typeface="Calibri" panose="020F0502020204030204" pitchFamily="34" charset="0"/>
              </a:rPr>
              <a:t>Carbon footprint</a:t>
            </a:r>
          </a:p>
          <a:p>
            <a:pPr marL="342900" indent="-342900">
              <a:lnSpc>
                <a:spcPct val="150000"/>
              </a:lnSpc>
              <a:buFont typeface="Arial" panose="020B0604020202020204" pitchFamily="34" charset="0"/>
              <a:buChar char="•"/>
            </a:pPr>
            <a:r>
              <a:rPr lang="en-GB" sz="2800" i="1" dirty="0">
                <a:solidFill>
                  <a:schemeClr val="tx1">
                    <a:lumMod val="95000"/>
                    <a:lumOff val="5000"/>
                  </a:schemeClr>
                </a:solidFill>
                <a:latin typeface="Calibri" panose="020F0502020204030204" pitchFamily="34" charset="0"/>
                <a:cs typeface="Calibri" panose="020F0502020204030204" pitchFamily="34" charset="0"/>
              </a:rPr>
              <a:t>Carbon neutral </a:t>
            </a:r>
            <a:r>
              <a:rPr lang="en-GB" sz="2800" dirty="0">
                <a:solidFill>
                  <a:schemeClr val="tx1">
                    <a:lumMod val="95000"/>
                    <a:lumOff val="5000"/>
                  </a:schemeClr>
                </a:solidFill>
                <a:latin typeface="Calibri" panose="020F0502020204030204" pitchFamily="34" charset="0"/>
                <a:cs typeface="Calibri" panose="020F0502020204030204" pitchFamily="34" charset="0"/>
              </a:rPr>
              <a:t>&amp; </a:t>
            </a:r>
            <a:r>
              <a:rPr lang="en-GB" sz="2800" b="1" dirty="0">
                <a:solidFill>
                  <a:schemeClr val="tx1">
                    <a:lumMod val="95000"/>
                    <a:lumOff val="5000"/>
                  </a:schemeClr>
                </a:solidFill>
                <a:latin typeface="Calibri" panose="020F0502020204030204" pitchFamily="34" charset="0"/>
                <a:cs typeface="Calibri" panose="020F0502020204030204" pitchFamily="34" charset="0"/>
              </a:rPr>
              <a:t>Net Zero</a:t>
            </a:r>
          </a:p>
          <a:p>
            <a:endParaRPr lang="en-GB" sz="2400" dirty="0">
              <a:solidFill>
                <a:schemeClr val="tx1">
                  <a:lumMod val="95000"/>
                  <a:lumOff val="5000"/>
                </a:schemeClr>
              </a:solidFill>
              <a:latin typeface="Calibri" panose="020F0502020204030204" pitchFamily="34" charset="0"/>
              <a:cs typeface="Calibri" panose="020F0502020204030204" pitchFamily="34" charset="0"/>
            </a:endParaRPr>
          </a:p>
          <a:p>
            <a:endParaRPr lang="en-GB" sz="2400" dirty="0">
              <a:solidFill>
                <a:schemeClr val="tx1">
                  <a:lumMod val="95000"/>
                  <a:lumOff val="5000"/>
                </a:schemeClr>
              </a:solidFill>
              <a:latin typeface="Calibri" panose="020F0502020204030204" pitchFamily="34" charset="0"/>
              <a:cs typeface="Calibri" panose="020F0502020204030204" pitchFamily="34" charset="0"/>
            </a:endParaRPr>
          </a:p>
          <a:p>
            <a:endParaRPr lang="en-GB" sz="2400" dirty="0">
              <a:solidFill>
                <a:schemeClr val="tx1">
                  <a:lumMod val="95000"/>
                  <a:lumOff val="5000"/>
                </a:schemeClr>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7E042E1-67D2-4F06-8239-BD74339F6AA8}"/>
              </a:ext>
            </a:extLst>
          </p:cNvPr>
          <p:cNvPicPr>
            <a:picLocks noChangeAspect="1"/>
          </p:cNvPicPr>
          <p:nvPr/>
        </p:nvPicPr>
        <p:blipFill>
          <a:blip r:embed="rId4"/>
          <a:stretch>
            <a:fillRect/>
          </a:stretch>
        </p:blipFill>
        <p:spPr>
          <a:xfrm>
            <a:off x="7001584" y="1307745"/>
            <a:ext cx="4497572" cy="2349855"/>
          </a:xfrm>
          <a:prstGeom prst="rect">
            <a:avLst/>
          </a:prstGeom>
        </p:spPr>
      </p:pic>
    </p:spTree>
    <p:extLst>
      <p:ext uri="{BB962C8B-B14F-4D97-AF65-F5344CB8AC3E}">
        <p14:creationId xmlns:p14="http://schemas.microsoft.com/office/powerpoint/2010/main" val="2219307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B1968674-F729-D441-80B9-4CB766D2A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26015967-B0D8-4815-BC22-80918ACE5175}"/>
              </a:ext>
            </a:extLst>
          </p:cNvPr>
          <p:cNvPicPr>
            <a:picLocks noChangeAspect="1"/>
          </p:cNvPicPr>
          <p:nvPr/>
        </p:nvPicPr>
        <p:blipFill>
          <a:blip r:embed="rId4"/>
          <a:stretch>
            <a:fillRect/>
          </a:stretch>
        </p:blipFill>
        <p:spPr>
          <a:xfrm>
            <a:off x="1233737" y="566928"/>
            <a:ext cx="9068891" cy="5109418"/>
          </a:xfrm>
          <a:prstGeom prst="rect">
            <a:avLst/>
          </a:prstGeom>
        </p:spPr>
      </p:pic>
    </p:spTree>
    <p:extLst>
      <p:ext uri="{BB962C8B-B14F-4D97-AF65-F5344CB8AC3E}">
        <p14:creationId xmlns:p14="http://schemas.microsoft.com/office/powerpoint/2010/main" val="1778904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B1968674-F729-D441-80B9-4CB766D2A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15C51BD7-0C60-4ADA-AC7F-6BA63FAC5EC0}"/>
              </a:ext>
            </a:extLst>
          </p:cNvPr>
          <p:cNvSpPr>
            <a:spLocks noGrp="1"/>
          </p:cNvSpPr>
          <p:nvPr>
            <p:ph type="title"/>
          </p:nvPr>
        </p:nvSpPr>
        <p:spPr>
          <a:xfrm>
            <a:off x="712470" y="996917"/>
            <a:ext cx="10515600" cy="1325563"/>
          </a:xfrm>
        </p:spPr>
        <p:txBody>
          <a:bodyPr>
            <a:normAutofit fontScale="90000"/>
          </a:bodyPr>
          <a:lstStyle/>
          <a:p>
            <a:r>
              <a:rPr lang="en-GB" b="1" dirty="0">
                <a:latin typeface="+mn-lt"/>
              </a:rPr>
              <a:t>Climate change is happening …</a:t>
            </a:r>
            <a:br>
              <a:rPr lang="en-GB" b="1" dirty="0">
                <a:latin typeface="+mn-lt"/>
              </a:rPr>
            </a:br>
            <a:br>
              <a:rPr lang="en-GB" b="1" dirty="0">
                <a:latin typeface="+mn-lt"/>
              </a:rPr>
            </a:br>
            <a:endParaRPr lang="en-GB" b="1" dirty="0">
              <a:latin typeface="+mn-lt"/>
            </a:endParaRPr>
          </a:p>
        </p:txBody>
      </p:sp>
      <p:pic>
        <p:nvPicPr>
          <p:cNvPr id="2" name="Picture 1">
            <a:extLst>
              <a:ext uri="{FF2B5EF4-FFF2-40B4-BE49-F238E27FC236}">
                <a16:creationId xmlns:a16="http://schemas.microsoft.com/office/drawing/2014/main" id="{86FF41A1-AE53-4824-A707-E0375E7B0518}"/>
              </a:ext>
            </a:extLst>
          </p:cNvPr>
          <p:cNvPicPr>
            <a:picLocks noChangeAspect="1"/>
          </p:cNvPicPr>
          <p:nvPr/>
        </p:nvPicPr>
        <p:blipFill>
          <a:blip r:embed="rId4"/>
          <a:stretch>
            <a:fillRect/>
          </a:stretch>
        </p:blipFill>
        <p:spPr>
          <a:xfrm>
            <a:off x="4440792" y="2322480"/>
            <a:ext cx="3310415" cy="2213040"/>
          </a:xfrm>
          <a:prstGeom prst="rect">
            <a:avLst/>
          </a:prstGeom>
        </p:spPr>
      </p:pic>
      <p:pic>
        <p:nvPicPr>
          <p:cNvPr id="6" name="Picture 5">
            <a:extLst>
              <a:ext uri="{FF2B5EF4-FFF2-40B4-BE49-F238E27FC236}">
                <a16:creationId xmlns:a16="http://schemas.microsoft.com/office/drawing/2014/main" id="{FDC5167E-3357-4F87-825A-A23DDF03F849}"/>
              </a:ext>
            </a:extLst>
          </p:cNvPr>
          <p:cNvPicPr>
            <a:picLocks noChangeAspect="1"/>
          </p:cNvPicPr>
          <p:nvPr/>
        </p:nvPicPr>
        <p:blipFill>
          <a:blip r:embed="rId5"/>
          <a:stretch>
            <a:fillRect/>
          </a:stretch>
        </p:blipFill>
        <p:spPr>
          <a:xfrm>
            <a:off x="838200" y="2322480"/>
            <a:ext cx="3383573" cy="2194750"/>
          </a:xfrm>
          <a:prstGeom prst="rect">
            <a:avLst/>
          </a:prstGeom>
        </p:spPr>
      </p:pic>
      <p:pic>
        <p:nvPicPr>
          <p:cNvPr id="7" name="Picture 6">
            <a:extLst>
              <a:ext uri="{FF2B5EF4-FFF2-40B4-BE49-F238E27FC236}">
                <a16:creationId xmlns:a16="http://schemas.microsoft.com/office/drawing/2014/main" id="{ECA86F6D-07A6-4F0B-AE74-5EF0CB0BDC04}"/>
              </a:ext>
            </a:extLst>
          </p:cNvPr>
          <p:cNvPicPr>
            <a:picLocks noChangeAspect="1"/>
          </p:cNvPicPr>
          <p:nvPr/>
        </p:nvPicPr>
        <p:blipFill>
          <a:blip r:embed="rId6"/>
          <a:stretch>
            <a:fillRect/>
          </a:stretch>
        </p:blipFill>
        <p:spPr>
          <a:xfrm>
            <a:off x="7970226" y="2294048"/>
            <a:ext cx="3898608" cy="2200925"/>
          </a:xfrm>
          <a:prstGeom prst="rect">
            <a:avLst/>
          </a:prstGeom>
        </p:spPr>
      </p:pic>
    </p:spTree>
    <p:extLst>
      <p:ext uri="{BB962C8B-B14F-4D97-AF65-F5344CB8AC3E}">
        <p14:creationId xmlns:p14="http://schemas.microsoft.com/office/powerpoint/2010/main" val="305246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FE035DC883E34B950CF42FA92EFBB1" ma:contentTypeVersion="16" ma:contentTypeDescription="Create a new document." ma:contentTypeScope="" ma:versionID="ed5a2eb518d5d2f02255dbb8df9e7f69">
  <xsd:schema xmlns:xsd="http://www.w3.org/2001/XMLSchema" xmlns:xs="http://www.w3.org/2001/XMLSchema" xmlns:p="http://schemas.microsoft.com/office/2006/metadata/properties" xmlns:ns2="31efc8b7-5f37-4014-b044-8a90f3478e04" xmlns:ns3="f2ff2b3c-7c97-422f-9a52-24186987da4b" targetNamespace="http://schemas.microsoft.com/office/2006/metadata/properties" ma:root="true" ma:fieldsID="cff22d2b2385f0bb3667ca0b93ba4957" ns2:_="" ns3:_="">
    <xsd:import namespace="31efc8b7-5f37-4014-b044-8a90f3478e04"/>
    <xsd:import namespace="f2ff2b3c-7c97-422f-9a52-24186987da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fc8b7-5f37-4014-b044-8a90f3478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992c48e-a745-41d3-b03b-68135abdf93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2ff2b3c-7c97-422f-9a52-24186987da4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636aa31-3022-4fd2-8321-677cdb8d2833}" ma:internalName="TaxCatchAll" ma:showField="CatchAllData" ma:web="f2ff2b3c-7c97-422f-9a52-24186987da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6770D5-20EA-4BE5-BE4C-0F2E21CB673A}"/>
</file>

<file path=customXml/itemProps2.xml><?xml version="1.0" encoding="utf-8"?>
<ds:datastoreItem xmlns:ds="http://schemas.openxmlformats.org/officeDocument/2006/customXml" ds:itemID="{E2E7A5B3-EB2E-4002-9986-049FDC3F72AB}"/>
</file>

<file path=docProps/app.xml><?xml version="1.0" encoding="utf-8"?>
<Properties xmlns="http://schemas.openxmlformats.org/officeDocument/2006/extended-properties" xmlns:vt="http://schemas.openxmlformats.org/officeDocument/2006/docPropsVTypes">
  <Template>CL slides 250121</Template>
  <TotalTime>1712</TotalTime>
  <Words>2874</Words>
  <Application>Microsoft Office PowerPoint</Application>
  <PresentationFormat>Widescreen</PresentationFormat>
  <Paragraphs>352</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Dax-Bold</vt:lpstr>
      <vt:lpstr>Lato</vt:lpstr>
      <vt:lpstr>Office Theme</vt:lpstr>
      <vt:lpstr>PowerPoint Presentation</vt:lpstr>
      <vt:lpstr>PowerPoint Presentation</vt:lpstr>
      <vt:lpstr>PowerPoint Presentation</vt:lpstr>
      <vt:lpstr>PowerPoint Presentation</vt:lpstr>
      <vt:lpstr>Why Carbon Literacy?</vt:lpstr>
      <vt:lpstr>Carbon Literacy course outline</vt:lpstr>
      <vt:lpstr>PowerPoint Presentation</vt:lpstr>
      <vt:lpstr>PowerPoint Presentation</vt:lpstr>
      <vt:lpstr>Climate change is happening …  </vt:lpstr>
      <vt:lpstr>PowerPoint Presentation</vt:lpstr>
      <vt:lpstr>PowerPoint Presentation</vt:lpstr>
      <vt:lpstr>Carbon Footprint </vt:lpstr>
      <vt:lpstr>PowerPoint Presentation</vt:lpstr>
      <vt:lpstr>PowerPoint Presentation</vt:lpstr>
      <vt:lpstr>PowerPoint Presentation</vt:lpstr>
      <vt:lpstr>‘Net Zero’ vs Carbon Neutral  ‘Net zero’ - balance between the amount of greenhouse gas emissions (GHGs) produced and the amount removed from the atmosphere.  Move to consensus on credible definition (UN Race to Zero, Science Based Targets Initiative). Accepts the need for ‘offsetting’ or carbon capture, use or storage (CCUS)  Carbon Neutral – can be all done through offsetting, often just covers carbon dioxide emissions     </vt:lpstr>
      <vt:lpstr>PowerPoint Presentation</vt:lpstr>
      <vt:lpstr>Carbon Offsetting good practice   </vt:lpstr>
      <vt:lpstr>        </vt:lpstr>
      <vt:lpstr>Case Study - Suffolk Building Society  Carbon Charter members since 2018  Support to identify ways staff from different teams can reduce their emissions  Carbon Literacy Training delivered 2021  2 x 1 day training courses - face to face session ‘in house’ and via Zoom Other key personnel attending Open Access courses   </vt:lpstr>
      <vt:lpstr> Case Study – Urban &amp; Civic  Bespoke Carbon Literacy course for employees   Aim of our support was to identify ways staff from different teams can reduce their emissions  The course covered a wide range of topics,  from climate science, to the specific challenges of reducing carbon emissions in the  built environment as well as the opportunities for reductions within Urban&amp;Civic’s operations.  Delivered over 5 courses to staff from all teams   </vt:lpstr>
      <vt:lpstr> Carbon Literacy – Groundwork East  All employees required to attend training  Aim to become Carbon Literate Organisation  To identify ways staff from different teams can reduce their emissions  Delivered over 5 courses to staff from all teams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Coulter</dc:creator>
  <cp:lastModifiedBy>Amy Coulter</cp:lastModifiedBy>
  <cp:revision>116</cp:revision>
  <dcterms:created xsi:type="dcterms:W3CDTF">2021-02-02T08:53:31Z</dcterms:created>
  <dcterms:modified xsi:type="dcterms:W3CDTF">2022-11-03T10:21:48Z</dcterms:modified>
</cp:coreProperties>
</file>