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1"/>
  </p:notesMasterIdLst>
  <p:sldIdLst>
    <p:sldId id="256" r:id="rId5"/>
    <p:sldId id="635" r:id="rId6"/>
    <p:sldId id="658" r:id="rId7"/>
    <p:sldId id="602" r:id="rId8"/>
    <p:sldId id="681" r:id="rId9"/>
    <p:sldId id="682" r:id="rId10"/>
    <p:sldId id="683" r:id="rId11"/>
    <p:sldId id="545" r:id="rId12"/>
    <p:sldId id="603" r:id="rId13"/>
    <p:sldId id="565" r:id="rId14"/>
    <p:sldId id="599" r:id="rId15"/>
    <p:sldId id="600" r:id="rId16"/>
    <p:sldId id="329" r:id="rId17"/>
    <p:sldId id="352" r:id="rId18"/>
    <p:sldId id="551" r:id="rId19"/>
    <p:sldId id="342" r:id="rId20"/>
  </p:sldIdLst>
  <p:sldSz cx="18288000" cy="10287000"/>
  <p:notesSz cx="6889750" cy="10021888"/>
  <p:embeddedFontLst>
    <p:embeddedFont>
      <p:font typeface="Calibri" panose="020F0502020204030204" pitchFamily="34" charset="0"/>
      <p:regular r:id="rId22"/>
      <p:bold r:id="rId23"/>
      <p:italic r:id="rId24"/>
      <p:boldItalic r:id="rId25"/>
    </p:embeddedFont>
    <p:embeddedFont>
      <p:font typeface="Century Gothic" panose="020B0502020202020204" pitchFamily="34" charset="0"/>
      <p:regular r:id="rId26"/>
      <p:bold r:id="rId27"/>
      <p:italic r:id="rId28"/>
      <p:boldItalic r:id="rId29"/>
    </p:embeddedFont>
    <p:embeddedFont>
      <p:font typeface="Nunito Light" pitchFamily="2" charset="0"/>
      <p:regular r:id="rId30"/>
      <p:italic r:id="rId31"/>
    </p:embeddedFont>
    <p:embeddedFont>
      <p:font typeface="Nunito Sans" pitchFamily="2" charset="0"/>
      <p:regular r:id="rId32"/>
      <p:bold r:id="rId33"/>
      <p:italic r:id="rId34"/>
      <p:boldItalic r:id="rId35"/>
    </p:embeddedFont>
    <p:embeddedFont>
      <p:font typeface="Nunito Sans Black" pitchFamily="2" charset="0"/>
      <p:bold r:id="rId36"/>
      <p:boldItalic r:id="rId37"/>
    </p:embeddedFont>
    <p:embeddedFont>
      <p:font typeface="Nunito Sans Bold Bold" panose="020B0604020202020204" charset="0"/>
      <p:regular r:id="rId38"/>
      <p:bold r:id="rId39"/>
    </p:embeddedFont>
    <p:embeddedFont>
      <p:font typeface="Nunito Sans Extra Light" panose="020B0604020202020204" charset="0"/>
      <p:regular r:id="rId40"/>
      <p:bold r:id="rId41"/>
      <p:italic r:id="rId42"/>
      <p:boldItalic r:id="rId43"/>
    </p:embeddedFont>
    <p:embeddedFont>
      <p:font typeface="Nunito Sans Extra Light Bold Italics" panose="020B0604020202020204" charset="0"/>
      <p:regular r:id="rId44"/>
      <p:bold r:id="rId45"/>
      <p:italic r:id="rId46"/>
      <p:boldItalic r:id="rId47"/>
    </p:embeddedFont>
    <p:embeddedFont>
      <p:font typeface="Nunito Sans ExtraBold" pitchFamily="2" charset="0"/>
      <p:bold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E7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1"/>
    <p:restoredTop sz="94648"/>
  </p:normalViewPr>
  <p:slideViewPr>
    <p:cSldViewPr snapToGrid="0">
      <p:cViewPr varScale="1">
        <p:scale>
          <a:sx n="55" d="100"/>
          <a:sy n="55" d="100"/>
        </p:scale>
        <p:origin x="643"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font" Target="fonts/font18.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font" Target="fonts/font26.fntdata"/><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font" Target="fonts/font25.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41"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font" Target="fonts/font2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4" Type="http://schemas.openxmlformats.org/officeDocument/2006/relationships/font" Target="fonts/font23.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font" Target="fonts/font27.fntdata"/><Relationship Id="rId8" Type="http://schemas.openxmlformats.org/officeDocument/2006/relationships/slide" Target="slides/slide4.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https://lifts.sharepoint.com/Shared%20Documents/03.%20Clients/Torbay%20+%20Devon%20NHS%20Trust/torbay%20survey%20data%20export%20interim%20analysis%20by%20AC.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lifts.sharepoint.com/Shared%20Documents/03.%20Clients/Torbay%20+%20Devon%20NHS%20Trust/torbay%20survey%20data%20export%20interim%20analysis%20by%20AC.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en-GB" sz="3200" dirty="0"/>
              <a:t>Commute Mode before,</a:t>
            </a:r>
            <a:r>
              <a:rPr lang="en-GB" sz="3200" baseline="0" dirty="0"/>
              <a:t> during and post pandemic at an NHS Hospital</a:t>
            </a:r>
          </a:p>
          <a:p>
            <a:pPr>
              <a:defRPr sz="3200"/>
            </a:pPr>
            <a:endParaRPr lang="en-GB" sz="3200" baseline="0" dirty="0"/>
          </a:p>
          <a:p>
            <a:pPr>
              <a:defRPr sz="3200"/>
            </a:pPr>
            <a:r>
              <a:rPr lang="en-GB" sz="3200" baseline="0" dirty="0"/>
              <a:t>Mobilityways Survey Jan 2022 (1,300 responses)</a:t>
            </a:r>
            <a:endParaRPr lang="en-GB" sz="3200" dirty="0"/>
          </a:p>
        </c:rich>
      </c:tx>
      <c:layout>
        <c:manualLayout>
          <c:xMode val="edge"/>
          <c:yMode val="edge"/>
          <c:x val="0.19053961793656882"/>
          <c:y val="3.6569935188269141E-2"/>
        </c:manualLayout>
      </c:layout>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4382426997132409E-2"/>
          <c:y val="0.23178164027383305"/>
          <c:w val="0.92397837268148642"/>
          <c:h val="0.57741790647300917"/>
        </c:manualLayout>
      </c:layout>
      <c:barChart>
        <c:barDir val="col"/>
        <c:grouping val="clustered"/>
        <c:varyColors val="0"/>
        <c:ser>
          <c:idx val="0"/>
          <c:order val="0"/>
          <c:tx>
            <c:strRef>
              <c:f>'Graph of modes'!$C$1</c:f>
              <c:strCache>
                <c:ptCount val="1"/>
                <c:pt idx="0">
                  <c:v>How did you typically commute to work BEFORE the Coronavirus outbreak? </c:v>
                </c:pt>
              </c:strCache>
            </c:strRef>
          </c:tx>
          <c:spPr>
            <a:solidFill>
              <a:schemeClr val="accent1"/>
            </a:solidFill>
            <a:ln>
              <a:noFill/>
            </a:ln>
            <a:effectLst/>
          </c:spPr>
          <c:invertIfNegative val="0"/>
          <c:cat>
            <c:strRef>
              <c:f>'Graph of modes'!$A$2:$A$15</c:f>
              <c:strCache>
                <c:ptCount val="13"/>
                <c:pt idx="0">
                  <c:v>Bus</c:v>
                </c:pt>
                <c:pt idx="1">
                  <c:v>Car (alone - electric)</c:v>
                </c:pt>
                <c:pt idx="2">
                  <c:v>Car (alone)</c:v>
                </c:pt>
                <c:pt idx="3">
                  <c:v>Car share</c:v>
                </c:pt>
                <c:pt idx="4">
                  <c:v>Cycle</c:v>
                </c:pt>
                <c:pt idx="5">
                  <c:v>E Scooter</c:v>
                </c:pt>
                <c:pt idx="6">
                  <c:v>Motorcycle</c:v>
                </c:pt>
                <c:pt idx="7">
                  <c:v>Park and Ride</c:v>
                </c:pt>
                <c:pt idx="8">
                  <c:v>Park and Stride</c:v>
                </c:pt>
                <c:pt idx="9">
                  <c:v>Taxi</c:v>
                </c:pt>
                <c:pt idx="10">
                  <c:v>Train</c:v>
                </c:pt>
                <c:pt idx="11">
                  <c:v>Walk/run</c:v>
                </c:pt>
                <c:pt idx="12">
                  <c:v>WFH</c:v>
                </c:pt>
              </c:strCache>
            </c:strRef>
          </c:cat>
          <c:val>
            <c:numRef>
              <c:f>'Graph of modes'!$C$2:$C$15</c:f>
              <c:numCache>
                <c:formatCode>0.0%</c:formatCode>
                <c:ptCount val="14"/>
                <c:pt idx="0">
                  <c:v>4.4247787610619468E-2</c:v>
                </c:pt>
                <c:pt idx="1">
                  <c:v>1.415929203539823E-2</c:v>
                </c:pt>
                <c:pt idx="2">
                  <c:v>0.77433628318584069</c:v>
                </c:pt>
                <c:pt idx="3">
                  <c:v>6.1061946902654866E-2</c:v>
                </c:pt>
                <c:pt idx="4">
                  <c:v>3.8938053097345132E-2</c:v>
                </c:pt>
                <c:pt idx="5">
                  <c:v>0</c:v>
                </c:pt>
                <c:pt idx="6">
                  <c:v>1.2389380530973451E-2</c:v>
                </c:pt>
                <c:pt idx="7">
                  <c:v>0</c:v>
                </c:pt>
                <c:pt idx="8">
                  <c:v>0</c:v>
                </c:pt>
                <c:pt idx="9">
                  <c:v>1.7699115044247787E-3</c:v>
                </c:pt>
                <c:pt idx="10">
                  <c:v>3.5398230088495575E-3</c:v>
                </c:pt>
                <c:pt idx="11">
                  <c:v>4.8672566371681415E-2</c:v>
                </c:pt>
                <c:pt idx="12">
                  <c:v>8.8495575221238937E-4</c:v>
                </c:pt>
              </c:numCache>
            </c:numRef>
          </c:val>
          <c:extLst>
            <c:ext xmlns:c16="http://schemas.microsoft.com/office/drawing/2014/chart" uri="{C3380CC4-5D6E-409C-BE32-E72D297353CC}">
              <c16:uniqueId val="{00000000-03A5-47A9-BFF2-CCFF93FEDD3F}"/>
            </c:ext>
          </c:extLst>
        </c:ser>
        <c:ser>
          <c:idx val="1"/>
          <c:order val="1"/>
          <c:tx>
            <c:strRef>
              <c:f>'Graph of modes'!$E$1</c:f>
              <c:strCache>
                <c:ptCount val="1"/>
                <c:pt idx="0">
                  <c:v>How did you commute to work TODAY? </c:v>
                </c:pt>
              </c:strCache>
            </c:strRef>
          </c:tx>
          <c:spPr>
            <a:solidFill>
              <a:srgbClr val="00B0F0"/>
            </a:solidFill>
            <a:ln>
              <a:noFill/>
            </a:ln>
            <a:effectLst/>
          </c:spPr>
          <c:invertIfNegative val="0"/>
          <c:cat>
            <c:strRef>
              <c:f>'Graph of modes'!$A$2:$A$15</c:f>
              <c:strCache>
                <c:ptCount val="13"/>
                <c:pt idx="0">
                  <c:v>Bus</c:v>
                </c:pt>
                <c:pt idx="1">
                  <c:v>Car (alone - electric)</c:v>
                </c:pt>
                <c:pt idx="2">
                  <c:v>Car (alone)</c:v>
                </c:pt>
                <c:pt idx="3">
                  <c:v>Car share</c:v>
                </c:pt>
                <c:pt idx="4">
                  <c:v>Cycle</c:v>
                </c:pt>
                <c:pt idx="5">
                  <c:v>E Scooter</c:v>
                </c:pt>
                <c:pt idx="6">
                  <c:v>Motorcycle</c:v>
                </c:pt>
                <c:pt idx="7">
                  <c:v>Park and Ride</c:v>
                </c:pt>
                <c:pt idx="8">
                  <c:v>Park and Stride</c:v>
                </c:pt>
                <c:pt idx="9">
                  <c:v>Taxi</c:v>
                </c:pt>
                <c:pt idx="10">
                  <c:v>Train</c:v>
                </c:pt>
                <c:pt idx="11">
                  <c:v>Walk/run</c:v>
                </c:pt>
                <c:pt idx="12">
                  <c:v>WFH</c:v>
                </c:pt>
              </c:strCache>
            </c:strRef>
          </c:cat>
          <c:val>
            <c:numRef>
              <c:f>'Graph of modes'!$E$2:$E$15</c:f>
              <c:numCache>
                <c:formatCode>0.0%</c:formatCode>
                <c:ptCount val="14"/>
                <c:pt idx="0">
                  <c:v>2.964254577157803E-2</c:v>
                </c:pt>
                <c:pt idx="1">
                  <c:v>2.5283347863993024E-2</c:v>
                </c:pt>
                <c:pt idx="2">
                  <c:v>0.73670444638186572</c:v>
                </c:pt>
                <c:pt idx="3">
                  <c:v>4.1848299912816043E-2</c:v>
                </c:pt>
                <c:pt idx="4">
                  <c:v>3.7489102005231034E-2</c:v>
                </c:pt>
                <c:pt idx="5">
                  <c:v>0</c:v>
                </c:pt>
                <c:pt idx="6">
                  <c:v>6.9747166521360072E-3</c:v>
                </c:pt>
                <c:pt idx="7">
                  <c:v>0</c:v>
                </c:pt>
                <c:pt idx="8">
                  <c:v>0</c:v>
                </c:pt>
                <c:pt idx="9">
                  <c:v>4.3591979075850041E-3</c:v>
                </c:pt>
                <c:pt idx="10">
                  <c:v>2.6155187445510027E-3</c:v>
                </c:pt>
                <c:pt idx="11">
                  <c:v>4.3591979075850044E-2</c:v>
                </c:pt>
                <c:pt idx="12">
                  <c:v>7.1490845684394067E-2</c:v>
                </c:pt>
              </c:numCache>
            </c:numRef>
          </c:val>
          <c:extLst>
            <c:ext xmlns:c16="http://schemas.microsoft.com/office/drawing/2014/chart" uri="{C3380CC4-5D6E-409C-BE32-E72D297353CC}">
              <c16:uniqueId val="{00000001-03A5-47A9-BFF2-CCFF93FEDD3F}"/>
            </c:ext>
          </c:extLst>
        </c:ser>
        <c:ser>
          <c:idx val="2"/>
          <c:order val="2"/>
          <c:tx>
            <c:strRef>
              <c:f>'Graph of modes'!$G$1</c:f>
              <c:strCache>
                <c:ptCount val="1"/>
                <c:pt idx="0">
                  <c:v>How do you hope to be commuting this time NEXT YEAR? </c:v>
                </c:pt>
              </c:strCache>
            </c:strRef>
          </c:tx>
          <c:spPr>
            <a:solidFill>
              <a:srgbClr val="92D050"/>
            </a:solidFill>
            <a:ln>
              <a:noFill/>
            </a:ln>
            <a:effectLst/>
          </c:spPr>
          <c:invertIfNegative val="0"/>
          <c:cat>
            <c:strRef>
              <c:f>'Graph of modes'!$A$2:$A$15</c:f>
              <c:strCache>
                <c:ptCount val="13"/>
                <c:pt idx="0">
                  <c:v>Bus</c:v>
                </c:pt>
                <c:pt idx="1">
                  <c:v>Car (alone - electric)</c:v>
                </c:pt>
                <c:pt idx="2">
                  <c:v>Car (alone)</c:v>
                </c:pt>
                <c:pt idx="3">
                  <c:v>Car share</c:v>
                </c:pt>
                <c:pt idx="4">
                  <c:v>Cycle</c:v>
                </c:pt>
                <c:pt idx="5">
                  <c:v>E Scooter</c:v>
                </c:pt>
                <c:pt idx="6">
                  <c:v>Motorcycle</c:v>
                </c:pt>
                <c:pt idx="7">
                  <c:v>Park and Ride</c:v>
                </c:pt>
                <c:pt idx="8">
                  <c:v>Park and Stride</c:v>
                </c:pt>
                <c:pt idx="9">
                  <c:v>Taxi</c:v>
                </c:pt>
                <c:pt idx="10">
                  <c:v>Train</c:v>
                </c:pt>
                <c:pt idx="11">
                  <c:v>Walk/run</c:v>
                </c:pt>
                <c:pt idx="12">
                  <c:v>WFH</c:v>
                </c:pt>
              </c:strCache>
            </c:strRef>
          </c:cat>
          <c:val>
            <c:numRef>
              <c:f>'Graph of modes'!$G$2:$G$15</c:f>
              <c:numCache>
                <c:formatCode>0.0%</c:formatCode>
                <c:ptCount val="14"/>
                <c:pt idx="0">
                  <c:v>3.3333333333333333E-2</c:v>
                </c:pt>
                <c:pt idx="1">
                  <c:v>6.8421052631578952E-2</c:v>
                </c:pt>
                <c:pt idx="2">
                  <c:v>0.65</c:v>
                </c:pt>
                <c:pt idx="3">
                  <c:v>6.491228070175438E-2</c:v>
                </c:pt>
                <c:pt idx="4">
                  <c:v>6.0526315789473685E-2</c:v>
                </c:pt>
                <c:pt idx="5">
                  <c:v>8.7719298245614037E-4</c:v>
                </c:pt>
                <c:pt idx="6">
                  <c:v>6.1403508771929825E-3</c:v>
                </c:pt>
                <c:pt idx="7">
                  <c:v>3.5087719298245615E-3</c:v>
                </c:pt>
                <c:pt idx="8">
                  <c:v>7.8947368421052634E-3</c:v>
                </c:pt>
                <c:pt idx="9">
                  <c:v>0</c:v>
                </c:pt>
                <c:pt idx="10">
                  <c:v>7.0175438596491229E-3</c:v>
                </c:pt>
                <c:pt idx="11">
                  <c:v>5.526315789473684E-2</c:v>
                </c:pt>
                <c:pt idx="12">
                  <c:v>4.2105263157894736E-2</c:v>
                </c:pt>
              </c:numCache>
            </c:numRef>
          </c:val>
          <c:extLst>
            <c:ext xmlns:c16="http://schemas.microsoft.com/office/drawing/2014/chart" uri="{C3380CC4-5D6E-409C-BE32-E72D297353CC}">
              <c16:uniqueId val="{00000002-03A5-47A9-BFF2-CCFF93FEDD3F}"/>
            </c:ext>
          </c:extLst>
        </c:ser>
        <c:ser>
          <c:idx val="3"/>
          <c:order val="3"/>
          <c:tx>
            <c:strRef>
              <c:f>'Graph of modes'!$I$1</c:f>
              <c:strCache>
                <c:ptCount val="1"/>
                <c:pt idx="0">
                  <c:v>% who state that they could be encouraged to use mode</c:v>
                </c:pt>
              </c:strCache>
            </c:strRef>
          </c:tx>
          <c:spPr>
            <a:solidFill>
              <a:srgbClr val="FF33CC"/>
            </a:solidFill>
            <a:ln>
              <a:noFill/>
            </a:ln>
            <a:effectLst/>
          </c:spPr>
          <c:invertIfNegative val="0"/>
          <c:cat>
            <c:strRef>
              <c:f>'Graph of modes'!$A$2:$A$15</c:f>
              <c:strCache>
                <c:ptCount val="13"/>
                <c:pt idx="0">
                  <c:v>Bus</c:v>
                </c:pt>
                <c:pt idx="1">
                  <c:v>Car (alone - electric)</c:v>
                </c:pt>
                <c:pt idx="2">
                  <c:v>Car (alone)</c:v>
                </c:pt>
                <c:pt idx="3">
                  <c:v>Car share</c:v>
                </c:pt>
                <c:pt idx="4">
                  <c:v>Cycle</c:v>
                </c:pt>
                <c:pt idx="5">
                  <c:v>E Scooter</c:v>
                </c:pt>
                <c:pt idx="6">
                  <c:v>Motorcycle</c:v>
                </c:pt>
                <c:pt idx="7">
                  <c:v>Park and Ride</c:v>
                </c:pt>
                <c:pt idx="8">
                  <c:v>Park and Stride</c:v>
                </c:pt>
                <c:pt idx="9">
                  <c:v>Taxi</c:v>
                </c:pt>
                <c:pt idx="10">
                  <c:v>Train</c:v>
                </c:pt>
                <c:pt idx="11">
                  <c:v>Walk/run</c:v>
                </c:pt>
                <c:pt idx="12">
                  <c:v>WFH</c:v>
                </c:pt>
              </c:strCache>
            </c:strRef>
          </c:cat>
          <c:val>
            <c:numRef>
              <c:f>'Graph of modes'!$I$2:$I$15</c:f>
              <c:numCache>
                <c:formatCode>General</c:formatCode>
                <c:ptCount val="14"/>
                <c:pt idx="0" formatCode="0%">
                  <c:v>0.56000000000000005</c:v>
                </c:pt>
                <c:pt idx="3" formatCode="0%">
                  <c:v>0.64</c:v>
                </c:pt>
                <c:pt idx="4" formatCode="0%">
                  <c:v>0.24</c:v>
                </c:pt>
                <c:pt idx="11" formatCode="0%">
                  <c:v>0.15</c:v>
                </c:pt>
              </c:numCache>
            </c:numRef>
          </c:val>
          <c:extLst>
            <c:ext xmlns:c16="http://schemas.microsoft.com/office/drawing/2014/chart" uri="{C3380CC4-5D6E-409C-BE32-E72D297353CC}">
              <c16:uniqueId val="{00000003-03A5-47A9-BFF2-CCFF93FEDD3F}"/>
            </c:ext>
          </c:extLst>
        </c:ser>
        <c:dLbls>
          <c:showLegendKey val="0"/>
          <c:showVal val="0"/>
          <c:showCatName val="0"/>
          <c:showSerName val="0"/>
          <c:showPercent val="0"/>
          <c:showBubbleSize val="0"/>
        </c:dLbls>
        <c:gapWidth val="219"/>
        <c:overlap val="-27"/>
        <c:axId val="380955424"/>
        <c:axId val="380952472"/>
      </c:barChart>
      <c:catAx>
        <c:axId val="380955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80952472"/>
        <c:crosses val="autoZero"/>
        <c:auto val="0"/>
        <c:lblAlgn val="ctr"/>
        <c:lblOffset val="100"/>
        <c:noMultiLvlLbl val="0"/>
      </c:catAx>
      <c:valAx>
        <c:axId val="3809524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80955424"/>
        <c:crosses val="autoZero"/>
        <c:crossBetween val="between"/>
      </c:valAx>
      <c:spPr>
        <a:noFill/>
        <a:ln>
          <a:noFill/>
        </a:ln>
        <a:effectLst/>
      </c:spPr>
    </c:plotArea>
    <c:legend>
      <c:legendPos val="b"/>
      <c:layout>
        <c:manualLayout>
          <c:xMode val="edge"/>
          <c:yMode val="edge"/>
          <c:x val="0.42453248121980547"/>
          <c:y val="0.35017837185326972"/>
          <c:w val="0.49711496222072676"/>
          <c:h val="0.24683026715634551"/>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GB" sz="1800" b="1"/>
              <a:t>What would encourage you to carshare to work</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1"/>
          <c:order val="1"/>
          <c:spPr>
            <a:solidFill>
              <a:srgbClr val="FF33CC"/>
            </a:solidFill>
            <a:ln>
              <a:noFill/>
            </a:ln>
            <a:effectLst/>
          </c:spPr>
          <c:invertIfNegative val="0"/>
          <c:dPt>
            <c:idx val="0"/>
            <c:invertIfNegative val="0"/>
            <c:bubble3D val="0"/>
            <c:spPr>
              <a:solidFill>
                <a:schemeClr val="tx1"/>
              </a:solidFill>
              <a:ln>
                <a:noFill/>
              </a:ln>
              <a:effectLst/>
            </c:spPr>
            <c:extLst>
              <c:ext xmlns:c16="http://schemas.microsoft.com/office/drawing/2014/chart" uri="{C3380CC4-5D6E-409C-BE32-E72D297353CC}">
                <c16:uniqueId val="{00000001-AF2A-4323-AA83-8C44042A1493}"/>
              </c:ext>
            </c:extLst>
          </c:dPt>
          <c:cat>
            <c:strRef>
              <c:f>'CAr Share motivations'!$AE$22:$AE$28</c:f>
              <c:strCache>
                <c:ptCount val="7"/>
                <c:pt idx="0">
                  <c:v>Nothing would encourage me to carshare </c:v>
                </c:pt>
                <c:pt idx="1">
                  <c:v>Other</c:v>
                </c:pt>
                <c:pt idx="2">
                  <c:v>Dedicated car parking</c:v>
                </c:pt>
                <c:pt idx="3">
                  <c:v>Subsidised/ cheaper parking </c:v>
                </c:pt>
                <c:pt idx="4">
                  <c:v>If I could share with someone I already know </c:v>
                </c:pt>
                <c:pt idx="5">
                  <c:v>If I could find someone who shares my route to work </c:v>
                </c:pt>
                <c:pt idx="6">
                  <c:v>I already carshare to work. </c:v>
                </c:pt>
              </c:strCache>
            </c:strRef>
          </c:cat>
          <c:val>
            <c:numRef>
              <c:f>'CAr Share motivations'!$AG$22:$AG$28</c:f>
              <c:numCache>
                <c:formatCode>0</c:formatCode>
                <c:ptCount val="7"/>
                <c:pt idx="0">
                  <c:v>36.202531645569621</c:v>
                </c:pt>
                <c:pt idx="1">
                  <c:v>10.126582278481013</c:v>
                </c:pt>
                <c:pt idx="2">
                  <c:v>15.527426160337553</c:v>
                </c:pt>
                <c:pt idx="3">
                  <c:v>14.0084388185654</c:v>
                </c:pt>
                <c:pt idx="4">
                  <c:v>24.050632911392405</c:v>
                </c:pt>
                <c:pt idx="5">
                  <c:v>48.016877637130804</c:v>
                </c:pt>
                <c:pt idx="6">
                  <c:v>6.2447257383966246</c:v>
                </c:pt>
              </c:numCache>
            </c:numRef>
          </c:val>
          <c:extLst>
            <c:ext xmlns:c16="http://schemas.microsoft.com/office/drawing/2014/chart" uri="{C3380CC4-5D6E-409C-BE32-E72D297353CC}">
              <c16:uniqueId val="{00000002-AF2A-4323-AA83-8C44042A1493}"/>
            </c:ext>
          </c:extLst>
        </c:ser>
        <c:dLbls>
          <c:showLegendKey val="0"/>
          <c:showVal val="0"/>
          <c:showCatName val="0"/>
          <c:showSerName val="0"/>
          <c:showPercent val="0"/>
          <c:showBubbleSize val="0"/>
        </c:dLbls>
        <c:gapWidth val="182"/>
        <c:axId val="380889952"/>
        <c:axId val="380888968"/>
        <c:extLst>
          <c:ext xmlns:c15="http://schemas.microsoft.com/office/drawing/2012/chart" uri="{02D57815-91ED-43cb-92C2-25804820EDAC}">
            <c15:filteredBarSeries>
              <c15:ser>
                <c:idx val="0"/>
                <c:order val="0"/>
                <c:spPr>
                  <a:solidFill>
                    <a:schemeClr val="accent1"/>
                  </a:solidFill>
                  <a:ln>
                    <a:noFill/>
                  </a:ln>
                  <a:effectLst/>
                </c:spPr>
                <c:invertIfNegative val="0"/>
                <c:cat>
                  <c:strRef>
                    <c:extLst>
                      <c:ext uri="{02D57815-91ED-43cb-92C2-25804820EDAC}">
                        <c15:formulaRef>
                          <c15:sqref>'CAr Share motivations'!$AE$22:$AE$28</c15:sqref>
                        </c15:formulaRef>
                      </c:ext>
                    </c:extLst>
                    <c:strCache>
                      <c:ptCount val="7"/>
                      <c:pt idx="0">
                        <c:v>Nothing would encourage me to carshare </c:v>
                      </c:pt>
                      <c:pt idx="1">
                        <c:v>Other</c:v>
                      </c:pt>
                      <c:pt idx="2">
                        <c:v>Dedicated car parking</c:v>
                      </c:pt>
                      <c:pt idx="3">
                        <c:v>Subsidised/ cheaper parking </c:v>
                      </c:pt>
                      <c:pt idx="4">
                        <c:v>If I could share with someone I already know </c:v>
                      </c:pt>
                      <c:pt idx="5">
                        <c:v>If I could find someone who shares my route to work </c:v>
                      </c:pt>
                      <c:pt idx="6">
                        <c:v>I already carshare to work. </c:v>
                      </c:pt>
                    </c:strCache>
                  </c:strRef>
                </c:cat>
                <c:val>
                  <c:numRef>
                    <c:extLst>
                      <c:ext uri="{02D57815-91ED-43cb-92C2-25804820EDAC}">
                        <c15:formulaRef>
                          <c15:sqref>'CAr Share motivations'!$AF$22:$AF$28</c15:sqref>
                        </c15:formulaRef>
                      </c:ext>
                    </c:extLst>
                    <c:numCache>
                      <c:formatCode>General</c:formatCode>
                      <c:ptCount val="7"/>
                    </c:numCache>
                  </c:numRef>
                </c:val>
                <c:extLst>
                  <c:ext xmlns:c16="http://schemas.microsoft.com/office/drawing/2014/chart" uri="{C3380CC4-5D6E-409C-BE32-E72D297353CC}">
                    <c16:uniqueId val="{00000003-AF2A-4323-AA83-8C44042A1493}"/>
                  </c:ext>
                </c:extLst>
              </c15:ser>
            </c15:filteredBarSeries>
          </c:ext>
        </c:extLst>
      </c:barChart>
      <c:catAx>
        <c:axId val="3808899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380888968"/>
        <c:crosses val="autoZero"/>
        <c:auto val="1"/>
        <c:lblAlgn val="ctr"/>
        <c:lblOffset val="100"/>
        <c:noMultiLvlLbl val="0"/>
      </c:catAx>
      <c:valAx>
        <c:axId val="38088896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08899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85558" cy="502835"/>
          </a:xfrm>
          <a:prstGeom prst="rect">
            <a:avLst/>
          </a:prstGeom>
        </p:spPr>
        <p:txBody>
          <a:bodyPr vert="horz" lIns="92462" tIns="46231" rIns="92462" bIns="46231" rtlCol="0"/>
          <a:lstStyle>
            <a:lvl1pPr algn="l">
              <a:defRPr sz="1200"/>
            </a:lvl1pPr>
          </a:lstStyle>
          <a:p>
            <a:endParaRPr lang="en-US"/>
          </a:p>
        </p:txBody>
      </p:sp>
      <p:sp>
        <p:nvSpPr>
          <p:cNvPr id="3" name="Date Placeholder 2"/>
          <p:cNvSpPr>
            <a:spLocks noGrp="1"/>
          </p:cNvSpPr>
          <p:nvPr>
            <p:ph type="dt" idx="1"/>
          </p:nvPr>
        </p:nvSpPr>
        <p:spPr>
          <a:xfrm>
            <a:off x="3902598" y="0"/>
            <a:ext cx="2985558" cy="502835"/>
          </a:xfrm>
          <a:prstGeom prst="rect">
            <a:avLst/>
          </a:prstGeom>
        </p:spPr>
        <p:txBody>
          <a:bodyPr vert="horz" lIns="92462" tIns="46231" rIns="92462" bIns="46231" rtlCol="0"/>
          <a:lstStyle>
            <a:lvl1pPr algn="r">
              <a:defRPr sz="1200"/>
            </a:lvl1pPr>
          </a:lstStyle>
          <a:p>
            <a:fld id="{097A55A3-BB7A-A24A-B2AD-61E598D9603E}" type="datetimeFigureOut">
              <a:rPr lang="en-US" smtClean="0"/>
              <a:t>11/11/2022</a:t>
            </a:fld>
            <a:endParaRPr lang="en-US"/>
          </a:p>
        </p:txBody>
      </p:sp>
      <p:sp>
        <p:nvSpPr>
          <p:cNvPr id="4" name="Slide Image Placeholder 3"/>
          <p:cNvSpPr>
            <a:spLocks noGrp="1" noRot="1" noChangeAspect="1"/>
          </p:cNvSpPr>
          <p:nvPr>
            <p:ph type="sldImg" idx="2"/>
          </p:nvPr>
        </p:nvSpPr>
        <p:spPr>
          <a:xfrm>
            <a:off x="439738" y="1254125"/>
            <a:ext cx="6010275" cy="3381375"/>
          </a:xfrm>
          <a:prstGeom prst="rect">
            <a:avLst/>
          </a:prstGeom>
          <a:noFill/>
          <a:ln w="12700">
            <a:solidFill>
              <a:prstClr val="black"/>
            </a:solidFill>
          </a:ln>
        </p:spPr>
        <p:txBody>
          <a:bodyPr vert="horz" lIns="92462" tIns="46231" rIns="92462" bIns="46231" rtlCol="0" anchor="ctr"/>
          <a:lstStyle/>
          <a:p>
            <a:endParaRPr lang="en-US"/>
          </a:p>
        </p:txBody>
      </p:sp>
      <p:sp>
        <p:nvSpPr>
          <p:cNvPr id="5" name="Notes Placeholder 4"/>
          <p:cNvSpPr>
            <a:spLocks noGrp="1"/>
          </p:cNvSpPr>
          <p:nvPr>
            <p:ph type="body" sz="quarter" idx="3"/>
          </p:nvPr>
        </p:nvSpPr>
        <p:spPr>
          <a:xfrm>
            <a:off x="688976" y="4823034"/>
            <a:ext cx="5511800" cy="3946119"/>
          </a:xfrm>
          <a:prstGeom prst="rect">
            <a:avLst/>
          </a:prstGeom>
        </p:spPr>
        <p:txBody>
          <a:bodyPr vert="horz" lIns="92462" tIns="46231" rIns="92462" bIns="46231"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2" y="9519055"/>
            <a:ext cx="2985558" cy="502834"/>
          </a:xfrm>
          <a:prstGeom prst="rect">
            <a:avLst/>
          </a:prstGeom>
        </p:spPr>
        <p:txBody>
          <a:bodyPr vert="horz" lIns="92462" tIns="46231" rIns="92462" bIns="46231" rtlCol="0" anchor="b"/>
          <a:lstStyle>
            <a:lvl1pPr algn="l">
              <a:defRPr sz="1200"/>
            </a:lvl1pPr>
          </a:lstStyle>
          <a:p>
            <a:endParaRPr lang="en-US"/>
          </a:p>
        </p:txBody>
      </p:sp>
      <p:sp>
        <p:nvSpPr>
          <p:cNvPr id="7" name="Slide Number Placeholder 6"/>
          <p:cNvSpPr>
            <a:spLocks noGrp="1"/>
          </p:cNvSpPr>
          <p:nvPr>
            <p:ph type="sldNum" sz="quarter" idx="5"/>
          </p:nvPr>
        </p:nvSpPr>
        <p:spPr>
          <a:xfrm>
            <a:off x="3902598" y="9519055"/>
            <a:ext cx="2985558" cy="502834"/>
          </a:xfrm>
          <a:prstGeom prst="rect">
            <a:avLst/>
          </a:prstGeom>
        </p:spPr>
        <p:txBody>
          <a:bodyPr vert="horz" lIns="92462" tIns="46231" rIns="92462" bIns="46231" rtlCol="0" anchor="b"/>
          <a:lstStyle>
            <a:lvl1pPr algn="r">
              <a:defRPr sz="1200"/>
            </a:lvl1pPr>
          </a:lstStyle>
          <a:p>
            <a:fld id="{ED3CFCAD-4697-FE4D-ABE6-933A6B66D8B6}" type="slidenum">
              <a:rPr lang="en-US" smtClean="0"/>
              <a:t>‹#›</a:t>
            </a:fld>
            <a:endParaRPr lang="en-US"/>
          </a:p>
        </p:txBody>
      </p:sp>
    </p:spTree>
    <p:extLst>
      <p:ext uri="{BB962C8B-B14F-4D97-AF65-F5344CB8AC3E}">
        <p14:creationId xmlns:p14="http://schemas.microsoft.com/office/powerpoint/2010/main" val="3538355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668fdaed4_1_84:notes"/>
          <p:cNvSpPr>
            <a:spLocks noGrp="1" noRot="1" noChangeAspect="1"/>
          </p:cNvSpPr>
          <p:nvPr>
            <p:ph type="sldImg" idx="2"/>
          </p:nvPr>
        </p:nvSpPr>
        <p:spPr>
          <a:xfrm>
            <a:off x="-2503488" y="1087438"/>
            <a:ext cx="9661526" cy="5435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668fdaed4_1_84:notes"/>
          <p:cNvSpPr txBox="1">
            <a:spLocks noGrp="1"/>
          </p:cNvSpPr>
          <p:nvPr>
            <p:ph type="body" idx="1"/>
          </p:nvPr>
        </p:nvSpPr>
        <p:spPr>
          <a:xfrm>
            <a:off x="465499" y="6885534"/>
            <a:ext cx="3723991" cy="6523137"/>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endParaRPr dirty="0"/>
          </a:p>
        </p:txBody>
      </p:sp>
    </p:spTree>
    <p:extLst>
      <p:ext uri="{BB962C8B-B14F-4D97-AF65-F5344CB8AC3E}">
        <p14:creationId xmlns:p14="http://schemas.microsoft.com/office/powerpoint/2010/main" val="1998053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DEF1D-CC34-4CAF-8ACE-6CF3B210E4B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1776949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9"/>
              </a:spcAft>
            </a:pPr>
            <a:r>
              <a:rPr lang="en-GB" sz="1800" dirty="0">
                <a:solidFill>
                  <a:srgbClr val="626262"/>
                </a:solidFill>
                <a:latin typeface="HelveticaNeueLTPro-Lt"/>
                <a:ea typeface="Calibri" panose="020F0502020204030204" pitchFamily="34" charset="0"/>
                <a:cs typeface="HelveticaNeueLTPro-Lt"/>
              </a:rPr>
              <a:t>The minister is right that a full double decker bus could take 75 cars off the road however the average bus occupancy pre covid was just 10. Making it no more efficient than the average car with 1.6 people in it. </a:t>
            </a: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9"/>
              </a:spcAft>
            </a:pPr>
            <a:r>
              <a:rPr lang="en-GB" sz="1800" dirty="0">
                <a:solidFill>
                  <a:srgbClr val="626262"/>
                </a:solidFill>
                <a:latin typeface="HelveticaNeueLTPro-Lt"/>
                <a:ea typeface="Calibri" panose="020F0502020204030204" pitchFamily="34" charset="0"/>
                <a:cs typeface="HelveticaNeueLTPro-Lt"/>
              </a:rPr>
              <a:t> </a:t>
            </a: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9"/>
              </a:spcAft>
            </a:pPr>
            <a:r>
              <a:rPr lang="en-GB" sz="1800" dirty="0">
                <a:solidFill>
                  <a:srgbClr val="626262"/>
                </a:solidFill>
                <a:latin typeface="HelveticaNeueLTPro-Lt"/>
                <a:ea typeface="Calibri" panose="020F0502020204030204" pitchFamily="34" charset="0"/>
                <a:cs typeface="HelveticaNeueLTPro-Lt"/>
              </a:rPr>
              <a:t>I think it is wrong to set bus travel against car travel. Both can be very efficient or not. It all depends on their occupancy. A passenger on a full bus emits ~30g/km. A passenger in a full car emits ~30g/km. </a:t>
            </a: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9"/>
              </a:spcAft>
            </a:pPr>
            <a:r>
              <a:rPr lang="en-GB" sz="1800" dirty="0">
                <a:solidFill>
                  <a:srgbClr val="626262"/>
                </a:solidFill>
                <a:latin typeface="HelveticaNeueLTPro-Lt"/>
                <a:ea typeface="Calibri" panose="020F0502020204030204" pitchFamily="34" charset="0"/>
                <a:cs typeface="HelveticaNeueLTPro-Lt"/>
              </a:rPr>
              <a:t> </a:t>
            </a:r>
            <a:endParaRPr lang="en-GB" sz="1800" dirty="0">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626262"/>
                </a:solidFill>
                <a:latin typeface="HelveticaNeueLTPro-Lt"/>
                <a:ea typeface="Calibri" panose="020F0502020204030204" pitchFamily="34" charset="0"/>
                <a:cs typeface="HelveticaNeueLTPro-Lt"/>
              </a:rPr>
              <a:t>Increasing average car occupancy to 1.7 people per car would save 3Mtonnes CO2 – the same as the total emissions from buses.</a:t>
            </a:r>
            <a:endParaRPr lang="en-GB" dirty="0"/>
          </a:p>
        </p:txBody>
      </p:sp>
      <p:sp>
        <p:nvSpPr>
          <p:cNvPr id="4" name="Slide Number Placeholder 3"/>
          <p:cNvSpPr>
            <a:spLocks noGrp="1"/>
          </p:cNvSpPr>
          <p:nvPr>
            <p:ph type="sldNum" sz="quarter" idx="5"/>
          </p:nvPr>
        </p:nvSpPr>
        <p:spPr/>
        <p:txBody>
          <a:bodyPr/>
          <a:lstStyle/>
          <a:p>
            <a:fld id="{ED3CFCAD-4697-FE4D-ABE6-933A6B66D8B6}" type="slidenum">
              <a:rPr lang="en-US" smtClean="0"/>
              <a:t>8</a:t>
            </a:fld>
            <a:endParaRPr lang="en-US"/>
          </a:p>
        </p:txBody>
      </p:sp>
    </p:spTree>
    <p:extLst>
      <p:ext uri="{BB962C8B-B14F-4D97-AF65-F5344CB8AC3E}">
        <p14:creationId xmlns:p14="http://schemas.microsoft.com/office/powerpoint/2010/main" val="171712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now want to look at another case study in a rural area. ARUP.</a:t>
            </a:r>
          </a:p>
          <a:p>
            <a:endParaRPr lang="en-GB" dirty="0"/>
          </a:p>
          <a:p>
            <a:r>
              <a:rPr lang="en-GB" dirty="0"/>
              <a:t>I want to show how they managed to solve their parking problems and cut their emissions by 28% in 1 year.</a:t>
            </a:r>
          </a:p>
        </p:txBody>
      </p:sp>
      <p:sp>
        <p:nvSpPr>
          <p:cNvPr id="4" name="Slide Number Placeholder 3"/>
          <p:cNvSpPr>
            <a:spLocks noGrp="1"/>
          </p:cNvSpPr>
          <p:nvPr>
            <p:ph type="sldNum" sz="quarter" idx="5"/>
          </p:nvPr>
        </p:nvSpPr>
        <p:spPr/>
        <p:txBody>
          <a:bodyPr/>
          <a:lstStyle/>
          <a:p>
            <a:fld id="{0AACCDC9-61F9-4967-BDAB-C297CFBDFD70}" type="slidenum">
              <a:rPr lang="en-GB" smtClean="0"/>
              <a:t>15</a:t>
            </a:fld>
            <a:endParaRPr lang="en-GB"/>
          </a:p>
        </p:txBody>
      </p:sp>
    </p:spTree>
    <p:extLst>
      <p:ext uri="{BB962C8B-B14F-4D97-AF65-F5344CB8AC3E}">
        <p14:creationId xmlns:p14="http://schemas.microsoft.com/office/powerpoint/2010/main" val="2455691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924618">
              <a:defRPr/>
            </a:pPr>
            <a:fld id="{752986CB-4F9A-49C0-BAF0-721FD0D478D9}" type="slidenum">
              <a:rPr lang="en-GB">
                <a:solidFill>
                  <a:prstClr val="black"/>
                </a:solidFill>
                <a:latin typeface="Calibri" panose="020F0502020204030204"/>
              </a:rPr>
              <a:pPr defTabSz="924618">
                <a:defRPr/>
              </a:pPr>
              <a:t>16</a:t>
            </a:fld>
            <a:endParaRPr lang="en-GB">
              <a:solidFill>
                <a:prstClr val="black"/>
              </a:solidFill>
              <a:latin typeface="Calibri" panose="020F0502020204030204"/>
            </a:endParaRPr>
          </a:p>
        </p:txBody>
      </p:sp>
    </p:spTree>
    <p:extLst>
      <p:ext uri="{BB962C8B-B14F-4D97-AF65-F5344CB8AC3E}">
        <p14:creationId xmlns:p14="http://schemas.microsoft.com/office/powerpoint/2010/main" val="828188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2909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e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32.pn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mobilityways.co.uk/map/"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869513" y="0"/>
            <a:ext cx="15183668" cy="4693593"/>
          </a:xfrm>
          <a:prstGeom prst="rect">
            <a:avLst/>
          </a:prstGeom>
        </p:spPr>
        <p:txBody>
          <a:bodyPr lIns="0" tIns="0" rIns="0" bIns="0" rtlCol="0" anchor="t">
            <a:spAutoFit/>
          </a:bodyPr>
          <a:lstStyle/>
          <a:p>
            <a:pPr>
              <a:lnSpc>
                <a:spcPts val="15600"/>
              </a:lnSpc>
            </a:pPr>
            <a:r>
              <a:rPr lang="en-GB" sz="6000" spc="-120" dirty="0">
                <a:solidFill>
                  <a:srgbClr val="FFFFFF"/>
                </a:solidFill>
                <a:latin typeface="Nunito Sans Bold Bold"/>
              </a:rPr>
              <a:t>Changing the way we think about mobility</a:t>
            </a:r>
          </a:p>
          <a:p>
            <a:pPr marL="571500" indent="-571500">
              <a:lnSpc>
                <a:spcPct val="150000"/>
              </a:lnSpc>
              <a:buFont typeface="Arial" panose="020B0604020202020204" pitchFamily="34" charset="0"/>
              <a:buChar char="•"/>
            </a:pPr>
            <a:r>
              <a:rPr lang="en-GB" sz="4000" spc="-120" dirty="0">
                <a:solidFill>
                  <a:srgbClr val="FFFFFF"/>
                </a:solidFill>
                <a:latin typeface="Nunito Sans Bold Bold"/>
              </a:rPr>
              <a:t>REDUCING DEMAND, </a:t>
            </a:r>
          </a:p>
          <a:p>
            <a:pPr marL="571500" indent="-571500">
              <a:lnSpc>
                <a:spcPct val="150000"/>
              </a:lnSpc>
              <a:buFont typeface="Arial" panose="020B0604020202020204" pitchFamily="34" charset="0"/>
              <a:buChar char="•"/>
            </a:pPr>
            <a:r>
              <a:rPr lang="en-GB" sz="4000" spc="-120" dirty="0">
                <a:solidFill>
                  <a:srgbClr val="FFFFFF"/>
                </a:solidFill>
                <a:latin typeface="Nunito Sans Bold Bold"/>
              </a:rPr>
              <a:t>ALTENATIVE FUELS,</a:t>
            </a:r>
          </a:p>
          <a:p>
            <a:pPr marL="571500" indent="-571500">
              <a:lnSpc>
                <a:spcPct val="150000"/>
              </a:lnSpc>
              <a:buFont typeface="Arial" panose="020B0604020202020204" pitchFamily="34" charset="0"/>
              <a:buChar char="•"/>
            </a:pPr>
            <a:r>
              <a:rPr lang="en-GB" sz="4000" spc="-120" dirty="0">
                <a:solidFill>
                  <a:srgbClr val="FFFFFF"/>
                </a:solidFill>
                <a:latin typeface="Nunito Sans Bold Bold"/>
              </a:rPr>
              <a:t>MODE SHIFT </a:t>
            </a:r>
          </a:p>
        </p:txBody>
      </p:sp>
      <p:sp>
        <p:nvSpPr>
          <p:cNvPr id="3" name="AutoShape 3"/>
          <p:cNvSpPr/>
          <p:nvPr/>
        </p:nvSpPr>
        <p:spPr>
          <a:xfrm>
            <a:off x="1285149" y="7251421"/>
            <a:ext cx="993471" cy="167340"/>
          </a:xfrm>
          <a:prstGeom prst="rect">
            <a:avLst/>
          </a:prstGeom>
          <a:solidFill>
            <a:srgbClr val="01D2C5"/>
          </a:solidFill>
        </p:spPr>
      </p:sp>
      <p:pic>
        <p:nvPicPr>
          <p:cNvPr id="4" name="Picture 4"/>
          <p:cNvPicPr>
            <a:picLocks noChangeAspect="1"/>
          </p:cNvPicPr>
          <p:nvPr/>
        </p:nvPicPr>
        <p:blipFill>
          <a:blip r:embed="rId3"/>
          <a:srcRect/>
          <a:stretch>
            <a:fillRect/>
          </a:stretch>
        </p:blipFill>
        <p:spPr>
          <a:xfrm>
            <a:off x="971550" y="7751756"/>
            <a:ext cx="3032600" cy="1801870"/>
          </a:xfrm>
          <a:prstGeom prst="rect">
            <a:avLst/>
          </a:prstGeom>
        </p:spPr>
      </p:pic>
      <p:sp>
        <p:nvSpPr>
          <p:cNvPr id="5" name="TextBox 5"/>
          <p:cNvSpPr txBox="1"/>
          <p:nvPr/>
        </p:nvSpPr>
        <p:spPr>
          <a:xfrm>
            <a:off x="4682668" y="8048679"/>
            <a:ext cx="14325767" cy="1208023"/>
          </a:xfrm>
          <a:prstGeom prst="rect">
            <a:avLst/>
          </a:prstGeom>
        </p:spPr>
        <p:txBody>
          <a:bodyPr wrap="square" lIns="0" tIns="0" rIns="0" bIns="0" rtlCol="0" anchor="t">
            <a:spAutoFit/>
          </a:bodyPr>
          <a:lstStyle/>
          <a:p>
            <a:pPr>
              <a:lnSpc>
                <a:spcPts val="4828"/>
              </a:lnSpc>
            </a:pPr>
            <a:r>
              <a:rPr lang="en-US" sz="3400" dirty="0">
                <a:solidFill>
                  <a:srgbClr val="FFFFFF"/>
                </a:solidFill>
                <a:latin typeface="Nunito Light"/>
              </a:rPr>
              <a:t>Helping employers measure, reduce </a:t>
            </a:r>
          </a:p>
          <a:p>
            <a:pPr>
              <a:lnSpc>
                <a:spcPts val="4828"/>
              </a:lnSpc>
            </a:pPr>
            <a:r>
              <a:rPr lang="en-US" sz="3400" dirty="0">
                <a:solidFill>
                  <a:srgbClr val="FFFFFF"/>
                </a:solidFill>
                <a:latin typeface="Nunito Light"/>
              </a:rPr>
              <a:t>and report commuter emissions.</a:t>
            </a:r>
          </a:p>
        </p:txBody>
      </p:sp>
      <p:sp>
        <p:nvSpPr>
          <p:cNvPr id="6" name="TextBox 5">
            <a:extLst>
              <a:ext uri="{FF2B5EF4-FFF2-40B4-BE49-F238E27FC236}">
                <a16:creationId xmlns:a16="http://schemas.microsoft.com/office/drawing/2014/main" id="{0C182AE3-3400-964E-9D5A-2D240281E92D}"/>
              </a:ext>
            </a:extLst>
          </p:cNvPr>
          <p:cNvSpPr txBox="1"/>
          <p:nvPr/>
        </p:nvSpPr>
        <p:spPr>
          <a:xfrm>
            <a:off x="3912781" y="-637953"/>
            <a:ext cx="184731" cy="369332"/>
          </a:xfrm>
          <a:prstGeom prst="rect">
            <a:avLst/>
          </a:prstGeom>
          <a:noFill/>
        </p:spPr>
        <p:txBody>
          <a:bodyPr wrap="none" rtlCol="0">
            <a:spAutoFit/>
          </a:bodyPr>
          <a:lstStyle/>
          <a:p>
            <a:endParaRPr lang="en-US"/>
          </a:p>
        </p:txBody>
      </p:sp>
      <p:sp>
        <p:nvSpPr>
          <p:cNvPr id="8" name="TextBox 7">
            <a:extLst>
              <a:ext uri="{FF2B5EF4-FFF2-40B4-BE49-F238E27FC236}">
                <a16:creationId xmlns:a16="http://schemas.microsoft.com/office/drawing/2014/main" id="{DAF384B6-7BFF-8AF4-7603-D15ACC5FB7D6}"/>
              </a:ext>
            </a:extLst>
          </p:cNvPr>
          <p:cNvSpPr txBox="1"/>
          <p:nvPr/>
        </p:nvSpPr>
        <p:spPr>
          <a:xfrm>
            <a:off x="971550" y="5194819"/>
            <a:ext cx="9144000" cy="646331"/>
          </a:xfrm>
          <a:prstGeom prst="rect">
            <a:avLst/>
          </a:prstGeom>
          <a:noFill/>
        </p:spPr>
        <p:txBody>
          <a:bodyPr wrap="square">
            <a:spAutoFit/>
          </a:bodyPr>
          <a:lstStyle/>
          <a:p>
            <a:r>
              <a:rPr lang="en-GB" sz="3600" spc="-120" dirty="0">
                <a:solidFill>
                  <a:srgbClr val="FFFFFF"/>
                </a:solidFill>
                <a:latin typeface="Nunito Sans Bold Bold"/>
              </a:rPr>
              <a:t>Ali Clabburn, Chairman, Mobilityways</a:t>
            </a:r>
            <a:endParaRPr lang="en-GB" sz="3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339FFCF3-6733-4C01-8AFA-6FE4B745464F}"/>
              </a:ext>
            </a:extLst>
          </p:cNvPr>
          <p:cNvGraphicFramePr>
            <a:graphicFrameLocks/>
          </p:cNvGraphicFramePr>
          <p:nvPr>
            <p:extLst>
              <p:ext uri="{D42A27DB-BD31-4B8C-83A1-F6EECF244321}">
                <p14:modId xmlns:p14="http://schemas.microsoft.com/office/powerpoint/2010/main" val="1040585551"/>
              </p:ext>
            </p:extLst>
          </p:nvPr>
        </p:nvGraphicFramePr>
        <p:xfrm>
          <a:off x="496326" y="817418"/>
          <a:ext cx="17295348" cy="9469582"/>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CA8258DB-BBD1-4D98-98C4-9A8614B55A10}"/>
              </a:ext>
            </a:extLst>
          </p:cNvPr>
          <p:cNvSpPr/>
          <p:nvPr/>
        </p:nvSpPr>
        <p:spPr>
          <a:xfrm>
            <a:off x="4839338" y="3927491"/>
            <a:ext cx="1201245" cy="5770692"/>
          </a:xfrm>
          <a:prstGeom prst="rect">
            <a:avLst/>
          </a:prstGeom>
          <a:noFill/>
          <a:ln w="25400">
            <a:solidFill>
              <a:srgbClr val="F737CE"/>
            </a:solidFill>
            <a:prstDash val="dash"/>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1650"/>
          </a:p>
        </p:txBody>
      </p:sp>
    </p:spTree>
    <p:extLst>
      <p:ext uri="{BB962C8B-B14F-4D97-AF65-F5344CB8AC3E}">
        <p14:creationId xmlns:p14="http://schemas.microsoft.com/office/powerpoint/2010/main" val="126359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graphicEl>
                                              <a:chart seriesIdx="0" categoryIdx="-4" bldStep="series"/>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graphicEl>
                                              <a:chart seriesIdx="1"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chart seriesIdx="2"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chart seriesIdx="3" categoryIdx="-4" bldStep="series"/>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Chart bld="series"/>
        </p:bldSub>
      </p:bldGraphic>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F6E4720D-199C-4B3E-9FA0-1F82D5495195}"/>
              </a:ext>
            </a:extLst>
          </p:cNvPr>
          <p:cNvGraphicFramePr>
            <a:graphicFrameLocks/>
          </p:cNvGraphicFramePr>
          <p:nvPr/>
        </p:nvGraphicFramePr>
        <p:xfrm>
          <a:off x="2983010" y="798635"/>
          <a:ext cx="12321980" cy="8689730"/>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A96DB0D4-F1E6-423C-A464-3ACC5FF0863E}"/>
              </a:ext>
            </a:extLst>
          </p:cNvPr>
          <p:cNvSpPr/>
          <p:nvPr/>
        </p:nvSpPr>
        <p:spPr>
          <a:xfrm>
            <a:off x="2761155" y="2514328"/>
            <a:ext cx="11786118" cy="1323383"/>
          </a:xfrm>
          <a:prstGeom prst="rect">
            <a:avLst/>
          </a:prstGeom>
          <a:noFill/>
          <a:ln w="25400">
            <a:solidFill>
              <a:srgbClr val="F737CE"/>
            </a:solidFill>
            <a:prstDash val="dash"/>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1650"/>
          </a:p>
        </p:txBody>
      </p:sp>
    </p:spTree>
    <p:extLst>
      <p:ext uri="{BB962C8B-B14F-4D97-AF65-F5344CB8AC3E}">
        <p14:creationId xmlns:p14="http://schemas.microsoft.com/office/powerpoint/2010/main" val="372792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7148464" cy="1405525"/>
            <a:chOff x="0" y="0"/>
            <a:chExt cx="13626363" cy="3267139"/>
          </a:xfrm>
        </p:grpSpPr>
        <p:sp>
          <p:nvSpPr>
            <p:cNvPr id="3" name="TextBox 3"/>
            <p:cNvSpPr txBox="1"/>
            <p:nvPr/>
          </p:nvSpPr>
          <p:spPr>
            <a:xfrm>
              <a:off x="0" y="839162"/>
              <a:ext cx="13626363" cy="2427977"/>
            </a:xfrm>
            <a:prstGeom prst="rect">
              <a:avLst/>
            </a:prstGeom>
          </p:spPr>
          <p:txBody>
            <a:bodyPr wrap="square" lIns="0" tIns="0" rIns="0" bIns="0" rtlCol="0" anchor="t">
              <a:spAutoFit/>
            </a:bodyPr>
            <a:lstStyle/>
            <a:p>
              <a:pPr>
                <a:lnSpc>
                  <a:spcPts val="8319"/>
                </a:lnSpc>
              </a:pPr>
              <a:r>
                <a:rPr lang="en-US" sz="6399" spc="-63" dirty="0">
                  <a:solidFill>
                    <a:srgbClr val="404040"/>
                  </a:solidFill>
                  <a:latin typeface="Nunito Sans Bold Bold"/>
                </a:rPr>
                <a:t>Scoping Analysis - Employer &amp; Employee</a:t>
              </a:r>
            </a:p>
          </p:txBody>
        </p:sp>
        <p:sp>
          <p:nvSpPr>
            <p:cNvPr id="5" name="AutoShape 5"/>
            <p:cNvSpPr/>
            <p:nvPr/>
          </p:nvSpPr>
          <p:spPr>
            <a:xfrm>
              <a:off x="0" y="0"/>
              <a:ext cx="1408226" cy="237201"/>
            </a:xfrm>
            <a:prstGeom prst="rect">
              <a:avLst/>
            </a:prstGeom>
            <a:solidFill>
              <a:srgbClr val="F163C1"/>
            </a:solidFill>
          </p:spPr>
        </p:sp>
      </p:grpSp>
      <p:pic>
        <p:nvPicPr>
          <p:cNvPr id="11" name="Picture 10">
            <a:extLst>
              <a:ext uri="{FF2B5EF4-FFF2-40B4-BE49-F238E27FC236}">
                <a16:creationId xmlns:a16="http://schemas.microsoft.com/office/drawing/2014/main" id="{2325BF29-C66D-41A8-959F-E2CAA1ED79CB}"/>
              </a:ext>
            </a:extLst>
          </p:cNvPr>
          <p:cNvPicPr>
            <a:picLocks noChangeAspect="1"/>
          </p:cNvPicPr>
          <p:nvPr/>
        </p:nvPicPr>
        <p:blipFill>
          <a:blip r:embed="rId2"/>
          <a:stretch>
            <a:fillRect/>
          </a:stretch>
        </p:blipFill>
        <p:spPr>
          <a:xfrm>
            <a:off x="1981200" y="2859443"/>
            <a:ext cx="14045045" cy="6985177"/>
          </a:xfrm>
          <a:prstGeom prst="rect">
            <a:avLst/>
          </a:prstGeom>
        </p:spPr>
      </p:pic>
      <p:pic>
        <p:nvPicPr>
          <p:cNvPr id="13" name="Picture 12">
            <a:extLst>
              <a:ext uri="{FF2B5EF4-FFF2-40B4-BE49-F238E27FC236}">
                <a16:creationId xmlns:a16="http://schemas.microsoft.com/office/drawing/2014/main" id="{5470DF69-2113-4592-A120-910EC1D015B5}"/>
              </a:ext>
            </a:extLst>
          </p:cNvPr>
          <p:cNvPicPr/>
          <p:nvPr/>
        </p:nvPicPr>
        <p:blipFill>
          <a:blip r:embed="rId3"/>
          <a:stretch>
            <a:fillRect/>
          </a:stretch>
        </p:blipFill>
        <p:spPr>
          <a:xfrm>
            <a:off x="10596130" y="6871855"/>
            <a:ext cx="5139170" cy="2854036"/>
          </a:xfrm>
          <a:prstGeom prst="rect">
            <a:avLst/>
          </a:prstGeom>
        </p:spPr>
      </p:pic>
    </p:spTree>
    <p:extLst>
      <p:ext uri="{BB962C8B-B14F-4D97-AF65-F5344CB8AC3E}">
        <p14:creationId xmlns:p14="http://schemas.microsoft.com/office/powerpoint/2010/main" val="594405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54DB805-ADA7-4BB0-995C-1BB2FDBC6329}"/>
              </a:ext>
            </a:extLst>
          </p:cNvPr>
          <p:cNvPicPr>
            <a:picLocks noChangeAspect="1"/>
          </p:cNvPicPr>
          <p:nvPr/>
        </p:nvPicPr>
        <p:blipFill>
          <a:blip r:embed="rId2"/>
          <a:stretch>
            <a:fillRect/>
          </a:stretch>
        </p:blipFill>
        <p:spPr>
          <a:xfrm>
            <a:off x="11112706" y="292495"/>
            <a:ext cx="7004912" cy="1322948"/>
          </a:xfrm>
          <a:prstGeom prst="rect">
            <a:avLst/>
          </a:prstGeom>
        </p:spPr>
      </p:pic>
      <p:graphicFrame>
        <p:nvGraphicFramePr>
          <p:cNvPr id="2" name="Table 1">
            <a:extLst>
              <a:ext uri="{FF2B5EF4-FFF2-40B4-BE49-F238E27FC236}">
                <a16:creationId xmlns:a16="http://schemas.microsoft.com/office/drawing/2014/main" id="{5F998F3D-24E2-456C-BDAD-6FFD785B13AB}"/>
              </a:ext>
            </a:extLst>
          </p:cNvPr>
          <p:cNvGraphicFramePr>
            <a:graphicFrameLocks noGrp="1"/>
          </p:cNvGraphicFramePr>
          <p:nvPr>
            <p:extLst>
              <p:ext uri="{D42A27DB-BD31-4B8C-83A1-F6EECF244321}">
                <p14:modId xmlns:p14="http://schemas.microsoft.com/office/powerpoint/2010/main" val="288952793"/>
              </p:ext>
            </p:extLst>
          </p:nvPr>
        </p:nvGraphicFramePr>
        <p:xfrm>
          <a:off x="1572701" y="2551778"/>
          <a:ext cx="15314008" cy="6384200"/>
        </p:xfrm>
        <a:graphic>
          <a:graphicData uri="http://schemas.openxmlformats.org/drawingml/2006/table">
            <a:tbl>
              <a:tblPr firstRow="1" firstCol="1" bandRow="1"/>
              <a:tblGrid>
                <a:gridCol w="3827581">
                  <a:extLst>
                    <a:ext uri="{9D8B030D-6E8A-4147-A177-3AD203B41FA5}">
                      <a16:colId xmlns:a16="http://schemas.microsoft.com/office/drawing/2014/main" val="2554492435"/>
                    </a:ext>
                  </a:extLst>
                </a:gridCol>
                <a:gridCol w="3828809">
                  <a:extLst>
                    <a:ext uri="{9D8B030D-6E8A-4147-A177-3AD203B41FA5}">
                      <a16:colId xmlns:a16="http://schemas.microsoft.com/office/drawing/2014/main" val="4027269152"/>
                    </a:ext>
                  </a:extLst>
                </a:gridCol>
                <a:gridCol w="3828809">
                  <a:extLst>
                    <a:ext uri="{9D8B030D-6E8A-4147-A177-3AD203B41FA5}">
                      <a16:colId xmlns:a16="http://schemas.microsoft.com/office/drawing/2014/main" val="122565053"/>
                    </a:ext>
                  </a:extLst>
                </a:gridCol>
                <a:gridCol w="3828809">
                  <a:extLst>
                    <a:ext uri="{9D8B030D-6E8A-4147-A177-3AD203B41FA5}">
                      <a16:colId xmlns:a16="http://schemas.microsoft.com/office/drawing/2014/main" val="1556884647"/>
                    </a:ext>
                  </a:extLst>
                </a:gridCol>
              </a:tblGrid>
              <a:tr h="637117">
                <a:tc>
                  <a:txBody>
                    <a:bodyPr/>
                    <a:lstStyle/>
                    <a:p>
                      <a:pPr algn="ctr"/>
                      <a:r>
                        <a:rPr lang="en-GB" sz="3200" b="1">
                          <a:effectLst/>
                          <a:latin typeface="Calibri" panose="020F0502020204030204" pitchFamily="34" charset="0"/>
                          <a:ea typeface="Calibri" panose="020F0502020204030204" pitchFamily="34" charset="0"/>
                        </a:rPr>
                        <a:t>Mode</a:t>
                      </a:r>
                      <a:endParaRPr lang="en-GB" sz="3200">
                        <a:effectLst/>
                        <a:latin typeface="Calibri" panose="020F0502020204030204" pitchFamily="34" charset="0"/>
                        <a:ea typeface="Calibri" panose="020F0502020204030204" pitchFamily="34" charset="0"/>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r>
                        <a:rPr lang="en-GB" sz="3200" b="1" dirty="0">
                          <a:solidFill>
                            <a:srgbClr val="000000"/>
                          </a:solidFill>
                          <a:effectLst/>
                          <a:latin typeface="Calibri" panose="020F0502020204030204" pitchFamily="34" charset="0"/>
                          <a:ea typeface="Calibri" panose="020F0502020204030204" pitchFamily="34" charset="0"/>
                        </a:rPr>
                        <a:t>Survey (Are doing)</a:t>
                      </a:r>
                      <a:endParaRPr lang="en-GB" sz="3200" dirty="0">
                        <a:effectLst/>
                        <a:latin typeface="Calibri" panose="020F0502020204030204" pitchFamily="34" charset="0"/>
                        <a:ea typeface="Calibri" panose="020F0502020204030204" pitchFamily="34" charset="0"/>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r>
                        <a:rPr lang="en-GB" sz="3200" b="1" dirty="0">
                          <a:solidFill>
                            <a:srgbClr val="000000"/>
                          </a:solidFill>
                          <a:effectLst/>
                          <a:latin typeface="Calibri" panose="020F0502020204030204" pitchFamily="34" charset="0"/>
                          <a:ea typeface="Calibri" panose="020F0502020204030204" pitchFamily="34" charset="0"/>
                        </a:rPr>
                        <a:t>Survey (could be encouraged to)</a:t>
                      </a:r>
                      <a:endParaRPr lang="en-GB" sz="3200" dirty="0">
                        <a:effectLst/>
                        <a:latin typeface="Calibri" panose="020F0502020204030204" pitchFamily="34" charset="0"/>
                        <a:ea typeface="Calibri" panose="020F0502020204030204" pitchFamily="34" charset="0"/>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r>
                        <a:rPr lang="en-GB" sz="3200" b="1" dirty="0">
                          <a:solidFill>
                            <a:srgbClr val="000000"/>
                          </a:solidFill>
                          <a:effectLst/>
                          <a:latin typeface="Calibri" panose="020F0502020204030204" pitchFamily="34" charset="0"/>
                          <a:ea typeface="Calibri" panose="020F0502020204030204" pitchFamily="34" charset="0"/>
                        </a:rPr>
                        <a:t>Scoping (could be doing)</a:t>
                      </a:r>
                      <a:endParaRPr lang="en-GB" sz="3200" dirty="0">
                        <a:effectLst/>
                        <a:latin typeface="Calibri" panose="020F0502020204030204" pitchFamily="34" charset="0"/>
                        <a:ea typeface="Calibri" panose="020F0502020204030204" pitchFamily="34" charset="0"/>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477623487"/>
                  </a:ext>
                </a:extLst>
              </a:tr>
              <a:tr h="894083">
                <a:tc>
                  <a:txBody>
                    <a:bodyPr/>
                    <a:lstStyle/>
                    <a:p>
                      <a:pPr algn="ctr"/>
                      <a:r>
                        <a:rPr lang="en-GB" sz="3200" dirty="0">
                          <a:effectLst/>
                          <a:latin typeface="Calibri" panose="020F0502020204030204" pitchFamily="34" charset="0"/>
                          <a:ea typeface="Calibri" panose="020F0502020204030204" pitchFamily="34" charset="0"/>
                        </a:rPr>
                        <a:t>Walk</a:t>
                      </a: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3200" b="1">
                          <a:effectLst/>
                          <a:latin typeface="Calibri" panose="020F0502020204030204" pitchFamily="34" charset="0"/>
                          <a:ea typeface="Calibri" panose="020F0502020204030204" pitchFamily="34" charset="0"/>
                        </a:rPr>
                        <a:t>7%</a:t>
                      </a: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3200" b="1" dirty="0">
                          <a:effectLst/>
                          <a:latin typeface="Calibri" panose="020F0502020204030204" pitchFamily="34" charset="0"/>
                          <a:ea typeface="Calibri" panose="020F0502020204030204" pitchFamily="34" charset="0"/>
                        </a:rPr>
                        <a:t>10%</a:t>
                      </a: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3200" b="1">
                          <a:effectLst/>
                          <a:latin typeface="Calibri" panose="020F0502020204030204" pitchFamily="34" charset="0"/>
                          <a:ea typeface="Calibri" panose="020F0502020204030204" pitchFamily="34" charset="0"/>
                        </a:rPr>
                        <a:t>13%</a:t>
                      </a: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1062038"/>
                  </a:ext>
                </a:extLst>
              </a:tr>
              <a:tr h="1116281">
                <a:tc>
                  <a:txBody>
                    <a:bodyPr/>
                    <a:lstStyle/>
                    <a:p>
                      <a:pPr algn="ctr"/>
                      <a:r>
                        <a:rPr lang="en-GB" sz="3200">
                          <a:solidFill>
                            <a:srgbClr val="000000"/>
                          </a:solidFill>
                          <a:effectLst/>
                          <a:latin typeface="Calibri" panose="020F0502020204030204" pitchFamily="34" charset="0"/>
                          <a:ea typeface="Calibri" panose="020F0502020204030204" pitchFamily="34" charset="0"/>
                        </a:rPr>
                        <a:t>Cycle</a:t>
                      </a:r>
                      <a:endParaRPr lang="en-GB" sz="3200">
                        <a:effectLst/>
                        <a:latin typeface="Calibri" panose="020F0502020204030204" pitchFamily="34" charset="0"/>
                        <a:ea typeface="Calibri" panose="020F0502020204030204" pitchFamily="34" charset="0"/>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GB" sz="3200" b="1">
                          <a:solidFill>
                            <a:srgbClr val="000000"/>
                          </a:solidFill>
                          <a:effectLst/>
                          <a:latin typeface="Calibri" panose="020F0502020204030204" pitchFamily="34" charset="0"/>
                          <a:ea typeface="Calibri" panose="020F0502020204030204" pitchFamily="34" charset="0"/>
                        </a:rPr>
                        <a:t>5%</a:t>
                      </a:r>
                      <a:endParaRPr lang="en-GB" sz="3200" b="1">
                        <a:effectLst/>
                        <a:latin typeface="Calibri" panose="020F0502020204030204" pitchFamily="34" charset="0"/>
                        <a:ea typeface="Calibri" panose="020F0502020204030204" pitchFamily="34" charset="0"/>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GB" sz="3200" b="1" dirty="0">
                          <a:solidFill>
                            <a:srgbClr val="000000"/>
                          </a:solidFill>
                          <a:effectLst/>
                          <a:latin typeface="Calibri" panose="020F0502020204030204" pitchFamily="34" charset="0"/>
                          <a:ea typeface="Calibri" panose="020F0502020204030204" pitchFamily="34" charset="0"/>
                        </a:rPr>
                        <a:t>25%</a:t>
                      </a:r>
                      <a:endParaRPr lang="en-GB" sz="3200" b="1" dirty="0">
                        <a:effectLst/>
                        <a:latin typeface="Calibri" panose="020F0502020204030204" pitchFamily="34" charset="0"/>
                        <a:ea typeface="Calibri" panose="020F0502020204030204" pitchFamily="34" charset="0"/>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GB" sz="3200" b="1">
                          <a:solidFill>
                            <a:srgbClr val="000000"/>
                          </a:solidFill>
                          <a:effectLst/>
                          <a:latin typeface="Calibri" panose="020F0502020204030204" pitchFamily="34" charset="0"/>
                          <a:ea typeface="Calibri" panose="020F0502020204030204" pitchFamily="34" charset="0"/>
                        </a:rPr>
                        <a:t>39%</a:t>
                      </a:r>
                      <a:endParaRPr lang="en-GB" sz="3200" b="1">
                        <a:effectLst/>
                        <a:latin typeface="Calibri" panose="020F0502020204030204" pitchFamily="34" charset="0"/>
                        <a:ea typeface="Calibri" panose="020F0502020204030204" pitchFamily="34" charset="0"/>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79352616"/>
                  </a:ext>
                </a:extLst>
              </a:tr>
              <a:tr h="1056904">
                <a:tc>
                  <a:txBody>
                    <a:bodyPr/>
                    <a:lstStyle/>
                    <a:p>
                      <a:pPr algn="ctr"/>
                      <a:r>
                        <a:rPr lang="en-GB" sz="3200" dirty="0">
                          <a:solidFill>
                            <a:srgbClr val="000000"/>
                          </a:solidFill>
                          <a:effectLst/>
                          <a:latin typeface="Calibri" panose="020F0502020204030204" pitchFamily="34" charset="0"/>
                          <a:ea typeface="Calibri" panose="020F0502020204030204" pitchFamily="34" charset="0"/>
                        </a:rPr>
                        <a:t>Lift share</a:t>
                      </a:r>
                      <a:endParaRPr lang="en-GB" sz="3200" dirty="0">
                        <a:effectLst/>
                        <a:latin typeface="Calibri" panose="020F0502020204030204" pitchFamily="34" charset="0"/>
                        <a:ea typeface="Calibri" panose="020F0502020204030204" pitchFamily="34" charset="0"/>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GB" sz="3200" b="1">
                          <a:solidFill>
                            <a:srgbClr val="000000"/>
                          </a:solidFill>
                          <a:effectLst/>
                          <a:latin typeface="Calibri" panose="020F0502020204030204" pitchFamily="34" charset="0"/>
                          <a:ea typeface="Calibri" panose="020F0502020204030204" pitchFamily="34" charset="0"/>
                        </a:rPr>
                        <a:t>2%</a:t>
                      </a:r>
                      <a:endParaRPr lang="en-GB" sz="3200" b="1">
                        <a:effectLst/>
                        <a:latin typeface="Calibri" panose="020F0502020204030204" pitchFamily="34" charset="0"/>
                        <a:ea typeface="Calibri" panose="020F0502020204030204" pitchFamily="34" charset="0"/>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GB" sz="3200" b="1" dirty="0">
                          <a:solidFill>
                            <a:srgbClr val="000000"/>
                          </a:solidFill>
                          <a:effectLst/>
                          <a:latin typeface="Calibri" panose="020F0502020204030204" pitchFamily="34" charset="0"/>
                          <a:ea typeface="Calibri" panose="020F0502020204030204" pitchFamily="34" charset="0"/>
                        </a:rPr>
                        <a:t>65%</a:t>
                      </a:r>
                      <a:endParaRPr lang="en-GB" sz="3200" b="1" dirty="0">
                        <a:effectLst/>
                        <a:latin typeface="Calibri" panose="020F0502020204030204" pitchFamily="34" charset="0"/>
                        <a:ea typeface="Calibri" panose="020F0502020204030204" pitchFamily="34" charset="0"/>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GB" sz="3200" b="1">
                          <a:solidFill>
                            <a:srgbClr val="000000"/>
                          </a:solidFill>
                          <a:effectLst/>
                          <a:latin typeface="Calibri" panose="020F0502020204030204" pitchFamily="34" charset="0"/>
                          <a:ea typeface="Calibri" panose="020F0502020204030204" pitchFamily="34" charset="0"/>
                        </a:rPr>
                        <a:t>95%</a:t>
                      </a:r>
                      <a:endParaRPr lang="en-GB" sz="3200" b="1">
                        <a:effectLst/>
                        <a:latin typeface="Calibri" panose="020F0502020204030204" pitchFamily="34" charset="0"/>
                        <a:ea typeface="Calibri" panose="020F0502020204030204" pitchFamily="34" charset="0"/>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51655054"/>
                  </a:ext>
                </a:extLst>
              </a:tr>
              <a:tr h="1168045">
                <a:tc>
                  <a:txBody>
                    <a:bodyPr/>
                    <a:lstStyle/>
                    <a:p>
                      <a:pPr algn="ctr"/>
                      <a:r>
                        <a:rPr lang="en-GB" sz="3200">
                          <a:solidFill>
                            <a:srgbClr val="000000"/>
                          </a:solidFill>
                          <a:effectLst/>
                          <a:latin typeface="Calibri" panose="020F0502020204030204" pitchFamily="34" charset="0"/>
                          <a:ea typeface="Calibri" panose="020F0502020204030204" pitchFamily="34" charset="0"/>
                        </a:rPr>
                        <a:t>Bus</a:t>
                      </a:r>
                      <a:endParaRPr lang="en-GB" sz="3200">
                        <a:effectLst/>
                        <a:latin typeface="Calibri" panose="020F0502020204030204" pitchFamily="34" charset="0"/>
                        <a:ea typeface="Calibri" panose="020F0502020204030204" pitchFamily="34" charset="0"/>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GB" sz="3200" b="1" dirty="0">
                          <a:solidFill>
                            <a:srgbClr val="000000"/>
                          </a:solidFill>
                          <a:effectLst/>
                          <a:latin typeface="Calibri" panose="020F0502020204030204" pitchFamily="34" charset="0"/>
                          <a:ea typeface="Calibri" panose="020F0502020204030204" pitchFamily="34" charset="0"/>
                        </a:rPr>
                        <a:t>1%</a:t>
                      </a:r>
                      <a:endParaRPr lang="en-GB" sz="3200" b="1" dirty="0">
                        <a:effectLst/>
                        <a:latin typeface="Calibri" panose="020F0502020204030204" pitchFamily="34" charset="0"/>
                        <a:ea typeface="Calibri" panose="020F0502020204030204" pitchFamily="34" charset="0"/>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GB" sz="3200" b="1" dirty="0">
                          <a:solidFill>
                            <a:srgbClr val="000000"/>
                          </a:solidFill>
                          <a:effectLst/>
                          <a:latin typeface="Calibri" panose="020F0502020204030204" pitchFamily="34" charset="0"/>
                          <a:ea typeface="Calibri" panose="020F0502020204030204" pitchFamily="34" charset="0"/>
                        </a:rPr>
                        <a:t>45%</a:t>
                      </a:r>
                      <a:endParaRPr lang="en-GB" sz="3200" b="1" dirty="0">
                        <a:effectLst/>
                        <a:latin typeface="Calibri" panose="020F0502020204030204" pitchFamily="34" charset="0"/>
                        <a:ea typeface="Calibri" panose="020F0502020204030204" pitchFamily="34" charset="0"/>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GB" sz="3200" b="1">
                          <a:solidFill>
                            <a:srgbClr val="000000"/>
                          </a:solidFill>
                          <a:effectLst/>
                          <a:latin typeface="Calibri" panose="020F0502020204030204" pitchFamily="34" charset="0"/>
                          <a:ea typeface="Calibri" panose="020F0502020204030204" pitchFamily="34" charset="0"/>
                        </a:rPr>
                        <a:t>55%</a:t>
                      </a:r>
                      <a:endParaRPr lang="en-GB" sz="3200" b="1">
                        <a:effectLst/>
                        <a:latin typeface="Calibri" panose="020F0502020204030204" pitchFamily="34" charset="0"/>
                        <a:ea typeface="Calibri" panose="020F0502020204030204" pitchFamily="34" charset="0"/>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51682294"/>
                  </a:ext>
                </a:extLst>
              </a:tr>
              <a:tr h="584024">
                <a:tc>
                  <a:txBody>
                    <a:bodyPr/>
                    <a:lstStyle/>
                    <a:p>
                      <a:pPr algn="ctr"/>
                      <a:r>
                        <a:rPr lang="en-GB" sz="3200">
                          <a:effectLst/>
                          <a:latin typeface="Calibri" panose="020F0502020204030204" pitchFamily="34" charset="0"/>
                          <a:ea typeface="Calibri" panose="020F0502020204030204" pitchFamily="34" charset="0"/>
                        </a:rPr>
                        <a:t>Other</a:t>
                      </a: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GB" sz="3200">
                          <a:effectLst/>
                          <a:latin typeface="Calibri" panose="020F0502020204030204" pitchFamily="34" charset="0"/>
                          <a:ea typeface="Calibri" panose="020F0502020204030204" pitchFamily="34" charset="0"/>
                        </a:rPr>
                        <a:t>5%</a:t>
                      </a: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GB" sz="3200">
                          <a:effectLst/>
                          <a:latin typeface="Calibri" panose="020F0502020204030204" pitchFamily="34" charset="0"/>
                          <a:ea typeface="Calibri" panose="020F0502020204030204" pitchFamily="34" charset="0"/>
                        </a:rPr>
                        <a:t>-</a:t>
                      </a: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GB" sz="3200">
                          <a:effectLst/>
                          <a:latin typeface="Calibri" panose="020F0502020204030204" pitchFamily="34" charset="0"/>
                          <a:ea typeface="Calibri" panose="020F0502020204030204" pitchFamily="34" charset="0"/>
                        </a:rPr>
                        <a:t>-</a:t>
                      </a: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3114065"/>
                  </a:ext>
                </a:extLst>
              </a:tr>
              <a:tr h="589503">
                <a:tc>
                  <a:txBody>
                    <a:bodyPr/>
                    <a:lstStyle/>
                    <a:p>
                      <a:pPr algn="ctr"/>
                      <a:r>
                        <a:rPr lang="en-GB" sz="3200">
                          <a:solidFill>
                            <a:srgbClr val="000000"/>
                          </a:solidFill>
                          <a:effectLst/>
                          <a:latin typeface="Calibri" panose="020F0502020204030204" pitchFamily="34" charset="0"/>
                          <a:ea typeface="Calibri" panose="020F0502020204030204" pitchFamily="34" charset="0"/>
                        </a:rPr>
                        <a:t>Work from home</a:t>
                      </a:r>
                      <a:endParaRPr lang="en-GB" sz="3200">
                        <a:effectLst/>
                        <a:latin typeface="Calibri" panose="020F0502020204030204" pitchFamily="34" charset="0"/>
                        <a:ea typeface="Calibri" panose="020F0502020204030204" pitchFamily="34" charset="0"/>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GB" sz="3200">
                          <a:solidFill>
                            <a:srgbClr val="000000"/>
                          </a:solidFill>
                          <a:effectLst/>
                          <a:latin typeface="Calibri" panose="020F0502020204030204" pitchFamily="34" charset="0"/>
                          <a:ea typeface="Calibri" panose="020F0502020204030204" pitchFamily="34" charset="0"/>
                        </a:rPr>
                        <a:t>0%</a:t>
                      </a:r>
                      <a:endParaRPr lang="en-GB" sz="3200">
                        <a:effectLst/>
                        <a:latin typeface="Calibri" panose="020F0502020204030204" pitchFamily="34" charset="0"/>
                        <a:ea typeface="Calibri" panose="020F0502020204030204" pitchFamily="34" charset="0"/>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GB" sz="3200" dirty="0">
                          <a:solidFill>
                            <a:srgbClr val="000000"/>
                          </a:solidFill>
                          <a:effectLst/>
                          <a:latin typeface="Calibri" panose="020F0502020204030204" pitchFamily="34" charset="0"/>
                          <a:ea typeface="Calibri" panose="020F0502020204030204" pitchFamily="34" charset="0"/>
                        </a:rPr>
                        <a:t>20%</a:t>
                      </a:r>
                      <a:endParaRPr lang="en-GB" sz="3200" dirty="0">
                        <a:effectLst/>
                        <a:latin typeface="Calibri" panose="020F0502020204030204" pitchFamily="34" charset="0"/>
                        <a:ea typeface="Calibri" panose="020F0502020204030204" pitchFamily="34" charset="0"/>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GB" sz="3200" dirty="0">
                          <a:solidFill>
                            <a:srgbClr val="000000"/>
                          </a:solidFill>
                          <a:effectLst/>
                          <a:latin typeface="Calibri" panose="020F0502020204030204" pitchFamily="34" charset="0"/>
                          <a:ea typeface="Calibri" panose="020F0502020204030204" pitchFamily="34" charset="0"/>
                        </a:rPr>
                        <a:t>?</a:t>
                      </a:r>
                      <a:endParaRPr lang="en-GB" sz="3200" dirty="0">
                        <a:effectLst/>
                        <a:latin typeface="Calibri" panose="020F0502020204030204" pitchFamily="34" charset="0"/>
                        <a:ea typeface="Calibri" panose="020F0502020204030204" pitchFamily="34" charset="0"/>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0303799"/>
                  </a:ext>
                </a:extLst>
              </a:tr>
            </a:tbl>
          </a:graphicData>
        </a:graphic>
      </p:graphicFrame>
    </p:spTree>
    <p:extLst>
      <p:ext uri="{BB962C8B-B14F-4D97-AF65-F5344CB8AC3E}">
        <p14:creationId xmlns:p14="http://schemas.microsoft.com/office/powerpoint/2010/main" val="2352619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38225"/>
            <a:ext cx="7671554" cy="5261360"/>
            <a:chOff x="0" y="0"/>
            <a:chExt cx="10228739" cy="7015145"/>
          </a:xfrm>
        </p:grpSpPr>
        <p:sp>
          <p:nvSpPr>
            <p:cNvPr id="3" name="TextBox 3"/>
            <p:cNvSpPr txBox="1"/>
            <p:nvPr/>
          </p:nvSpPr>
          <p:spPr>
            <a:xfrm>
              <a:off x="0" y="839163"/>
              <a:ext cx="10228739" cy="1390124"/>
            </a:xfrm>
            <a:prstGeom prst="rect">
              <a:avLst/>
            </a:prstGeom>
          </p:spPr>
          <p:txBody>
            <a:bodyPr lIns="0" tIns="0" rIns="0" bIns="0" rtlCol="0" anchor="t">
              <a:spAutoFit/>
            </a:bodyPr>
            <a:lstStyle/>
            <a:p>
              <a:pPr>
                <a:lnSpc>
                  <a:spcPts val="8319"/>
                </a:lnSpc>
              </a:pPr>
              <a:r>
                <a:rPr lang="en-US" sz="6350" spc="-63" dirty="0">
                  <a:solidFill>
                    <a:srgbClr val="404040"/>
                  </a:solidFill>
                  <a:latin typeface="Nunito Sans Bold Bold"/>
                </a:rPr>
                <a:t>Liftshare</a:t>
              </a:r>
              <a:endParaRPr lang="en-US" sz="6399" spc="-63" dirty="0">
                <a:solidFill>
                  <a:srgbClr val="404040"/>
                </a:solidFill>
                <a:latin typeface="Nunito Sans Bold Bold"/>
              </a:endParaRPr>
            </a:p>
          </p:txBody>
        </p:sp>
        <p:sp>
          <p:nvSpPr>
            <p:cNvPr id="4" name="TextBox 4"/>
            <p:cNvSpPr txBox="1"/>
            <p:nvPr/>
          </p:nvSpPr>
          <p:spPr>
            <a:xfrm>
              <a:off x="0" y="3968157"/>
              <a:ext cx="10228739" cy="3046988"/>
            </a:xfrm>
            <a:prstGeom prst="rect">
              <a:avLst/>
            </a:prstGeom>
          </p:spPr>
          <p:txBody>
            <a:bodyPr lIns="0" tIns="0" rIns="0" bIns="0" rtlCol="0" anchor="t">
              <a:spAutoFit/>
            </a:bodyPr>
            <a:lstStyle/>
            <a:p>
              <a:pPr>
                <a:lnSpc>
                  <a:spcPts val="4543"/>
                </a:lnSpc>
              </a:pPr>
              <a:r>
                <a:rPr lang="en-US" sz="3150" dirty="0">
                  <a:solidFill>
                    <a:srgbClr val="404040"/>
                  </a:solidFill>
                  <a:latin typeface="Nunito Light"/>
                </a:rPr>
                <a:t>Empowering staff to find regular lift sharing matches to give them better access to work options, while reducing their commuting costs &amp; carbon footprint.</a:t>
              </a:r>
            </a:p>
          </p:txBody>
        </p:sp>
        <p:sp>
          <p:nvSpPr>
            <p:cNvPr id="5" name="AutoShape 5"/>
            <p:cNvSpPr/>
            <p:nvPr/>
          </p:nvSpPr>
          <p:spPr>
            <a:xfrm>
              <a:off x="0" y="0"/>
              <a:ext cx="1408226" cy="237201"/>
            </a:xfrm>
            <a:prstGeom prst="rect">
              <a:avLst/>
            </a:prstGeom>
            <a:solidFill>
              <a:srgbClr val="F163C1"/>
            </a:solidFill>
          </p:spPr>
        </p:sp>
      </p:grpSp>
      <p:pic>
        <p:nvPicPr>
          <p:cNvPr id="6" name="Picture 6"/>
          <p:cNvPicPr>
            <a:picLocks noChangeAspect="1"/>
          </p:cNvPicPr>
          <p:nvPr/>
        </p:nvPicPr>
        <p:blipFill>
          <a:blip r:embed="rId2"/>
          <a:srcRect/>
          <a:stretch>
            <a:fillRect/>
          </a:stretch>
        </p:blipFill>
        <p:spPr>
          <a:xfrm>
            <a:off x="4133041" y="-1877900"/>
            <a:ext cx="22966499" cy="14555019"/>
          </a:xfrm>
          <a:prstGeom prst="rect">
            <a:avLst/>
          </a:prstGeom>
        </p:spPr>
      </p:pic>
      <p:sp>
        <p:nvSpPr>
          <p:cNvPr id="8" name="TextBox 8"/>
          <p:cNvSpPr txBox="1"/>
          <p:nvPr/>
        </p:nvSpPr>
        <p:spPr>
          <a:xfrm>
            <a:off x="1028700" y="7569711"/>
            <a:ext cx="7138629" cy="555921"/>
          </a:xfrm>
          <a:prstGeom prst="rect">
            <a:avLst/>
          </a:prstGeom>
        </p:spPr>
        <p:txBody>
          <a:bodyPr lIns="0" tIns="0" rIns="0" bIns="0" rtlCol="0" anchor="t">
            <a:spAutoFit/>
          </a:bodyPr>
          <a:lstStyle/>
          <a:p>
            <a:endParaRPr lang="en-US" sz="1600" i="1" dirty="0">
              <a:latin typeface="Nunito Sans light bold italics"/>
              <a:cs typeface="Calibri"/>
            </a:endParaRPr>
          </a:p>
          <a:p>
            <a:pPr>
              <a:lnSpc>
                <a:spcPts val="2520"/>
              </a:lnSpc>
            </a:pPr>
            <a:endParaRPr lang="en-US" sz="1800" dirty="0">
              <a:solidFill>
                <a:srgbClr val="404040"/>
              </a:solidFill>
              <a:latin typeface="Nunito Sans Extra Light Bold Italics"/>
            </a:endParaRPr>
          </a:p>
        </p:txBody>
      </p:sp>
      <p:sp>
        <p:nvSpPr>
          <p:cNvPr id="10" name="TextBox 12">
            <a:extLst>
              <a:ext uri="{FF2B5EF4-FFF2-40B4-BE49-F238E27FC236}">
                <a16:creationId xmlns:a16="http://schemas.microsoft.com/office/drawing/2014/main" id="{CCB3914C-E734-4474-9603-BC53CDA32BDF}"/>
              </a:ext>
            </a:extLst>
          </p:cNvPr>
          <p:cNvSpPr txBox="1"/>
          <p:nvPr/>
        </p:nvSpPr>
        <p:spPr>
          <a:xfrm>
            <a:off x="1028700" y="7569711"/>
            <a:ext cx="7138629" cy="2233304"/>
          </a:xfrm>
          <a:prstGeom prst="rect">
            <a:avLst/>
          </a:prstGeom>
        </p:spPr>
        <p:txBody>
          <a:bodyPr lIns="0" tIns="0" rIns="0" bIns="0" rtlCol="0" anchor="t">
            <a:spAutoFit/>
          </a:bodyPr>
          <a:lstStyle/>
          <a:p>
            <a:pPr>
              <a:lnSpc>
                <a:spcPts val="2520"/>
              </a:lnSpc>
            </a:pPr>
            <a:r>
              <a:rPr lang="en-US" dirty="0">
                <a:solidFill>
                  <a:srgbClr val="404040"/>
                </a:solidFill>
                <a:latin typeface="Nunito Sans Extra Light Bold Italics"/>
              </a:rPr>
              <a:t>"The whole Liftshare system is constantly evolving and improving to provide us with more and more valuable data. The Liftshare scheme has been a huge success and I would be more than happy to recommend their services to other businesses."</a:t>
            </a:r>
            <a:endParaRPr lang="en-US" sz="1800" dirty="0">
              <a:solidFill>
                <a:srgbClr val="404040"/>
              </a:solidFill>
              <a:latin typeface="Nunito Sans Extra Light Bold Italics"/>
            </a:endParaRPr>
          </a:p>
          <a:p>
            <a:pPr>
              <a:lnSpc>
                <a:spcPts val="2520"/>
              </a:lnSpc>
            </a:pPr>
            <a:endParaRPr lang="en-US" sz="1800" dirty="0">
              <a:solidFill>
                <a:srgbClr val="404040"/>
              </a:solidFill>
              <a:latin typeface="Nunito Sans Extra Light Bold Italics"/>
            </a:endParaRPr>
          </a:p>
          <a:p>
            <a:pPr>
              <a:lnSpc>
                <a:spcPts val="2520"/>
              </a:lnSpc>
            </a:pPr>
            <a:r>
              <a:rPr lang="en-US" dirty="0">
                <a:solidFill>
                  <a:srgbClr val="404040"/>
                </a:solidFill>
                <a:latin typeface="Nunito Sans Extra Light"/>
              </a:rPr>
              <a:t>Sandy Farar</a:t>
            </a:r>
            <a:r>
              <a:rPr lang="en-US" sz="1800" dirty="0">
                <a:solidFill>
                  <a:srgbClr val="404040"/>
                </a:solidFill>
                <a:latin typeface="Nunito Sans Extra Light"/>
              </a:rPr>
              <a:t>, </a:t>
            </a:r>
            <a:r>
              <a:rPr lang="en-US" dirty="0">
                <a:solidFill>
                  <a:srgbClr val="404040"/>
                </a:solidFill>
                <a:latin typeface="Nunito Sans Extra Light"/>
              </a:rPr>
              <a:t>Business Services Manager</a:t>
            </a:r>
            <a:endParaRPr lang="en-US" sz="1800" dirty="0">
              <a:solidFill>
                <a:srgbClr val="404040"/>
              </a:solidFill>
              <a:latin typeface="Nunito Sans Extra Light"/>
            </a:endParaRPr>
          </a:p>
          <a:p>
            <a:pPr>
              <a:lnSpc>
                <a:spcPts val="2520"/>
              </a:lnSpc>
            </a:pPr>
            <a:r>
              <a:rPr lang="en-US" dirty="0">
                <a:solidFill>
                  <a:srgbClr val="404040"/>
                </a:solidFill>
                <a:latin typeface="Nunito Sans Extra Light"/>
              </a:rPr>
              <a:t>Arup</a:t>
            </a:r>
            <a:endParaRPr lang="en-US" sz="1800" dirty="0">
              <a:solidFill>
                <a:srgbClr val="404040"/>
              </a:solidFill>
              <a:latin typeface="Nunito Sans Extra Light"/>
            </a:endParaRPr>
          </a:p>
        </p:txBody>
      </p:sp>
      <p:pic>
        <p:nvPicPr>
          <p:cNvPr id="14" name="Picture 14" descr="Graphical user interface, application&#10;&#10;Description automatically generated">
            <a:extLst>
              <a:ext uri="{FF2B5EF4-FFF2-40B4-BE49-F238E27FC236}">
                <a16:creationId xmlns:a16="http://schemas.microsoft.com/office/drawing/2014/main" id="{68B67610-67B4-43D0-AA8D-BAB80F5ED124}"/>
              </a:ext>
            </a:extLst>
          </p:cNvPr>
          <p:cNvPicPr>
            <a:picLocks noChangeAspect="1"/>
          </p:cNvPicPr>
          <p:nvPr/>
        </p:nvPicPr>
        <p:blipFill rotWithShape="1">
          <a:blip r:embed="rId3"/>
          <a:srcRect b="542"/>
          <a:stretch/>
        </p:blipFill>
        <p:spPr>
          <a:xfrm>
            <a:off x="10125635" y="1439678"/>
            <a:ext cx="10972800" cy="7407586"/>
          </a:xfrm>
          <a:prstGeom prst="rect">
            <a:avLst/>
          </a:prstGeom>
        </p:spPr>
      </p:pic>
    </p:spTree>
    <p:extLst>
      <p:ext uri="{BB962C8B-B14F-4D97-AF65-F5344CB8AC3E}">
        <p14:creationId xmlns:p14="http://schemas.microsoft.com/office/powerpoint/2010/main" val="1609657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Image result for arup solihull">
            <a:extLst>
              <a:ext uri="{FF2B5EF4-FFF2-40B4-BE49-F238E27FC236}">
                <a16:creationId xmlns:a16="http://schemas.microsoft.com/office/drawing/2014/main" id="{A3B0C89A-E346-4EB9-9431-39845A4F48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33" t="7513" r="40170" b="14099"/>
          <a:stretch/>
        </p:blipFill>
        <p:spPr bwMode="auto">
          <a:xfrm>
            <a:off x="2" y="0"/>
            <a:ext cx="9208542"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arup logo">
            <a:extLst>
              <a:ext uri="{FF2B5EF4-FFF2-40B4-BE49-F238E27FC236}">
                <a16:creationId xmlns:a16="http://schemas.microsoft.com/office/drawing/2014/main" id="{659B53A5-CADA-4812-8A07-246F9D3235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346" y="665315"/>
            <a:ext cx="2766588" cy="85932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0">
            <a:extLst>
              <a:ext uri="{FF2B5EF4-FFF2-40B4-BE49-F238E27FC236}">
                <a16:creationId xmlns:a16="http://schemas.microsoft.com/office/drawing/2014/main" id="{13E9BFDD-17FD-4162-9913-470F9A3ACD6F}"/>
              </a:ext>
            </a:extLst>
          </p:cNvPr>
          <p:cNvSpPr>
            <a:spLocks noChangeArrowheads="1"/>
          </p:cNvSpPr>
          <p:nvPr/>
        </p:nvSpPr>
        <p:spPr bwMode="auto">
          <a:xfrm>
            <a:off x="9493295" y="8179776"/>
            <a:ext cx="10088648" cy="444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ct val="150000"/>
              </a:lnSpc>
              <a:spcBef>
                <a:spcPct val="0"/>
              </a:spcBef>
              <a:buClr>
                <a:srgbClr val="B22F92"/>
              </a:buClr>
              <a:buNone/>
            </a:pPr>
            <a:r>
              <a:rPr lang="en-US" sz="2100" dirty="0">
                <a:latin typeface="Nunito Sans Black" panose="00000A00000000000000" pitchFamily="2" charset="0"/>
              </a:rPr>
              <a:t>Contributors to success:</a:t>
            </a:r>
            <a:endParaRPr lang="en-US" sz="2100" b="1" dirty="0">
              <a:latin typeface="Nunito Sans Black" panose="00000A00000000000000" pitchFamily="2" charset="0"/>
            </a:endParaRPr>
          </a:p>
        </p:txBody>
      </p:sp>
      <p:pic>
        <p:nvPicPr>
          <p:cNvPr id="20" name="Picture 19" descr="A picture containing drawing, plate&#10;&#10;Description automatically generated">
            <a:extLst>
              <a:ext uri="{FF2B5EF4-FFF2-40B4-BE49-F238E27FC236}">
                <a16:creationId xmlns:a16="http://schemas.microsoft.com/office/drawing/2014/main" id="{789865FF-3F06-4A25-96BB-2183CF2EB0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258" y="9124724"/>
            <a:ext cx="1851765" cy="779045"/>
          </a:xfrm>
          <a:prstGeom prst="rect">
            <a:avLst/>
          </a:prstGeom>
        </p:spPr>
      </p:pic>
      <p:sp>
        <p:nvSpPr>
          <p:cNvPr id="21" name="object 18">
            <a:extLst>
              <a:ext uri="{FF2B5EF4-FFF2-40B4-BE49-F238E27FC236}">
                <a16:creationId xmlns:a16="http://schemas.microsoft.com/office/drawing/2014/main" id="{977DE6FE-907E-4CB9-B151-68C7311BD659}"/>
              </a:ext>
            </a:extLst>
          </p:cNvPr>
          <p:cNvSpPr txBox="1"/>
          <p:nvPr/>
        </p:nvSpPr>
        <p:spPr>
          <a:xfrm>
            <a:off x="4539889" y="9183116"/>
            <a:ext cx="1288541" cy="377023"/>
          </a:xfrm>
          <a:prstGeom prst="rect">
            <a:avLst/>
          </a:prstGeom>
        </p:spPr>
        <p:txBody>
          <a:bodyPr vert="horz" wrap="square" lIns="0" tIns="19047" rIns="0" bIns="0" rtlCol="0">
            <a:spAutoFit/>
          </a:bodyPr>
          <a:lstStyle/>
          <a:p>
            <a:pPr marL="19049">
              <a:spcBef>
                <a:spcPts val="150"/>
              </a:spcBef>
            </a:pPr>
            <a:r>
              <a:rPr sz="2325" b="1" dirty="0">
                <a:solidFill>
                  <a:srgbClr val="FFFFFF"/>
                </a:solidFill>
                <a:latin typeface="Nunito Sans ExtraBold" panose="00000900000000000000" pitchFamily="2" charset="0"/>
                <a:cs typeface="Poppins"/>
              </a:rPr>
              <a:t>Success</a:t>
            </a:r>
            <a:endParaRPr sz="2325" dirty="0">
              <a:latin typeface="Nunito Sans ExtraBold" panose="00000900000000000000" pitchFamily="2" charset="0"/>
              <a:cs typeface="Poppins"/>
            </a:endParaRPr>
          </a:p>
        </p:txBody>
      </p:sp>
      <p:sp>
        <p:nvSpPr>
          <p:cNvPr id="23" name="object 33">
            <a:extLst>
              <a:ext uri="{FF2B5EF4-FFF2-40B4-BE49-F238E27FC236}">
                <a16:creationId xmlns:a16="http://schemas.microsoft.com/office/drawing/2014/main" id="{8DA052C8-F619-46B7-951A-61412C03FB14}"/>
              </a:ext>
            </a:extLst>
          </p:cNvPr>
          <p:cNvSpPr/>
          <p:nvPr/>
        </p:nvSpPr>
        <p:spPr>
          <a:xfrm>
            <a:off x="4335328" y="9183117"/>
            <a:ext cx="68579" cy="800244"/>
          </a:xfrm>
          <a:custGeom>
            <a:avLst/>
            <a:gdLst/>
            <a:ahLst/>
            <a:cxnLst/>
            <a:rect l="l" t="t" r="r" b="b"/>
            <a:pathLst>
              <a:path h="616585">
                <a:moveTo>
                  <a:pt x="0" y="0"/>
                </a:moveTo>
                <a:lnTo>
                  <a:pt x="0" y="616496"/>
                </a:lnTo>
              </a:path>
            </a:pathLst>
          </a:custGeom>
          <a:ln w="12700">
            <a:solidFill>
              <a:srgbClr val="FFFFFF"/>
            </a:solidFill>
          </a:ln>
        </p:spPr>
        <p:txBody>
          <a:bodyPr wrap="square" lIns="0" tIns="0" rIns="0" bIns="0" rtlCol="0"/>
          <a:lstStyle/>
          <a:p>
            <a:endParaRPr sz="2700"/>
          </a:p>
        </p:txBody>
      </p:sp>
      <p:pic>
        <p:nvPicPr>
          <p:cNvPr id="24" name="Picture 4">
            <a:extLst>
              <a:ext uri="{FF2B5EF4-FFF2-40B4-BE49-F238E27FC236}">
                <a16:creationId xmlns:a16="http://schemas.microsoft.com/office/drawing/2014/main" id="{FAF9CA0F-6A86-4CA6-A4D5-09EF2FF61786}"/>
              </a:ext>
            </a:extLst>
          </p:cNvPr>
          <p:cNvPicPr>
            <a:picLocks noChangeAspect="1"/>
          </p:cNvPicPr>
          <p:nvPr/>
        </p:nvPicPr>
        <p:blipFill>
          <a:blip r:embed="rId6"/>
          <a:srcRect/>
          <a:stretch>
            <a:fillRect/>
          </a:stretch>
        </p:blipFill>
        <p:spPr>
          <a:xfrm>
            <a:off x="2475022" y="8978321"/>
            <a:ext cx="1851764" cy="1100256"/>
          </a:xfrm>
          <a:prstGeom prst="rect">
            <a:avLst/>
          </a:prstGeom>
        </p:spPr>
      </p:pic>
      <p:sp>
        <p:nvSpPr>
          <p:cNvPr id="25" name="object 19">
            <a:extLst>
              <a:ext uri="{FF2B5EF4-FFF2-40B4-BE49-F238E27FC236}">
                <a16:creationId xmlns:a16="http://schemas.microsoft.com/office/drawing/2014/main" id="{0C4ED829-5442-465F-A9D3-CD048A1251FB}"/>
              </a:ext>
            </a:extLst>
          </p:cNvPr>
          <p:cNvSpPr txBox="1"/>
          <p:nvPr/>
        </p:nvSpPr>
        <p:spPr>
          <a:xfrm>
            <a:off x="4547076" y="9565375"/>
            <a:ext cx="842838" cy="377023"/>
          </a:xfrm>
          <a:prstGeom prst="rect">
            <a:avLst/>
          </a:prstGeom>
        </p:spPr>
        <p:txBody>
          <a:bodyPr vert="horz" wrap="square" lIns="0" tIns="19047" rIns="0" bIns="0" rtlCol="0">
            <a:spAutoFit/>
          </a:bodyPr>
          <a:lstStyle/>
          <a:p>
            <a:pPr marL="19049">
              <a:spcBef>
                <a:spcPts val="150"/>
              </a:spcBef>
            </a:pPr>
            <a:r>
              <a:rPr sz="2325" b="1" dirty="0">
                <a:solidFill>
                  <a:srgbClr val="FFFFFF"/>
                </a:solidFill>
                <a:latin typeface="Nunito Sans ExtraBold" panose="00000900000000000000" pitchFamily="2" charset="0"/>
                <a:cs typeface="Poppins"/>
              </a:rPr>
              <a:t>Story</a:t>
            </a:r>
            <a:endParaRPr sz="2325" dirty="0">
              <a:latin typeface="Nunito Sans ExtraBold" panose="00000900000000000000" pitchFamily="2" charset="0"/>
              <a:cs typeface="Poppins"/>
            </a:endParaRPr>
          </a:p>
        </p:txBody>
      </p:sp>
      <p:sp>
        <p:nvSpPr>
          <p:cNvPr id="6" name="TextBox 5">
            <a:extLst>
              <a:ext uri="{FF2B5EF4-FFF2-40B4-BE49-F238E27FC236}">
                <a16:creationId xmlns:a16="http://schemas.microsoft.com/office/drawing/2014/main" id="{F855D105-B69D-4F2E-BA16-5809A84AAD7A}"/>
              </a:ext>
            </a:extLst>
          </p:cNvPr>
          <p:cNvSpPr txBox="1"/>
          <p:nvPr/>
        </p:nvSpPr>
        <p:spPr>
          <a:xfrm>
            <a:off x="9493295" y="660306"/>
            <a:ext cx="2762207" cy="415498"/>
          </a:xfrm>
          <a:prstGeom prst="rect">
            <a:avLst/>
          </a:prstGeom>
          <a:noFill/>
        </p:spPr>
        <p:txBody>
          <a:bodyPr wrap="square" rtlCol="0">
            <a:spAutoFit/>
          </a:bodyPr>
          <a:lstStyle/>
          <a:p>
            <a:r>
              <a:rPr lang="en-GB" sz="2100" dirty="0">
                <a:latin typeface="Nunito Sans Black" panose="00000A00000000000000" pitchFamily="2" charset="0"/>
              </a:rPr>
              <a:t>Results:</a:t>
            </a:r>
          </a:p>
        </p:txBody>
      </p:sp>
      <p:grpSp>
        <p:nvGrpSpPr>
          <p:cNvPr id="12" name="Group 11">
            <a:extLst>
              <a:ext uri="{FF2B5EF4-FFF2-40B4-BE49-F238E27FC236}">
                <a16:creationId xmlns:a16="http://schemas.microsoft.com/office/drawing/2014/main" id="{23A0E0C7-DEB2-4B4A-B803-D4275BE97DF8}"/>
              </a:ext>
            </a:extLst>
          </p:cNvPr>
          <p:cNvGrpSpPr/>
          <p:nvPr/>
        </p:nvGrpSpPr>
        <p:grpSpPr>
          <a:xfrm>
            <a:off x="10144187" y="8887742"/>
            <a:ext cx="8227371" cy="1027236"/>
            <a:chOff x="6733296" y="2527114"/>
            <a:chExt cx="5484914" cy="684824"/>
          </a:xfrm>
        </p:grpSpPr>
        <p:sp>
          <p:nvSpPr>
            <p:cNvPr id="44" name="Rectangle: Rounded Corners 43">
              <a:extLst>
                <a:ext uri="{FF2B5EF4-FFF2-40B4-BE49-F238E27FC236}">
                  <a16:creationId xmlns:a16="http://schemas.microsoft.com/office/drawing/2014/main" id="{79D49A49-4089-4AB2-B49A-52E3327B82C4}"/>
                </a:ext>
              </a:extLst>
            </p:cNvPr>
            <p:cNvSpPr/>
            <p:nvPr/>
          </p:nvSpPr>
          <p:spPr>
            <a:xfrm>
              <a:off x="9642547" y="2577720"/>
              <a:ext cx="2019068" cy="548740"/>
            </a:xfrm>
            <a:prstGeom prst="roundRect">
              <a:avLst/>
            </a:prstGeom>
            <a:noFill/>
            <a:ln w="38100">
              <a:solidFill>
                <a:srgbClr val="00E6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1" name="Rectangle: Rounded Corners 10">
              <a:extLst>
                <a:ext uri="{FF2B5EF4-FFF2-40B4-BE49-F238E27FC236}">
                  <a16:creationId xmlns:a16="http://schemas.microsoft.com/office/drawing/2014/main" id="{8185E89D-7656-4446-8A14-6DA19246B1E6}"/>
                </a:ext>
              </a:extLst>
            </p:cNvPr>
            <p:cNvSpPr/>
            <p:nvPr/>
          </p:nvSpPr>
          <p:spPr>
            <a:xfrm>
              <a:off x="7061129" y="2609559"/>
              <a:ext cx="2019068" cy="548740"/>
            </a:xfrm>
            <a:prstGeom prst="roundRect">
              <a:avLst/>
            </a:prstGeom>
            <a:noFill/>
            <a:ln w="38100">
              <a:solidFill>
                <a:srgbClr val="00E6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4" name="TextBox 3">
              <a:extLst>
                <a:ext uri="{FF2B5EF4-FFF2-40B4-BE49-F238E27FC236}">
                  <a16:creationId xmlns:a16="http://schemas.microsoft.com/office/drawing/2014/main" id="{8416852A-558E-40A2-93BD-D2B13B31D2B5}"/>
                </a:ext>
              </a:extLst>
            </p:cNvPr>
            <p:cNvSpPr txBox="1"/>
            <p:nvPr/>
          </p:nvSpPr>
          <p:spPr>
            <a:xfrm>
              <a:off x="7389138" y="2657527"/>
              <a:ext cx="2247654" cy="430887"/>
            </a:xfrm>
            <a:prstGeom prst="rect">
              <a:avLst/>
            </a:prstGeom>
            <a:noFill/>
          </p:spPr>
          <p:txBody>
            <a:bodyPr wrap="square" rtlCol="0">
              <a:spAutoFit/>
            </a:bodyPr>
            <a:lstStyle/>
            <a:p>
              <a:r>
                <a:rPr lang="en-GB" dirty="0">
                  <a:solidFill>
                    <a:srgbClr val="2745E3"/>
                  </a:solidFill>
                  <a:latin typeface="Nunito Sans Black" panose="00000A00000000000000" pitchFamily="2" charset="0"/>
                </a:rPr>
                <a:t>Liftshare Parking </a:t>
              </a:r>
            </a:p>
            <a:p>
              <a:r>
                <a:rPr lang="en-GB" dirty="0">
                  <a:solidFill>
                    <a:srgbClr val="2745E3"/>
                  </a:solidFill>
                  <a:latin typeface="Nunito Sans Black" panose="00000A00000000000000" pitchFamily="2" charset="0"/>
                </a:rPr>
                <a:t>Incentive</a:t>
              </a:r>
            </a:p>
          </p:txBody>
        </p:sp>
        <p:sp>
          <p:nvSpPr>
            <p:cNvPr id="36" name="TextBox 35">
              <a:extLst>
                <a:ext uri="{FF2B5EF4-FFF2-40B4-BE49-F238E27FC236}">
                  <a16:creationId xmlns:a16="http://schemas.microsoft.com/office/drawing/2014/main" id="{1575759E-38D5-417D-B6A0-FEBE839A8F13}"/>
                </a:ext>
              </a:extLst>
            </p:cNvPr>
            <p:cNvSpPr txBox="1"/>
            <p:nvPr/>
          </p:nvSpPr>
          <p:spPr>
            <a:xfrm>
              <a:off x="9970556" y="2626390"/>
              <a:ext cx="2247654" cy="430887"/>
            </a:xfrm>
            <a:prstGeom prst="rect">
              <a:avLst/>
            </a:prstGeom>
            <a:noFill/>
          </p:spPr>
          <p:txBody>
            <a:bodyPr wrap="square" rtlCol="0">
              <a:spAutoFit/>
            </a:bodyPr>
            <a:lstStyle/>
            <a:p>
              <a:r>
                <a:rPr lang="en-GB" dirty="0">
                  <a:solidFill>
                    <a:srgbClr val="2745E3"/>
                  </a:solidFill>
                  <a:latin typeface="Nunito Sans Black" panose="00000A00000000000000" pitchFamily="2" charset="0"/>
                </a:rPr>
                <a:t>Strong Liftshare </a:t>
              </a:r>
            </a:p>
            <a:p>
              <a:r>
                <a:rPr lang="en-GB" dirty="0">
                  <a:solidFill>
                    <a:srgbClr val="2745E3"/>
                  </a:solidFill>
                  <a:latin typeface="Nunito Sans Black" panose="00000A00000000000000" pitchFamily="2" charset="0"/>
                </a:rPr>
                <a:t>Parking Policy</a:t>
              </a:r>
            </a:p>
          </p:txBody>
        </p:sp>
        <p:pic>
          <p:nvPicPr>
            <p:cNvPr id="9" name="Picture 8">
              <a:extLst>
                <a:ext uri="{FF2B5EF4-FFF2-40B4-BE49-F238E27FC236}">
                  <a16:creationId xmlns:a16="http://schemas.microsoft.com/office/drawing/2014/main" id="{9FF37D2C-87D4-4270-89AA-AE1F346785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33296" y="2555921"/>
              <a:ext cx="656017" cy="656017"/>
            </a:xfrm>
            <a:prstGeom prst="rect">
              <a:avLst/>
            </a:prstGeom>
          </p:spPr>
        </p:pic>
        <p:pic>
          <p:nvPicPr>
            <p:cNvPr id="38" name="Picture 37">
              <a:extLst>
                <a:ext uri="{FF2B5EF4-FFF2-40B4-BE49-F238E27FC236}">
                  <a16:creationId xmlns:a16="http://schemas.microsoft.com/office/drawing/2014/main" id="{F4094759-7134-42F0-92A4-51440D87E5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14539" y="2527114"/>
              <a:ext cx="656017" cy="656017"/>
            </a:xfrm>
            <a:prstGeom prst="rect">
              <a:avLst/>
            </a:prstGeom>
          </p:spPr>
        </p:pic>
      </p:grpSp>
      <p:grpSp>
        <p:nvGrpSpPr>
          <p:cNvPr id="15" name="Group 14">
            <a:extLst>
              <a:ext uri="{FF2B5EF4-FFF2-40B4-BE49-F238E27FC236}">
                <a16:creationId xmlns:a16="http://schemas.microsoft.com/office/drawing/2014/main" id="{A1824055-FFBD-4526-AFCE-F70113F2E555}"/>
              </a:ext>
            </a:extLst>
          </p:cNvPr>
          <p:cNvGrpSpPr/>
          <p:nvPr/>
        </p:nvGrpSpPr>
        <p:grpSpPr>
          <a:xfrm>
            <a:off x="7459670" y="448301"/>
            <a:ext cx="1384577" cy="1231604"/>
            <a:chOff x="4295889" y="742344"/>
            <a:chExt cx="1058043" cy="912956"/>
          </a:xfrm>
        </p:grpSpPr>
        <p:sp>
          <p:nvSpPr>
            <p:cNvPr id="13" name="Oval 12">
              <a:extLst>
                <a:ext uri="{FF2B5EF4-FFF2-40B4-BE49-F238E27FC236}">
                  <a16:creationId xmlns:a16="http://schemas.microsoft.com/office/drawing/2014/main" id="{7ED0B09A-EF4E-429B-BA68-24B9DC848CC4}"/>
                </a:ext>
              </a:extLst>
            </p:cNvPr>
            <p:cNvSpPr/>
            <p:nvPr/>
          </p:nvSpPr>
          <p:spPr>
            <a:xfrm>
              <a:off x="4357330" y="742344"/>
              <a:ext cx="948690" cy="912956"/>
            </a:xfrm>
            <a:prstGeom prst="ellipse">
              <a:avLst/>
            </a:prstGeom>
            <a:solidFill>
              <a:srgbClr val="1D1D1B"/>
            </a:solidFill>
            <a:ln>
              <a:solidFill>
                <a:srgbClr val="1D1D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dirty="0">
                <a:latin typeface="Nunito Sans Black" panose="00000A00000000000000" pitchFamily="2" charset="0"/>
              </a:endParaRPr>
            </a:p>
          </p:txBody>
        </p:sp>
        <p:sp>
          <p:nvSpPr>
            <p:cNvPr id="14" name="TextBox 13">
              <a:extLst>
                <a:ext uri="{FF2B5EF4-FFF2-40B4-BE49-F238E27FC236}">
                  <a16:creationId xmlns:a16="http://schemas.microsoft.com/office/drawing/2014/main" id="{8E2151C9-DC4C-4204-A347-AD9817EE787E}"/>
                </a:ext>
              </a:extLst>
            </p:cNvPr>
            <p:cNvSpPr txBox="1"/>
            <p:nvPr/>
          </p:nvSpPr>
          <p:spPr>
            <a:xfrm>
              <a:off x="4295889" y="1207428"/>
              <a:ext cx="1058042" cy="273776"/>
            </a:xfrm>
            <a:prstGeom prst="rect">
              <a:avLst/>
            </a:prstGeom>
            <a:noFill/>
          </p:spPr>
          <p:txBody>
            <a:bodyPr wrap="square" rtlCol="0">
              <a:spAutoFit/>
            </a:bodyPr>
            <a:lstStyle/>
            <a:p>
              <a:pPr algn="ctr"/>
              <a:r>
                <a:rPr lang="en-GB" b="1" dirty="0">
                  <a:solidFill>
                    <a:schemeClr val="bg1"/>
                  </a:solidFill>
                  <a:latin typeface="Nunito Sans" panose="00000500000000000000" pitchFamily="2" charset="0"/>
                </a:rPr>
                <a:t>staff</a:t>
              </a:r>
            </a:p>
          </p:txBody>
        </p:sp>
        <p:sp>
          <p:nvSpPr>
            <p:cNvPr id="54" name="TextBox 53">
              <a:extLst>
                <a:ext uri="{FF2B5EF4-FFF2-40B4-BE49-F238E27FC236}">
                  <a16:creationId xmlns:a16="http://schemas.microsoft.com/office/drawing/2014/main" id="{9771F81B-F443-4D3D-B7B7-284A67FC15E7}"/>
                </a:ext>
              </a:extLst>
            </p:cNvPr>
            <p:cNvSpPr txBox="1"/>
            <p:nvPr/>
          </p:nvSpPr>
          <p:spPr>
            <a:xfrm>
              <a:off x="4295890" y="907873"/>
              <a:ext cx="1058042" cy="410664"/>
            </a:xfrm>
            <a:prstGeom prst="rect">
              <a:avLst/>
            </a:prstGeom>
            <a:noFill/>
          </p:spPr>
          <p:txBody>
            <a:bodyPr wrap="square" rtlCol="0">
              <a:spAutoFit/>
            </a:bodyPr>
            <a:lstStyle/>
            <a:p>
              <a:pPr algn="ctr"/>
              <a:r>
                <a:rPr lang="en-GB" sz="3000" dirty="0">
                  <a:solidFill>
                    <a:schemeClr val="bg1"/>
                  </a:solidFill>
                  <a:latin typeface="Nunito Sans Black" panose="00000A00000000000000" pitchFamily="2" charset="0"/>
                </a:rPr>
                <a:t>955</a:t>
              </a:r>
            </a:p>
          </p:txBody>
        </p:sp>
      </p:grpSp>
      <p:grpSp>
        <p:nvGrpSpPr>
          <p:cNvPr id="76" name="Group 75">
            <a:extLst>
              <a:ext uri="{FF2B5EF4-FFF2-40B4-BE49-F238E27FC236}">
                <a16:creationId xmlns:a16="http://schemas.microsoft.com/office/drawing/2014/main" id="{995DAA23-4A1F-4720-A355-266464764364}"/>
              </a:ext>
            </a:extLst>
          </p:cNvPr>
          <p:cNvGrpSpPr/>
          <p:nvPr/>
        </p:nvGrpSpPr>
        <p:grpSpPr>
          <a:xfrm>
            <a:off x="8998742" y="1587144"/>
            <a:ext cx="3895239" cy="3874676"/>
            <a:chOff x="5993247" y="1058096"/>
            <a:chExt cx="2596826" cy="2583117"/>
          </a:xfrm>
        </p:grpSpPr>
        <p:sp>
          <p:nvSpPr>
            <p:cNvPr id="72" name="Wave 71">
              <a:extLst>
                <a:ext uri="{FF2B5EF4-FFF2-40B4-BE49-F238E27FC236}">
                  <a16:creationId xmlns:a16="http://schemas.microsoft.com/office/drawing/2014/main" id="{767E8717-C454-43F0-89F1-DD524C55E6F1}"/>
                </a:ext>
              </a:extLst>
            </p:cNvPr>
            <p:cNvSpPr/>
            <p:nvPr/>
          </p:nvSpPr>
          <p:spPr>
            <a:xfrm>
              <a:off x="6138876" y="1058096"/>
              <a:ext cx="2401037" cy="1309657"/>
            </a:xfrm>
            <a:prstGeom prst="wave">
              <a:avLst/>
            </a:prstGeom>
            <a:solidFill>
              <a:srgbClr val="2745E3"/>
            </a:solidFill>
            <a:ln>
              <a:solidFill>
                <a:srgbClr val="2745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4" name="Wave 73">
              <a:extLst>
                <a:ext uri="{FF2B5EF4-FFF2-40B4-BE49-F238E27FC236}">
                  <a16:creationId xmlns:a16="http://schemas.microsoft.com/office/drawing/2014/main" id="{1FB29356-68F7-4536-BBE9-D13A9ECAC696}"/>
                </a:ext>
              </a:extLst>
            </p:cNvPr>
            <p:cNvSpPr/>
            <p:nvPr/>
          </p:nvSpPr>
          <p:spPr>
            <a:xfrm>
              <a:off x="6138876" y="2331556"/>
              <a:ext cx="2401037" cy="1309657"/>
            </a:xfrm>
            <a:prstGeom prst="wave">
              <a:avLst/>
            </a:prstGeom>
            <a:solidFill>
              <a:srgbClr val="00E6B8"/>
            </a:solidFill>
            <a:ln>
              <a:solidFill>
                <a:srgbClr val="00E6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2" name="TextBox 61">
              <a:extLst>
                <a:ext uri="{FF2B5EF4-FFF2-40B4-BE49-F238E27FC236}">
                  <a16:creationId xmlns:a16="http://schemas.microsoft.com/office/drawing/2014/main" id="{1FE980A3-36ED-4DA9-BD10-E24AD03E034A}"/>
                </a:ext>
              </a:extLst>
            </p:cNvPr>
            <p:cNvSpPr txBox="1"/>
            <p:nvPr/>
          </p:nvSpPr>
          <p:spPr>
            <a:xfrm>
              <a:off x="7228704" y="1488895"/>
              <a:ext cx="1200365" cy="615553"/>
            </a:xfrm>
            <a:prstGeom prst="rect">
              <a:avLst/>
            </a:prstGeom>
            <a:noFill/>
          </p:spPr>
          <p:txBody>
            <a:bodyPr wrap="square" rtlCol="0">
              <a:spAutoFit/>
            </a:bodyPr>
            <a:lstStyle/>
            <a:p>
              <a:r>
                <a:rPr lang="en-GB" b="1" dirty="0">
                  <a:solidFill>
                    <a:schemeClr val="bg1"/>
                  </a:solidFill>
                  <a:latin typeface="Nunito Sans" panose="00000500000000000000" pitchFamily="2" charset="0"/>
                </a:rPr>
                <a:t>of staff Liftsharing in </a:t>
              </a:r>
            </a:p>
            <a:p>
              <a:r>
                <a:rPr lang="en-GB" b="1" dirty="0">
                  <a:solidFill>
                    <a:schemeClr val="bg1"/>
                  </a:solidFill>
                  <a:latin typeface="Nunito Sans" panose="00000500000000000000" pitchFamily="2" charset="0"/>
                </a:rPr>
                <a:t>3 months</a:t>
              </a:r>
            </a:p>
          </p:txBody>
        </p:sp>
        <p:sp>
          <p:nvSpPr>
            <p:cNvPr id="65" name="TextBox 64">
              <a:extLst>
                <a:ext uri="{FF2B5EF4-FFF2-40B4-BE49-F238E27FC236}">
                  <a16:creationId xmlns:a16="http://schemas.microsoft.com/office/drawing/2014/main" id="{A8F770E1-3BDE-4375-920F-4D0E1BC8ECEB}"/>
                </a:ext>
              </a:extLst>
            </p:cNvPr>
            <p:cNvSpPr txBox="1"/>
            <p:nvPr/>
          </p:nvSpPr>
          <p:spPr>
            <a:xfrm>
              <a:off x="6034643" y="2602420"/>
              <a:ext cx="1438498" cy="553998"/>
            </a:xfrm>
            <a:prstGeom prst="rect">
              <a:avLst/>
            </a:prstGeom>
            <a:noFill/>
          </p:spPr>
          <p:txBody>
            <a:bodyPr wrap="square" rtlCol="0">
              <a:spAutoFit/>
            </a:bodyPr>
            <a:lstStyle/>
            <a:p>
              <a:pPr algn="ctr"/>
              <a:r>
                <a:rPr lang="en-GB" sz="4800" dirty="0">
                  <a:solidFill>
                    <a:schemeClr val="bg1"/>
                  </a:solidFill>
                  <a:latin typeface="Nunito Sans Black" panose="00000A00000000000000" pitchFamily="2" charset="0"/>
                </a:rPr>
                <a:t>28%</a:t>
              </a:r>
            </a:p>
          </p:txBody>
        </p:sp>
        <p:sp>
          <p:nvSpPr>
            <p:cNvPr id="64" name="TextBox 63">
              <a:extLst>
                <a:ext uri="{FF2B5EF4-FFF2-40B4-BE49-F238E27FC236}">
                  <a16:creationId xmlns:a16="http://schemas.microsoft.com/office/drawing/2014/main" id="{03A309D8-C00E-4E81-9FDD-F5DBBA7AF13A}"/>
                </a:ext>
              </a:extLst>
            </p:cNvPr>
            <p:cNvSpPr txBox="1"/>
            <p:nvPr/>
          </p:nvSpPr>
          <p:spPr>
            <a:xfrm>
              <a:off x="7235050" y="2769534"/>
              <a:ext cx="1355023" cy="615553"/>
            </a:xfrm>
            <a:prstGeom prst="rect">
              <a:avLst/>
            </a:prstGeom>
            <a:noFill/>
          </p:spPr>
          <p:txBody>
            <a:bodyPr wrap="square" rtlCol="0">
              <a:spAutoFit/>
            </a:bodyPr>
            <a:lstStyle/>
            <a:p>
              <a:r>
                <a:rPr lang="en-GB" b="1" dirty="0">
                  <a:solidFill>
                    <a:schemeClr val="bg1"/>
                  </a:solidFill>
                  <a:latin typeface="Nunito Sans" panose="00000500000000000000" pitchFamily="2" charset="0"/>
                </a:rPr>
                <a:t>drop in commuter </a:t>
              </a:r>
            </a:p>
            <a:p>
              <a:r>
                <a:rPr lang="en-GB" b="1" dirty="0">
                  <a:solidFill>
                    <a:schemeClr val="bg1"/>
                  </a:solidFill>
                  <a:latin typeface="Nunito Sans" panose="00000500000000000000" pitchFamily="2" charset="0"/>
                </a:rPr>
                <a:t>Co2e emissions</a:t>
              </a:r>
            </a:p>
          </p:txBody>
        </p:sp>
        <p:sp>
          <p:nvSpPr>
            <p:cNvPr id="63" name="TextBox 62">
              <a:extLst>
                <a:ext uri="{FF2B5EF4-FFF2-40B4-BE49-F238E27FC236}">
                  <a16:creationId xmlns:a16="http://schemas.microsoft.com/office/drawing/2014/main" id="{AB1C132B-9C9A-494E-850C-50CAFE094010}"/>
                </a:ext>
              </a:extLst>
            </p:cNvPr>
            <p:cNvSpPr txBox="1"/>
            <p:nvPr/>
          </p:nvSpPr>
          <p:spPr>
            <a:xfrm>
              <a:off x="5993247" y="1327842"/>
              <a:ext cx="1452559" cy="553998"/>
            </a:xfrm>
            <a:prstGeom prst="rect">
              <a:avLst/>
            </a:prstGeom>
            <a:noFill/>
          </p:spPr>
          <p:txBody>
            <a:bodyPr wrap="square" rtlCol="0">
              <a:spAutoFit/>
            </a:bodyPr>
            <a:lstStyle/>
            <a:p>
              <a:pPr algn="ctr"/>
              <a:r>
                <a:rPr lang="en-GB" sz="4800" dirty="0">
                  <a:solidFill>
                    <a:schemeClr val="bg1"/>
                  </a:solidFill>
                  <a:latin typeface="Nunito Sans Black" panose="00000A00000000000000" pitchFamily="2" charset="0"/>
                </a:rPr>
                <a:t>50%</a:t>
              </a:r>
            </a:p>
          </p:txBody>
        </p:sp>
      </p:grpSp>
      <p:sp>
        <p:nvSpPr>
          <p:cNvPr id="59" name="Wave 58">
            <a:extLst>
              <a:ext uri="{FF2B5EF4-FFF2-40B4-BE49-F238E27FC236}">
                <a16:creationId xmlns:a16="http://schemas.microsoft.com/office/drawing/2014/main" id="{96638369-284B-427F-91A3-1A978A95ADB2}"/>
              </a:ext>
            </a:extLst>
          </p:cNvPr>
          <p:cNvSpPr/>
          <p:nvPr/>
        </p:nvSpPr>
        <p:spPr>
          <a:xfrm>
            <a:off x="9217184" y="5578732"/>
            <a:ext cx="3601556" cy="1964486"/>
          </a:xfrm>
          <a:prstGeom prst="wave">
            <a:avLst/>
          </a:prstGeom>
          <a:solidFill>
            <a:srgbClr val="939499"/>
          </a:solidFill>
          <a:ln>
            <a:solidFill>
              <a:srgbClr val="9394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0" name="TextBox 59">
            <a:extLst>
              <a:ext uri="{FF2B5EF4-FFF2-40B4-BE49-F238E27FC236}">
                <a16:creationId xmlns:a16="http://schemas.microsoft.com/office/drawing/2014/main" id="{91A9A73C-6040-4C95-8D13-B79C55F83D7D}"/>
              </a:ext>
            </a:extLst>
          </p:cNvPr>
          <p:cNvSpPr txBox="1"/>
          <p:nvPr/>
        </p:nvSpPr>
        <p:spPr>
          <a:xfrm>
            <a:off x="9043664" y="5967879"/>
            <a:ext cx="2157747" cy="830997"/>
          </a:xfrm>
          <a:prstGeom prst="rect">
            <a:avLst/>
          </a:prstGeom>
          <a:noFill/>
        </p:spPr>
        <p:txBody>
          <a:bodyPr wrap="square" rtlCol="0">
            <a:spAutoFit/>
          </a:bodyPr>
          <a:lstStyle/>
          <a:p>
            <a:pPr algn="ctr"/>
            <a:r>
              <a:rPr lang="en-GB" sz="4800" dirty="0">
                <a:solidFill>
                  <a:schemeClr val="bg1"/>
                </a:solidFill>
                <a:latin typeface="Nunito Sans Black" panose="00000A00000000000000" pitchFamily="2" charset="0"/>
              </a:rPr>
              <a:t>30%</a:t>
            </a:r>
          </a:p>
        </p:txBody>
      </p:sp>
      <p:sp>
        <p:nvSpPr>
          <p:cNvPr id="61" name="TextBox 60">
            <a:extLst>
              <a:ext uri="{FF2B5EF4-FFF2-40B4-BE49-F238E27FC236}">
                <a16:creationId xmlns:a16="http://schemas.microsoft.com/office/drawing/2014/main" id="{8F969B73-D09D-4CCA-90E2-FB2E9823ACC2}"/>
              </a:ext>
            </a:extLst>
          </p:cNvPr>
          <p:cNvSpPr txBox="1"/>
          <p:nvPr/>
        </p:nvSpPr>
        <p:spPr>
          <a:xfrm>
            <a:off x="10858415" y="6218550"/>
            <a:ext cx="2032535" cy="646331"/>
          </a:xfrm>
          <a:prstGeom prst="rect">
            <a:avLst/>
          </a:prstGeom>
          <a:noFill/>
        </p:spPr>
        <p:txBody>
          <a:bodyPr wrap="square" rtlCol="0">
            <a:spAutoFit/>
          </a:bodyPr>
          <a:lstStyle/>
          <a:p>
            <a:r>
              <a:rPr lang="en-GB" b="1" dirty="0">
                <a:solidFill>
                  <a:schemeClr val="bg1"/>
                </a:solidFill>
                <a:latin typeface="Nunito Sans" panose="00000500000000000000" pitchFamily="2" charset="0"/>
              </a:rPr>
              <a:t>Fewer cars parking onsite</a:t>
            </a:r>
          </a:p>
        </p:txBody>
      </p:sp>
      <p:grpSp>
        <p:nvGrpSpPr>
          <p:cNvPr id="102" name="Group 101">
            <a:extLst>
              <a:ext uri="{FF2B5EF4-FFF2-40B4-BE49-F238E27FC236}">
                <a16:creationId xmlns:a16="http://schemas.microsoft.com/office/drawing/2014/main" id="{F1AB9963-E9FB-466E-AE28-E3600B3959B7}"/>
              </a:ext>
            </a:extLst>
          </p:cNvPr>
          <p:cNvGrpSpPr/>
          <p:nvPr/>
        </p:nvGrpSpPr>
        <p:grpSpPr>
          <a:xfrm>
            <a:off x="13248172" y="1737817"/>
            <a:ext cx="3933590" cy="5534430"/>
            <a:chOff x="8832114" y="811701"/>
            <a:chExt cx="2622393" cy="3689620"/>
          </a:xfrm>
        </p:grpSpPr>
        <p:sp>
          <p:nvSpPr>
            <p:cNvPr id="41" name="object 12">
              <a:extLst>
                <a:ext uri="{FF2B5EF4-FFF2-40B4-BE49-F238E27FC236}">
                  <a16:creationId xmlns:a16="http://schemas.microsoft.com/office/drawing/2014/main" id="{A0801ACC-E3DA-4ACA-A1AD-DD11CE93BB0B}"/>
                </a:ext>
              </a:extLst>
            </p:cNvPr>
            <p:cNvSpPr txBox="1"/>
            <p:nvPr/>
          </p:nvSpPr>
          <p:spPr>
            <a:xfrm>
              <a:off x="9929571" y="3967328"/>
              <a:ext cx="789161" cy="187228"/>
            </a:xfrm>
            <a:prstGeom prst="rect">
              <a:avLst/>
            </a:prstGeom>
          </p:spPr>
          <p:txBody>
            <a:bodyPr vert="horz" wrap="square" lIns="0" tIns="26666" rIns="0" bIns="0" rtlCol="0">
              <a:spAutoFit/>
            </a:bodyPr>
            <a:lstStyle/>
            <a:p>
              <a:pPr marL="19049" algn="ctr">
                <a:spcBef>
                  <a:spcPts val="210"/>
                </a:spcBef>
              </a:pPr>
              <a:r>
                <a:rPr lang="en-US" sz="1650" dirty="0">
                  <a:solidFill>
                    <a:srgbClr val="2745E3"/>
                  </a:solidFill>
                  <a:latin typeface="Nunito Sans ExtraBold" panose="00000900000000000000" pitchFamily="2" charset="0"/>
                  <a:cs typeface="Poppins"/>
                </a:rPr>
                <a:t>1.05</a:t>
              </a:r>
              <a:endParaRPr sz="1650" dirty="0">
                <a:solidFill>
                  <a:srgbClr val="2745E3"/>
                </a:solidFill>
                <a:latin typeface="Nunito Sans ExtraBold" panose="00000900000000000000" pitchFamily="2" charset="0"/>
                <a:cs typeface="Poppins"/>
              </a:endParaRPr>
            </a:p>
          </p:txBody>
        </p:sp>
        <p:grpSp>
          <p:nvGrpSpPr>
            <p:cNvPr id="101" name="Group 100">
              <a:extLst>
                <a:ext uri="{FF2B5EF4-FFF2-40B4-BE49-F238E27FC236}">
                  <a16:creationId xmlns:a16="http://schemas.microsoft.com/office/drawing/2014/main" id="{BE0D8953-1023-44AF-8CB0-6EF9993EF749}"/>
                </a:ext>
              </a:extLst>
            </p:cNvPr>
            <p:cNvGrpSpPr/>
            <p:nvPr/>
          </p:nvGrpSpPr>
          <p:grpSpPr>
            <a:xfrm>
              <a:off x="8832114" y="811701"/>
              <a:ext cx="2622393" cy="3689620"/>
              <a:chOff x="8832114" y="1505377"/>
              <a:chExt cx="2622393" cy="3689620"/>
            </a:xfrm>
          </p:grpSpPr>
          <p:grpSp>
            <p:nvGrpSpPr>
              <p:cNvPr id="80" name="Group 79">
                <a:extLst>
                  <a:ext uri="{FF2B5EF4-FFF2-40B4-BE49-F238E27FC236}">
                    <a16:creationId xmlns:a16="http://schemas.microsoft.com/office/drawing/2014/main" id="{04F72A37-ED95-4846-8824-BFC05BA48659}"/>
                  </a:ext>
                </a:extLst>
              </p:cNvPr>
              <p:cNvGrpSpPr/>
              <p:nvPr/>
            </p:nvGrpSpPr>
            <p:grpSpPr>
              <a:xfrm>
                <a:off x="8832114" y="1505377"/>
                <a:ext cx="2541262" cy="3689620"/>
                <a:chOff x="8813260" y="1043466"/>
                <a:chExt cx="2541262" cy="3689620"/>
              </a:xfrm>
            </p:grpSpPr>
            <p:grpSp>
              <p:nvGrpSpPr>
                <p:cNvPr id="26" name="Group 25">
                  <a:extLst>
                    <a:ext uri="{FF2B5EF4-FFF2-40B4-BE49-F238E27FC236}">
                      <a16:creationId xmlns:a16="http://schemas.microsoft.com/office/drawing/2014/main" id="{3BFE3BDB-686A-42DD-BDCB-963729B3895B}"/>
                    </a:ext>
                  </a:extLst>
                </p:cNvPr>
                <p:cNvGrpSpPr/>
                <p:nvPr/>
              </p:nvGrpSpPr>
              <p:grpSpPr>
                <a:xfrm>
                  <a:off x="8813260" y="1043466"/>
                  <a:ext cx="2541262" cy="2595717"/>
                  <a:chOff x="4292574" y="6046396"/>
                  <a:chExt cx="2767669" cy="2703373"/>
                </a:xfrm>
                <a:solidFill>
                  <a:srgbClr val="00E6B8"/>
                </a:solidFill>
              </p:grpSpPr>
              <p:pic>
                <p:nvPicPr>
                  <p:cNvPr id="27" name="Picture 26">
                    <a:extLst>
                      <a:ext uri="{FF2B5EF4-FFF2-40B4-BE49-F238E27FC236}">
                        <a16:creationId xmlns:a16="http://schemas.microsoft.com/office/drawing/2014/main" id="{D394C3BF-E022-4356-A631-2FFA93163857}"/>
                      </a:ext>
                    </a:extLst>
                  </p:cNvPr>
                  <p:cNvPicPr>
                    <a:picLocks noChangeAspect="1"/>
                  </p:cNvPicPr>
                  <p:nvPr/>
                </p:nvPicPr>
                <p:blipFill>
                  <a:blip r:embed="rId8"/>
                  <a:stretch>
                    <a:fillRect/>
                  </a:stretch>
                </p:blipFill>
                <p:spPr>
                  <a:xfrm>
                    <a:off x="4304990" y="6132685"/>
                    <a:ext cx="859609" cy="354605"/>
                  </a:xfrm>
                  <a:prstGeom prst="rect">
                    <a:avLst/>
                  </a:prstGeom>
                  <a:grpFill/>
                </p:spPr>
              </p:pic>
              <p:pic>
                <p:nvPicPr>
                  <p:cNvPr id="28" name="Picture 27">
                    <a:extLst>
                      <a:ext uri="{FF2B5EF4-FFF2-40B4-BE49-F238E27FC236}">
                        <a16:creationId xmlns:a16="http://schemas.microsoft.com/office/drawing/2014/main" id="{EBB7C70B-EC44-4E64-9653-8660FB764275}"/>
                      </a:ext>
                    </a:extLst>
                  </p:cNvPr>
                  <p:cNvPicPr>
                    <a:picLocks noChangeAspect="1"/>
                  </p:cNvPicPr>
                  <p:nvPr/>
                </p:nvPicPr>
                <p:blipFill>
                  <a:blip r:embed="rId9"/>
                  <a:stretch>
                    <a:fillRect/>
                  </a:stretch>
                </p:blipFill>
                <p:spPr>
                  <a:xfrm>
                    <a:off x="4292574" y="6523471"/>
                    <a:ext cx="1123223" cy="2226298"/>
                  </a:xfrm>
                  <a:prstGeom prst="rect">
                    <a:avLst/>
                  </a:prstGeom>
                  <a:grpFill/>
                </p:spPr>
              </p:pic>
              <p:pic>
                <p:nvPicPr>
                  <p:cNvPr id="29" name="Picture 28">
                    <a:extLst>
                      <a:ext uri="{FF2B5EF4-FFF2-40B4-BE49-F238E27FC236}">
                        <a16:creationId xmlns:a16="http://schemas.microsoft.com/office/drawing/2014/main" id="{D1BBECF3-69B7-4D97-909C-79D393AEEEB4}"/>
                      </a:ext>
                    </a:extLst>
                  </p:cNvPr>
                  <p:cNvPicPr>
                    <a:picLocks noChangeAspect="1"/>
                  </p:cNvPicPr>
                  <p:nvPr/>
                </p:nvPicPr>
                <p:blipFill rotWithShape="1">
                  <a:blip r:embed="rId10"/>
                  <a:srcRect l="17206"/>
                  <a:stretch/>
                </p:blipFill>
                <p:spPr>
                  <a:xfrm>
                    <a:off x="5487806" y="6046396"/>
                    <a:ext cx="1572437" cy="2703373"/>
                  </a:xfrm>
                  <a:prstGeom prst="rect">
                    <a:avLst/>
                  </a:prstGeom>
                  <a:grpFill/>
                </p:spPr>
              </p:pic>
            </p:grpSp>
            <p:grpSp>
              <p:nvGrpSpPr>
                <p:cNvPr id="79" name="Group 78">
                  <a:extLst>
                    <a:ext uri="{FF2B5EF4-FFF2-40B4-BE49-F238E27FC236}">
                      <a16:creationId xmlns:a16="http://schemas.microsoft.com/office/drawing/2014/main" id="{66FBF036-16FB-4CA4-80EC-F86C63CE5D71}"/>
                    </a:ext>
                  </a:extLst>
                </p:cNvPr>
                <p:cNvGrpSpPr/>
                <p:nvPr/>
              </p:nvGrpSpPr>
              <p:grpSpPr>
                <a:xfrm>
                  <a:off x="8854370" y="3649046"/>
                  <a:ext cx="931380" cy="1084040"/>
                  <a:chOff x="8854370" y="3649046"/>
                  <a:chExt cx="931380" cy="1084040"/>
                </a:xfrm>
              </p:grpSpPr>
              <p:sp>
                <p:nvSpPr>
                  <p:cNvPr id="51" name="Rectangle 50">
                    <a:extLst>
                      <a:ext uri="{FF2B5EF4-FFF2-40B4-BE49-F238E27FC236}">
                        <a16:creationId xmlns:a16="http://schemas.microsoft.com/office/drawing/2014/main" id="{FE44B75F-2640-4297-80A2-DFCE4404359B}"/>
                      </a:ext>
                    </a:extLst>
                  </p:cNvPr>
                  <p:cNvSpPr/>
                  <p:nvPr/>
                </p:nvSpPr>
                <p:spPr>
                  <a:xfrm>
                    <a:off x="8883299" y="3649046"/>
                    <a:ext cx="877737" cy="1084040"/>
                  </a:xfrm>
                  <a:prstGeom prst="rect">
                    <a:avLst/>
                  </a:prstGeom>
                  <a:solidFill>
                    <a:schemeClr val="bg1"/>
                  </a:solidFill>
                  <a:ln w="38100">
                    <a:solidFill>
                      <a:srgbClr val="2745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7" name="TextBox 66">
                    <a:extLst>
                      <a:ext uri="{FF2B5EF4-FFF2-40B4-BE49-F238E27FC236}">
                        <a16:creationId xmlns:a16="http://schemas.microsoft.com/office/drawing/2014/main" id="{24F7D71B-0BED-4C1B-8102-A6EB7D37DBC3}"/>
                      </a:ext>
                    </a:extLst>
                  </p:cNvPr>
                  <p:cNvSpPr txBox="1"/>
                  <p:nvPr/>
                </p:nvSpPr>
                <p:spPr>
                  <a:xfrm>
                    <a:off x="8854370" y="3837962"/>
                    <a:ext cx="931380" cy="738664"/>
                  </a:xfrm>
                  <a:prstGeom prst="rect">
                    <a:avLst/>
                  </a:prstGeom>
                  <a:noFill/>
                </p:spPr>
                <p:txBody>
                  <a:bodyPr wrap="square" rtlCol="0">
                    <a:spAutoFit/>
                  </a:bodyPr>
                  <a:lstStyle/>
                  <a:p>
                    <a:r>
                      <a:rPr lang="en-GB" sz="1650" b="1" dirty="0">
                        <a:solidFill>
                          <a:srgbClr val="2745E3"/>
                        </a:solidFill>
                        <a:latin typeface="Nunito Sans" panose="00000500000000000000" pitchFamily="2" charset="0"/>
                      </a:rPr>
                      <a:t>Average Car Occupancy Level</a:t>
                    </a:r>
                  </a:p>
                </p:txBody>
              </p:sp>
            </p:grpSp>
            <p:cxnSp>
              <p:nvCxnSpPr>
                <p:cNvPr id="57" name="Straight Connector 56">
                  <a:extLst>
                    <a:ext uri="{FF2B5EF4-FFF2-40B4-BE49-F238E27FC236}">
                      <a16:creationId xmlns:a16="http://schemas.microsoft.com/office/drawing/2014/main" id="{A7F1F093-F39A-47D2-9FA7-66734B66A0F1}"/>
                    </a:ext>
                  </a:extLst>
                </p:cNvPr>
                <p:cNvCxnSpPr>
                  <a:cxnSpLocks/>
                </p:cNvCxnSpPr>
                <p:nvPr/>
              </p:nvCxnSpPr>
              <p:spPr>
                <a:xfrm>
                  <a:off x="9952916" y="1126319"/>
                  <a:ext cx="28280" cy="3606767"/>
                </a:xfrm>
                <a:prstGeom prst="line">
                  <a:avLst/>
                </a:prstGeom>
                <a:ln w="19050">
                  <a:solidFill>
                    <a:srgbClr val="939499"/>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C58EAF3-6E39-41F9-B2F0-0D4E2085100B}"/>
                    </a:ext>
                  </a:extLst>
                </p:cNvPr>
                <p:cNvCxnSpPr>
                  <a:cxnSpLocks/>
                </p:cNvCxnSpPr>
                <p:nvPr/>
              </p:nvCxnSpPr>
              <p:spPr>
                <a:xfrm>
                  <a:off x="10670925" y="1137314"/>
                  <a:ext cx="0" cy="3595772"/>
                </a:xfrm>
                <a:prstGeom prst="line">
                  <a:avLst/>
                </a:prstGeom>
                <a:ln w="19050">
                  <a:solidFill>
                    <a:srgbClr val="939499"/>
                  </a:solidFill>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08559FFE-20BC-429D-8F99-3B36BC4848BB}"/>
                  </a:ext>
                </a:extLst>
              </p:cNvPr>
              <p:cNvGrpSpPr/>
              <p:nvPr/>
            </p:nvGrpSpPr>
            <p:grpSpPr>
              <a:xfrm>
                <a:off x="10070481" y="4268208"/>
                <a:ext cx="1384026" cy="849691"/>
                <a:chOff x="10070481" y="4268208"/>
                <a:chExt cx="1384026" cy="849691"/>
              </a:xfrm>
            </p:grpSpPr>
            <p:pic>
              <p:nvPicPr>
                <p:cNvPr id="93" name="Picture 92" descr="Logo&#10;&#10;Description automatically generated">
                  <a:extLst>
                    <a:ext uri="{FF2B5EF4-FFF2-40B4-BE49-F238E27FC236}">
                      <a16:creationId xmlns:a16="http://schemas.microsoft.com/office/drawing/2014/main" id="{23729BC4-B28B-4D2E-9894-0C0BB42A620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70481" y="4270092"/>
                  <a:ext cx="540041" cy="847807"/>
                </a:xfrm>
                <a:prstGeom prst="rect">
                  <a:avLst/>
                </a:prstGeom>
                <a:ln>
                  <a:solidFill>
                    <a:schemeClr val="bg1"/>
                  </a:solidFill>
                </a:ln>
              </p:spPr>
            </p:pic>
            <p:sp>
              <p:nvSpPr>
                <p:cNvPr id="99" name="object 12">
                  <a:extLst>
                    <a:ext uri="{FF2B5EF4-FFF2-40B4-BE49-F238E27FC236}">
                      <a16:creationId xmlns:a16="http://schemas.microsoft.com/office/drawing/2014/main" id="{E7212DC1-B5EB-4707-92C0-CD227E40BAE1}"/>
                    </a:ext>
                  </a:extLst>
                </p:cNvPr>
                <p:cNvSpPr txBox="1"/>
                <p:nvPr/>
              </p:nvSpPr>
              <p:spPr>
                <a:xfrm>
                  <a:off x="10665346" y="4659330"/>
                  <a:ext cx="789161" cy="187228"/>
                </a:xfrm>
                <a:prstGeom prst="rect">
                  <a:avLst/>
                </a:prstGeom>
              </p:spPr>
              <p:txBody>
                <a:bodyPr vert="horz" wrap="square" lIns="0" tIns="26666" rIns="0" bIns="0" rtlCol="0">
                  <a:spAutoFit/>
                </a:bodyPr>
                <a:lstStyle/>
                <a:p>
                  <a:pPr marL="19049" algn="ctr">
                    <a:spcBef>
                      <a:spcPts val="210"/>
                    </a:spcBef>
                  </a:pPr>
                  <a:r>
                    <a:rPr lang="en-US" sz="1650" dirty="0">
                      <a:solidFill>
                        <a:srgbClr val="2745E3"/>
                      </a:solidFill>
                      <a:latin typeface="Nunito Sans ExtraBold" panose="00000900000000000000" pitchFamily="2" charset="0"/>
                      <a:cs typeface="Poppins"/>
                    </a:rPr>
                    <a:t>1.42</a:t>
                  </a:r>
                  <a:endParaRPr sz="1650" dirty="0">
                    <a:solidFill>
                      <a:srgbClr val="2745E3"/>
                    </a:solidFill>
                    <a:latin typeface="Nunito Sans ExtraBold" panose="00000900000000000000" pitchFamily="2" charset="0"/>
                    <a:cs typeface="Poppins"/>
                  </a:endParaRPr>
                </a:p>
              </p:txBody>
            </p:sp>
            <p:pic>
              <p:nvPicPr>
                <p:cNvPr id="94" name="Picture 93" descr="Logo&#10;&#10;Description automatically generated">
                  <a:extLst>
                    <a:ext uri="{FF2B5EF4-FFF2-40B4-BE49-F238E27FC236}">
                      <a16:creationId xmlns:a16="http://schemas.microsoft.com/office/drawing/2014/main" id="{6695F8CD-256E-4D01-A6F0-06CB6DFA84B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00357" y="4268208"/>
                  <a:ext cx="540041" cy="847807"/>
                </a:xfrm>
                <a:prstGeom prst="rect">
                  <a:avLst/>
                </a:prstGeom>
              </p:spPr>
            </p:pic>
          </p:grpSp>
        </p:grpSp>
      </p:grpSp>
    </p:spTree>
    <p:extLst>
      <p:ext uri="{BB962C8B-B14F-4D97-AF65-F5344CB8AC3E}">
        <p14:creationId xmlns:p14="http://schemas.microsoft.com/office/powerpoint/2010/main" val="473236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50;p28">
            <a:extLst>
              <a:ext uri="{FF2B5EF4-FFF2-40B4-BE49-F238E27FC236}">
                <a16:creationId xmlns:a16="http://schemas.microsoft.com/office/drawing/2014/main" id="{8A045979-5A5A-413D-93A2-E477A51E4F66}"/>
              </a:ext>
            </a:extLst>
          </p:cNvPr>
          <p:cNvPicPr preferRelativeResize="0"/>
          <p:nvPr/>
        </p:nvPicPr>
        <p:blipFill rotWithShape="1">
          <a:blip r:embed="rId3">
            <a:alphaModFix/>
          </a:blip>
          <a:srcRect l="15602" t="5765" r="15992" b="36524"/>
          <a:stretch/>
        </p:blipFill>
        <p:spPr>
          <a:xfrm>
            <a:off x="0" y="0"/>
            <a:ext cx="18288000" cy="10287000"/>
          </a:xfrm>
          <a:prstGeom prst="rect">
            <a:avLst/>
          </a:prstGeom>
          <a:noFill/>
          <a:ln>
            <a:noFill/>
          </a:ln>
        </p:spPr>
      </p:pic>
      <p:sp>
        <p:nvSpPr>
          <p:cNvPr id="3" name="Google Shape;251;p28">
            <a:extLst>
              <a:ext uri="{FF2B5EF4-FFF2-40B4-BE49-F238E27FC236}">
                <a16:creationId xmlns:a16="http://schemas.microsoft.com/office/drawing/2014/main" id="{4F52A0EC-3C26-444D-A496-B0876F8F11F3}"/>
              </a:ext>
            </a:extLst>
          </p:cNvPr>
          <p:cNvSpPr/>
          <p:nvPr/>
        </p:nvSpPr>
        <p:spPr>
          <a:xfrm>
            <a:off x="370308" y="2704991"/>
            <a:ext cx="8773692" cy="4176450"/>
          </a:xfrm>
          <a:prstGeom prst="rect">
            <a:avLst/>
          </a:prstGeom>
          <a:noFill/>
          <a:ln>
            <a:noFill/>
          </a:ln>
        </p:spPr>
        <p:txBody>
          <a:bodyPr spcFirstLastPara="1" wrap="square" lIns="137138" tIns="68550" rIns="137138" bIns="68550" anchor="t" anchorCtr="0">
            <a:noAutofit/>
          </a:bodyPr>
          <a:lstStyle/>
          <a:p>
            <a:pPr marL="0" marR="0" lvl="0" indent="0" algn="l" defTabSz="1371600" rtl="0" eaLnBrk="1" fontAlgn="auto" latinLnBrk="0" hangingPunct="1">
              <a:lnSpc>
                <a:spcPct val="100000"/>
              </a:lnSpc>
              <a:spcBef>
                <a:spcPts val="0"/>
              </a:spcBef>
              <a:spcAft>
                <a:spcPts val="0"/>
              </a:spcAft>
              <a:buClr>
                <a:prstClr val="black"/>
              </a:buClr>
              <a:buSzPts val="2400"/>
              <a:buFontTx/>
              <a:buNone/>
              <a:tabLst/>
              <a:defRPr/>
            </a:pPr>
            <a:endParaRPr kumimoji="0" lang="en-GB" sz="2250" b="0" i="0" u="none" strike="noStrike" kern="1200" cap="none" spc="0" normalizeH="0" baseline="0" noProof="0">
              <a:ln>
                <a:noFill/>
              </a:ln>
              <a:solidFill>
                <a:srgbClr val="FFFFFF"/>
              </a:solidFill>
              <a:effectLst/>
              <a:uLnTx/>
              <a:uFillTx/>
              <a:latin typeface="Nunito Sans"/>
              <a:ea typeface="Nunito Sans"/>
              <a:cs typeface="Nunito Sans"/>
              <a:sym typeface="Nunito Sans"/>
            </a:endParaRPr>
          </a:p>
          <a:p>
            <a:pPr marL="0" marR="0" lvl="0" indent="0" algn="l" defTabSz="1371600" rtl="0" eaLnBrk="1" fontAlgn="auto" latinLnBrk="0" hangingPunct="1">
              <a:lnSpc>
                <a:spcPct val="100000"/>
              </a:lnSpc>
              <a:spcBef>
                <a:spcPts val="0"/>
              </a:spcBef>
              <a:spcAft>
                <a:spcPts val="0"/>
              </a:spcAft>
              <a:buClr>
                <a:prstClr val="black"/>
              </a:buClr>
              <a:buSzPts val="2400"/>
              <a:buFontTx/>
              <a:buNone/>
              <a:tabLst/>
              <a:defRPr/>
            </a:pPr>
            <a:endParaRPr kumimoji="0" lang="en-GB" sz="2250" b="0" i="0" u="none" strike="noStrike" kern="1200" cap="none" spc="0" normalizeH="0" baseline="0" noProof="0">
              <a:ln>
                <a:noFill/>
              </a:ln>
              <a:solidFill>
                <a:srgbClr val="FFFFFF"/>
              </a:solidFill>
              <a:effectLst/>
              <a:uLnTx/>
              <a:uFillTx/>
              <a:latin typeface="Nunito Sans"/>
              <a:ea typeface="Nunito Sans"/>
              <a:cs typeface="Nunito Sans"/>
              <a:sym typeface="Nunito Sans"/>
            </a:endParaRPr>
          </a:p>
          <a:p>
            <a:pPr marL="0" marR="0" lvl="0" indent="0" algn="l" defTabSz="1371600" rtl="0" eaLnBrk="1" fontAlgn="auto" latinLnBrk="0" hangingPunct="1">
              <a:lnSpc>
                <a:spcPct val="100000"/>
              </a:lnSpc>
              <a:spcBef>
                <a:spcPts val="0"/>
              </a:spcBef>
              <a:spcAft>
                <a:spcPts val="0"/>
              </a:spcAft>
              <a:buClr>
                <a:prstClr val="black"/>
              </a:buClr>
              <a:buSzPts val="2400"/>
              <a:buFontTx/>
              <a:buNone/>
              <a:tabLst/>
              <a:defRPr/>
            </a:pPr>
            <a:endParaRPr kumimoji="0" lang="en-GB" sz="2250" b="0" i="0" u="none" strike="noStrike" kern="1200" cap="none" spc="0" normalizeH="0" baseline="0" noProof="0">
              <a:ln>
                <a:noFill/>
              </a:ln>
              <a:solidFill>
                <a:srgbClr val="FFFFFF"/>
              </a:solidFill>
              <a:effectLst/>
              <a:uLnTx/>
              <a:uFillTx/>
              <a:latin typeface="Nunito Sans"/>
              <a:ea typeface="Nunito Sans"/>
              <a:cs typeface="Nunito Sans"/>
              <a:sym typeface="Nunito Sans"/>
            </a:endParaRPr>
          </a:p>
          <a:p>
            <a:pPr marL="0" marR="0" lvl="0" indent="0" algn="l" defTabSz="1371600" rtl="0" eaLnBrk="1" fontAlgn="auto" latinLnBrk="0" hangingPunct="1">
              <a:lnSpc>
                <a:spcPct val="100000"/>
              </a:lnSpc>
              <a:spcBef>
                <a:spcPts val="0"/>
              </a:spcBef>
              <a:spcAft>
                <a:spcPts val="0"/>
              </a:spcAft>
              <a:buClr>
                <a:prstClr val="black"/>
              </a:buClr>
              <a:buSzPts val="2400"/>
              <a:buFontTx/>
              <a:buNone/>
              <a:tabLst/>
              <a:defRPr/>
            </a:pPr>
            <a:endParaRPr kumimoji="0" sz="4200" b="0" i="0" u="none" strike="noStrike" kern="1200" cap="none" spc="0" normalizeH="0" baseline="0" noProof="0">
              <a:ln>
                <a:noFill/>
              </a:ln>
              <a:solidFill>
                <a:srgbClr val="FFFFFF"/>
              </a:solidFill>
              <a:effectLst/>
              <a:uLnTx/>
              <a:uFillTx/>
              <a:latin typeface="Nunito Sans"/>
              <a:ea typeface="Nunito Sans"/>
              <a:cs typeface="Nunito Sans"/>
              <a:sym typeface="Nunito Sans"/>
            </a:endParaRPr>
          </a:p>
          <a:p>
            <a:pPr marL="0" marR="0" lvl="0" indent="0" algn="l" defTabSz="1371600" rtl="0" eaLnBrk="1" fontAlgn="auto" latinLnBrk="0" hangingPunct="1">
              <a:lnSpc>
                <a:spcPct val="100000"/>
              </a:lnSpc>
              <a:spcBef>
                <a:spcPts val="0"/>
              </a:spcBef>
              <a:spcAft>
                <a:spcPts val="0"/>
              </a:spcAft>
              <a:buClr>
                <a:prstClr val="black"/>
              </a:buClr>
              <a:buSzPts val="2400"/>
              <a:buFontTx/>
              <a:buNone/>
              <a:tabLst/>
              <a:defRPr/>
            </a:pPr>
            <a:endParaRPr kumimoji="0" sz="2850" b="0" i="0" u="none" strike="noStrike" kern="1200" cap="none" spc="0" normalizeH="0" baseline="0" noProof="0">
              <a:ln>
                <a:noFill/>
              </a:ln>
              <a:solidFill>
                <a:srgbClr val="FFFFFF"/>
              </a:solidFill>
              <a:effectLst/>
              <a:uLnTx/>
              <a:uFillTx/>
              <a:latin typeface="Nunito Sans"/>
              <a:ea typeface="Nunito Sans"/>
              <a:cs typeface="Nunito Sans"/>
              <a:sym typeface="Nunito Sans"/>
            </a:endParaRPr>
          </a:p>
        </p:txBody>
      </p:sp>
      <p:pic>
        <p:nvPicPr>
          <p:cNvPr id="4" name="Google Shape;252;p28">
            <a:extLst>
              <a:ext uri="{FF2B5EF4-FFF2-40B4-BE49-F238E27FC236}">
                <a16:creationId xmlns:a16="http://schemas.microsoft.com/office/drawing/2014/main" id="{7BADBEFA-7398-42C2-8AE9-020E9999626B}"/>
              </a:ext>
            </a:extLst>
          </p:cNvPr>
          <p:cNvPicPr preferRelativeResize="0"/>
          <p:nvPr/>
        </p:nvPicPr>
        <p:blipFill>
          <a:blip r:embed="rId4">
            <a:alphaModFix/>
          </a:blip>
          <a:stretch>
            <a:fillRect/>
          </a:stretch>
        </p:blipFill>
        <p:spPr>
          <a:xfrm>
            <a:off x="57151" y="8925"/>
            <a:ext cx="4233524" cy="2514600"/>
          </a:xfrm>
          <a:prstGeom prst="rect">
            <a:avLst/>
          </a:prstGeom>
          <a:noFill/>
          <a:ln>
            <a:noFill/>
          </a:ln>
        </p:spPr>
      </p:pic>
      <p:sp>
        <p:nvSpPr>
          <p:cNvPr id="6" name="TextBox 5">
            <a:extLst>
              <a:ext uri="{FF2B5EF4-FFF2-40B4-BE49-F238E27FC236}">
                <a16:creationId xmlns:a16="http://schemas.microsoft.com/office/drawing/2014/main" id="{4D73A82D-114C-44AE-AC8A-E64746DC55EE}"/>
              </a:ext>
            </a:extLst>
          </p:cNvPr>
          <p:cNvSpPr txBox="1"/>
          <p:nvPr/>
        </p:nvSpPr>
        <p:spPr>
          <a:xfrm>
            <a:off x="6924115" y="7831144"/>
            <a:ext cx="11120652" cy="1754326"/>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
                <a:srgbClr val="000000"/>
              </a:buClr>
              <a:buSzPts val="2400"/>
              <a:buFontTx/>
              <a:buNone/>
              <a:tabLst/>
              <a:defRPr/>
            </a:pPr>
            <a:r>
              <a:rPr kumimoji="0" lang="en-GB" sz="3600" b="0" i="0" u="none" strike="noStrike" kern="0" cap="none" spc="0" normalizeH="0" baseline="0" noProof="0" dirty="0">
                <a:ln>
                  <a:noFill/>
                </a:ln>
                <a:solidFill>
                  <a:srgbClr val="FFFFFF"/>
                </a:solidFill>
                <a:effectLst/>
                <a:uLnTx/>
                <a:uFillTx/>
                <a:latin typeface="Nunito Sans"/>
                <a:ea typeface="Nunito Sans"/>
                <a:cs typeface="Nunito Sans"/>
                <a:sym typeface="Nunito Sans"/>
              </a:rPr>
              <a:t>Ali Clabburn, Chairman</a:t>
            </a:r>
          </a:p>
          <a:p>
            <a:pPr marL="0" marR="0" lvl="0" indent="0" algn="l" defTabSz="1371600" rtl="0" eaLnBrk="1" fontAlgn="auto" latinLnBrk="0" hangingPunct="1">
              <a:lnSpc>
                <a:spcPct val="100000"/>
              </a:lnSpc>
              <a:spcBef>
                <a:spcPts val="0"/>
              </a:spcBef>
              <a:spcAft>
                <a:spcPts val="0"/>
              </a:spcAft>
              <a:buClr>
                <a:srgbClr val="000000"/>
              </a:buClr>
              <a:buSzPts val="2400"/>
              <a:buFontTx/>
              <a:buNone/>
              <a:tabLst/>
              <a:defRPr/>
            </a:pPr>
            <a:r>
              <a:rPr lang="en-GB" sz="3600" kern="0" dirty="0">
                <a:solidFill>
                  <a:srgbClr val="FFFFFF"/>
                </a:solidFill>
                <a:latin typeface="Nunito Sans"/>
                <a:ea typeface="Nunito Sans"/>
                <a:cs typeface="Nunito Sans"/>
                <a:sym typeface="Nunito Sans"/>
              </a:rPr>
              <a:t>Mobilityways</a:t>
            </a:r>
          </a:p>
          <a:p>
            <a:pPr marL="0" marR="0" lvl="0" indent="0" algn="l" defTabSz="1371600" rtl="0" eaLnBrk="1" fontAlgn="auto" latinLnBrk="0" hangingPunct="1">
              <a:lnSpc>
                <a:spcPct val="100000"/>
              </a:lnSpc>
              <a:spcBef>
                <a:spcPts val="0"/>
              </a:spcBef>
              <a:spcAft>
                <a:spcPts val="0"/>
              </a:spcAft>
              <a:buClr>
                <a:srgbClr val="000000"/>
              </a:buClr>
              <a:buSzPts val="2400"/>
              <a:buFontTx/>
              <a:buNone/>
              <a:tabLst/>
              <a:defRPr/>
            </a:pPr>
            <a:r>
              <a:rPr lang="en-GB" sz="3600" kern="0" dirty="0">
                <a:solidFill>
                  <a:srgbClr val="FFFFFF"/>
                </a:solidFill>
                <a:latin typeface="Nunito Sans"/>
                <a:ea typeface="Nunito Sans"/>
                <a:cs typeface="Nunito Sans"/>
                <a:sym typeface="Nunito Sans"/>
              </a:rPr>
              <a:t>ali@liftshare.com</a:t>
            </a:r>
            <a:endParaRPr kumimoji="0" lang="en-GB" sz="3600" b="0" i="0" u="none" strike="noStrike" kern="0" cap="none" spc="0" normalizeH="0" baseline="0" noProof="0" dirty="0">
              <a:ln>
                <a:noFill/>
              </a:ln>
              <a:solidFill>
                <a:srgbClr val="FFFFFF"/>
              </a:solidFill>
              <a:effectLst/>
              <a:uLnTx/>
              <a:uFillTx/>
              <a:latin typeface="Nunito Sans"/>
              <a:ea typeface="Nunito Sans"/>
              <a:cs typeface="Nunito Sans"/>
              <a:sym typeface="Nunito Sans"/>
            </a:endParaRPr>
          </a:p>
        </p:txBody>
      </p:sp>
      <p:sp>
        <p:nvSpPr>
          <p:cNvPr id="7" name="TextBox 2">
            <a:extLst>
              <a:ext uri="{FF2B5EF4-FFF2-40B4-BE49-F238E27FC236}">
                <a16:creationId xmlns:a16="http://schemas.microsoft.com/office/drawing/2014/main" id="{3A982CF2-724E-4E45-B253-6A20D691B48A}"/>
              </a:ext>
            </a:extLst>
          </p:cNvPr>
          <p:cNvSpPr txBox="1"/>
          <p:nvPr/>
        </p:nvSpPr>
        <p:spPr>
          <a:xfrm>
            <a:off x="2173913" y="3620675"/>
            <a:ext cx="15183668" cy="3608680"/>
          </a:xfrm>
          <a:prstGeom prst="rect">
            <a:avLst/>
          </a:prstGeom>
        </p:spPr>
        <p:txBody>
          <a:bodyPr lIns="0" tIns="0" rIns="0" bIns="0" rtlCol="0" anchor="t">
            <a:spAutoFit/>
          </a:bodyPr>
          <a:lstStyle/>
          <a:p>
            <a:pPr marL="0" marR="0" lvl="0" indent="0" algn="l" defTabSz="914400" rtl="0" eaLnBrk="1" fontAlgn="auto" latinLnBrk="0" hangingPunct="1">
              <a:lnSpc>
                <a:spcPts val="15600"/>
              </a:lnSpc>
              <a:spcBef>
                <a:spcPts val="0"/>
              </a:spcBef>
              <a:spcAft>
                <a:spcPts val="0"/>
              </a:spcAft>
              <a:buClrTx/>
              <a:buSzTx/>
              <a:buFontTx/>
              <a:buNone/>
              <a:tabLst/>
              <a:defRPr/>
            </a:pPr>
            <a:r>
              <a:rPr kumimoji="0" lang="en-US" sz="12000" b="0" i="0" u="none" strike="noStrike" kern="1200" cap="none" spc="-121" normalizeH="0" baseline="0" noProof="0" dirty="0">
                <a:ln>
                  <a:noFill/>
                </a:ln>
                <a:solidFill>
                  <a:srgbClr val="FFFFFF"/>
                </a:solidFill>
                <a:effectLst/>
                <a:uLnTx/>
                <a:uFillTx/>
                <a:latin typeface="Nunito Sans Bold Bold"/>
                <a:ea typeface="+mn-ea"/>
                <a:cs typeface="+mn-cs"/>
              </a:rPr>
              <a:t>How low can </a:t>
            </a:r>
            <a:r>
              <a:rPr lang="en-US" sz="12000" spc="-121" dirty="0">
                <a:solidFill>
                  <a:srgbClr val="FFFFFF"/>
                </a:solidFill>
                <a:latin typeface="Nunito Sans Bold Bold"/>
              </a:rPr>
              <a:t>you </a:t>
            </a:r>
            <a:r>
              <a:rPr kumimoji="0" lang="en-US" sz="12000" b="0" i="0" u="none" strike="noStrike" kern="1200" cap="none" spc="-121" normalizeH="0" baseline="0" noProof="0" dirty="0">
                <a:ln>
                  <a:noFill/>
                </a:ln>
                <a:solidFill>
                  <a:srgbClr val="FFFFFF"/>
                </a:solidFill>
                <a:effectLst/>
                <a:uLnTx/>
                <a:uFillTx/>
                <a:latin typeface="Nunito Sans Bold Bold"/>
                <a:ea typeface="+mn-ea"/>
                <a:cs typeface="+mn-cs"/>
              </a:rPr>
              <a:t>go?</a:t>
            </a:r>
          </a:p>
          <a:p>
            <a:pPr marL="0" marR="0" lvl="0" indent="0" algn="l" defTabSz="914400" rtl="0" eaLnBrk="1" fontAlgn="auto" latinLnBrk="0" hangingPunct="1">
              <a:lnSpc>
                <a:spcPts val="15600"/>
              </a:lnSpc>
              <a:spcBef>
                <a:spcPts val="0"/>
              </a:spcBef>
              <a:spcAft>
                <a:spcPts val="0"/>
              </a:spcAft>
              <a:buClrTx/>
              <a:buSzTx/>
              <a:buFontTx/>
              <a:buNone/>
              <a:tabLst/>
              <a:defRPr/>
            </a:pPr>
            <a:r>
              <a:rPr lang="en-US" sz="3600" spc="-121" dirty="0">
                <a:solidFill>
                  <a:srgbClr val="FFFFFF"/>
                </a:solidFill>
                <a:latin typeface="Nunito Sans Bold Bold"/>
              </a:rPr>
              <a:t>And how fast?</a:t>
            </a:r>
            <a:endParaRPr kumimoji="0" lang="en-US" sz="3600" b="0" i="0" u="none" strike="noStrike" kern="1200" cap="none" spc="-121" normalizeH="0" baseline="0" noProof="0" dirty="0">
              <a:ln>
                <a:noFill/>
              </a:ln>
              <a:solidFill>
                <a:srgbClr val="FFFFFF"/>
              </a:solidFill>
              <a:effectLst/>
              <a:uLnTx/>
              <a:uFillTx/>
              <a:latin typeface="Nunito Sans Bold Bold"/>
              <a:ea typeface="+mn-ea"/>
              <a:cs typeface="+mn-cs"/>
            </a:endParaRPr>
          </a:p>
        </p:txBody>
      </p:sp>
    </p:spTree>
    <p:extLst>
      <p:ext uri="{BB962C8B-B14F-4D97-AF65-F5344CB8AC3E}">
        <p14:creationId xmlns:p14="http://schemas.microsoft.com/office/powerpoint/2010/main" val="3893118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2584EF69-3429-42C9-A5C0-28C9654E0EA6}"/>
              </a:ext>
            </a:extLst>
          </p:cNvPr>
          <p:cNvSpPr txBox="1">
            <a:spLocks noChangeArrowheads="1"/>
          </p:cNvSpPr>
          <p:nvPr/>
        </p:nvSpPr>
        <p:spPr bwMode="auto">
          <a:xfrm>
            <a:off x="4092844" y="-611814"/>
            <a:ext cx="92442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a:latin typeface="Century Gothic" panose="020B0502020202020204" pitchFamily="34" charset="0"/>
                <a:cs typeface="Arial" panose="020B0604020202020204" pitchFamily="34" charset="0"/>
              </a:rPr>
              <a:t>The transport sector and air quality</a:t>
            </a:r>
          </a:p>
        </p:txBody>
      </p:sp>
      <p:pic>
        <p:nvPicPr>
          <p:cNvPr id="5" name="Picture 4">
            <a:extLst>
              <a:ext uri="{FF2B5EF4-FFF2-40B4-BE49-F238E27FC236}">
                <a16:creationId xmlns:a16="http://schemas.microsoft.com/office/drawing/2014/main" id="{C3964FD0-7AB0-4AC0-A559-C910E2FEB23B}"/>
              </a:ext>
            </a:extLst>
          </p:cNvPr>
          <p:cNvPicPr>
            <a:picLocks noChangeAspect="1"/>
          </p:cNvPicPr>
          <p:nvPr/>
        </p:nvPicPr>
        <p:blipFill>
          <a:blip r:embed="rId2"/>
          <a:stretch>
            <a:fillRect/>
          </a:stretch>
        </p:blipFill>
        <p:spPr>
          <a:xfrm>
            <a:off x="907627" y="365312"/>
            <a:ext cx="16258250" cy="9556376"/>
          </a:xfrm>
          <a:prstGeom prst="rect">
            <a:avLst/>
          </a:prstGeom>
        </p:spPr>
      </p:pic>
      <p:sp>
        <p:nvSpPr>
          <p:cNvPr id="6" name="Rectangle: Rounded Corners 5">
            <a:extLst>
              <a:ext uri="{FF2B5EF4-FFF2-40B4-BE49-F238E27FC236}">
                <a16:creationId xmlns:a16="http://schemas.microsoft.com/office/drawing/2014/main" id="{16A73687-D816-4A56-A4E0-486443F85A7A}"/>
              </a:ext>
            </a:extLst>
          </p:cNvPr>
          <p:cNvSpPr/>
          <p:nvPr/>
        </p:nvSpPr>
        <p:spPr>
          <a:xfrm>
            <a:off x="9408506" y="2129750"/>
            <a:ext cx="7370888" cy="1444352"/>
          </a:xfrm>
          <a:prstGeom prst="roundRect">
            <a:avLst/>
          </a:prstGeom>
          <a:noFill/>
          <a:ln w="57150">
            <a:solidFill>
              <a:srgbClr val="FF0000"/>
            </a:solidFill>
          </a:ln>
        </p:spPr>
        <p:style>
          <a:lnRef idx="1">
            <a:schemeClr val="accent1"/>
          </a:lnRef>
          <a:fillRef idx="1001">
            <a:schemeClr val="lt1"/>
          </a:fillRef>
          <a:effectRef idx="2">
            <a:schemeClr val="accent1"/>
          </a:effectRef>
          <a:fontRef idx="minor">
            <a:schemeClr val="lt1"/>
          </a:fontRef>
        </p:style>
        <p:txBody>
          <a:bodyPr rtlCol="0" anchor="ctr"/>
          <a:lstStyle/>
          <a:p>
            <a:pPr algn="ctr"/>
            <a:endParaRPr lang="en-GB" sz="3600">
              <a:latin typeface="Century Gothic" panose="020B0502020202020204" pitchFamily="34" charset="0"/>
            </a:endParaRPr>
          </a:p>
        </p:txBody>
      </p:sp>
      <p:sp>
        <p:nvSpPr>
          <p:cNvPr id="7" name="Rectangle: Rounded Corners 6">
            <a:extLst>
              <a:ext uri="{FF2B5EF4-FFF2-40B4-BE49-F238E27FC236}">
                <a16:creationId xmlns:a16="http://schemas.microsoft.com/office/drawing/2014/main" id="{7FD803A8-41B7-4D89-BD40-E6DC0BF5B37F}"/>
              </a:ext>
            </a:extLst>
          </p:cNvPr>
          <p:cNvSpPr/>
          <p:nvPr/>
        </p:nvSpPr>
        <p:spPr>
          <a:xfrm>
            <a:off x="9424272" y="3718269"/>
            <a:ext cx="7370888" cy="481198"/>
          </a:xfrm>
          <a:prstGeom prst="roundRect">
            <a:avLst/>
          </a:prstGeom>
          <a:noFill/>
          <a:ln w="57150">
            <a:solidFill>
              <a:srgbClr val="00B050"/>
            </a:solidFill>
          </a:ln>
        </p:spPr>
        <p:style>
          <a:lnRef idx="1">
            <a:schemeClr val="accent1"/>
          </a:lnRef>
          <a:fillRef idx="1001">
            <a:schemeClr val="lt1"/>
          </a:fillRef>
          <a:effectRef idx="2">
            <a:schemeClr val="accent1"/>
          </a:effectRef>
          <a:fontRef idx="minor">
            <a:schemeClr val="lt1"/>
          </a:fontRef>
        </p:style>
        <p:txBody>
          <a:bodyPr rtlCol="0" anchor="ctr"/>
          <a:lstStyle/>
          <a:p>
            <a:pPr algn="ctr"/>
            <a:endParaRPr lang="en-GB" sz="3600">
              <a:latin typeface="Century Gothic" panose="020B0502020202020204" pitchFamily="34" charset="0"/>
            </a:endParaRPr>
          </a:p>
        </p:txBody>
      </p:sp>
      <p:sp>
        <p:nvSpPr>
          <p:cNvPr id="8" name="Rectangle: Rounded Corners 7">
            <a:extLst>
              <a:ext uri="{FF2B5EF4-FFF2-40B4-BE49-F238E27FC236}">
                <a16:creationId xmlns:a16="http://schemas.microsoft.com/office/drawing/2014/main" id="{CA7A9E93-76C7-4196-AE41-19EB47EEFD54}"/>
              </a:ext>
            </a:extLst>
          </p:cNvPr>
          <p:cNvSpPr/>
          <p:nvPr/>
        </p:nvSpPr>
        <p:spPr>
          <a:xfrm>
            <a:off x="836474" y="743336"/>
            <a:ext cx="8556636" cy="861728"/>
          </a:xfrm>
          <a:prstGeom prst="roundRect">
            <a:avLst/>
          </a:prstGeom>
          <a:noFill/>
          <a:ln w="57150">
            <a:solidFill>
              <a:srgbClr val="FF0000"/>
            </a:solidFill>
          </a:ln>
        </p:spPr>
        <p:style>
          <a:lnRef idx="1">
            <a:schemeClr val="accent1"/>
          </a:lnRef>
          <a:fillRef idx="1001">
            <a:schemeClr val="lt1"/>
          </a:fillRef>
          <a:effectRef idx="2">
            <a:schemeClr val="accent1"/>
          </a:effectRef>
          <a:fontRef idx="minor">
            <a:schemeClr val="lt1"/>
          </a:fontRef>
        </p:style>
        <p:txBody>
          <a:bodyPr rtlCol="0" anchor="ctr"/>
          <a:lstStyle/>
          <a:p>
            <a:pPr algn="ctr"/>
            <a:endParaRPr lang="en-GB" sz="3600">
              <a:latin typeface="Century Gothic" panose="020B0502020202020204" pitchFamily="34" charset="0"/>
            </a:endParaRPr>
          </a:p>
        </p:txBody>
      </p:sp>
      <p:sp>
        <p:nvSpPr>
          <p:cNvPr id="9" name="Rectangle: Rounded Corners 8">
            <a:extLst>
              <a:ext uri="{FF2B5EF4-FFF2-40B4-BE49-F238E27FC236}">
                <a16:creationId xmlns:a16="http://schemas.microsoft.com/office/drawing/2014/main" id="{931056EB-3A42-410C-A392-9CCB30698964}"/>
              </a:ext>
            </a:extLst>
          </p:cNvPr>
          <p:cNvSpPr/>
          <p:nvPr/>
        </p:nvSpPr>
        <p:spPr>
          <a:xfrm>
            <a:off x="9464262" y="766332"/>
            <a:ext cx="7370888" cy="1219252"/>
          </a:xfrm>
          <a:prstGeom prst="roundRect">
            <a:avLst/>
          </a:prstGeom>
          <a:noFill/>
          <a:ln w="57150">
            <a:solidFill>
              <a:srgbClr val="00B050"/>
            </a:solidFill>
          </a:ln>
        </p:spPr>
        <p:style>
          <a:lnRef idx="1">
            <a:schemeClr val="accent1"/>
          </a:lnRef>
          <a:fillRef idx="1001">
            <a:schemeClr val="lt1"/>
          </a:fillRef>
          <a:effectRef idx="2">
            <a:schemeClr val="accent1"/>
          </a:effectRef>
          <a:fontRef idx="minor">
            <a:schemeClr val="lt1"/>
          </a:fontRef>
        </p:style>
        <p:txBody>
          <a:bodyPr rtlCol="0" anchor="ctr"/>
          <a:lstStyle/>
          <a:p>
            <a:pPr algn="ctr"/>
            <a:endParaRPr lang="en-GB" sz="3600">
              <a:latin typeface="Century Gothic" panose="020B0502020202020204" pitchFamily="34" charset="0"/>
            </a:endParaRPr>
          </a:p>
        </p:txBody>
      </p:sp>
    </p:spTree>
    <p:extLst>
      <p:ext uri="{BB962C8B-B14F-4D97-AF65-F5344CB8AC3E}">
        <p14:creationId xmlns:p14="http://schemas.microsoft.com/office/powerpoint/2010/main" val="299607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C5E9AE-802E-42BC-B42D-802D62AB75FF}"/>
              </a:ext>
            </a:extLst>
          </p:cNvPr>
          <p:cNvPicPr>
            <a:picLocks noChangeAspect="1"/>
          </p:cNvPicPr>
          <p:nvPr/>
        </p:nvPicPr>
        <p:blipFill>
          <a:blip r:embed="rId2"/>
          <a:stretch>
            <a:fillRect/>
          </a:stretch>
        </p:blipFill>
        <p:spPr>
          <a:xfrm>
            <a:off x="2" y="1"/>
            <a:ext cx="8656348" cy="8492358"/>
          </a:xfrm>
          <a:prstGeom prst="rect">
            <a:avLst/>
          </a:prstGeom>
        </p:spPr>
      </p:pic>
      <p:pic>
        <p:nvPicPr>
          <p:cNvPr id="5" name="Picture 4">
            <a:extLst>
              <a:ext uri="{FF2B5EF4-FFF2-40B4-BE49-F238E27FC236}">
                <a16:creationId xmlns:a16="http://schemas.microsoft.com/office/drawing/2014/main" id="{32EFBBC7-2CFF-4AFD-B784-72EF6FAD6879}"/>
              </a:ext>
            </a:extLst>
          </p:cNvPr>
          <p:cNvPicPr>
            <a:picLocks noChangeAspect="1"/>
          </p:cNvPicPr>
          <p:nvPr/>
        </p:nvPicPr>
        <p:blipFill>
          <a:blip r:embed="rId3"/>
          <a:stretch>
            <a:fillRect/>
          </a:stretch>
        </p:blipFill>
        <p:spPr>
          <a:xfrm>
            <a:off x="8896408" y="372010"/>
            <a:ext cx="8760972" cy="2865176"/>
          </a:xfrm>
          <a:prstGeom prst="rect">
            <a:avLst/>
          </a:prstGeom>
        </p:spPr>
      </p:pic>
      <p:pic>
        <p:nvPicPr>
          <p:cNvPr id="6" name="Picture 5">
            <a:extLst>
              <a:ext uri="{FF2B5EF4-FFF2-40B4-BE49-F238E27FC236}">
                <a16:creationId xmlns:a16="http://schemas.microsoft.com/office/drawing/2014/main" id="{2F1AAB11-E31A-49C2-82F2-5EF0F5184F64}"/>
              </a:ext>
            </a:extLst>
          </p:cNvPr>
          <p:cNvPicPr>
            <a:picLocks noChangeAspect="1"/>
          </p:cNvPicPr>
          <p:nvPr/>
        </p:nvPicPr>
        <p:blipFill>
          <a:blip r:embed="rId4"/>
          <a:stretch>
            <a:fillRect/>
          </a:stretch>
        </p:blipFill>
        <p:spPr>
          <a:xfrm>
            <a:off x="9001031" y="3747352"/>
            <a:ext cx="8513382" cy="5824944"/>
          </a:xfrm>
          <a:prstGeom prst="rect">
            <a:avLst/>
          </a:prstGeom>
        </p:spPr>
      </p:pic>
    </p:spTree>
    <p:extLst>
      <p:ext uri="{BB962C8B-B14F-4D97-AF65-F5344CB8AC3E}">
        <p14:creationId xmlns:p14="http://schemas.microsoft.com/office/powerpoint/2010/main" val="3356854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5278100" cy="1405525"/>
            <a:chOff x="0" y="0"/>
            <a:chExt cx="12789680" cy="3267139"/>
          </a:xfrm>
        </p:grpSpPr>
        <p:sp>
          <p:nvSpPr>
            <p:cNvPr id="3" name="TextBox 3"/>
            <p:cNvSpPr txBox="1"/>
            <p:nvPr/>
          </p:nvSpPr>
          <p:spPr>
            <a:xfrm>
              <a:off x="0" y="839162"/>
              <a:ext cx="12789680" cy="2427977"/>
            </a:xfrm>
            <a:prstGeom prst="rect">
              <a:avLst/>
            </a:prstGeom>
          </p:spPr>
          <p:txBody>
            <a:bodyPr wrap="square" lIns="0" tIns="0" rIns="0" bIns="0" rtlCol="0" anchor="t">
              <a:spAutoFit/>
            </a:bodyPr>
            <a:lstStyle/>
            <a:p>
              <a:pPr>
                <a:lnSpc>
                  <a:spcPts val="8319"/>
                </a:lnSpc>
              </a:pPr>
              <a:r>
                <a:rPr lang="en-US" sz="6399" spc="-63" dirty="0">
                  <a:solidFill>
                    <a:srgbClr val="404040"/>
                  </a:solidFill>
                  <a:latin typeface="Nunito Sans Bold Bold"/>
                </a:rPr>
                <a:t>CO2 by mode</a:t>
              </a:r>
            </a:p>
          </p:txBody>
        </p:sp>
        <p:sp>
          <p:nvSpPr>
            <p:cNvPr id="5" name="AutoShape 5"/>
            <p:cNvSpPr/>
            <p:nvPr/>
          </p:nvSpPr>
          <p:spPr>
            <a:xfrm>
              <a:off x="0" y="0"/>
              <a:ext cx="1408226" cy="237201"/>
            </a:xfrm>
            <a:prstGeom prst="rect">
              <a:avLst/>
            </a:prstGeom>
            <a:solidFill>
              <a:srgbClr val="F163C1"/>
            </a:solidFill>
          </p:spPr>
        </p:sp>
      </p:grpSp>
      <p:sp>
        <p:nvSpPr>
          <p:cNvPr id="9" name="Rectangle 8">
            <a:extLst>
              <a:ext uri="{FF2B5EF4-FFF2-40B4-BE49-F238E27FC236}">
                <a16:creationId xmlns:a16="http://schemas.microsoft.com/office/drawing/2014/main" id="{F79FE8A7-72EE-0B5E-8AF5-4E92CD4E8C29}"/>
              </a:ext>
            </a:extLst>
          </p:cNvPr>
          <p:cNvSpPr/>
          <p:nvPr/>
        </p:nvSpPr>
        <p:spPr>
          <a:xfrm>
            <a:off x="13193485" y="2705878"/>
            <a:ext cx="1482145" cy="7333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2" descr="Bats offer clues to treating COVID-19 | EurekAlert! Science News">
            <a:extLst>
              <a:ext uri="{FF2B5EF4-FFF2-40B4-BE49-F238E27FC236}">
                <a16:creationId xmlns:a16="http://schemas.microsoft.com/office/drawing/2014/main" id="{E9849331-C5DE-AC39-F92A-DB7657E0EC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61521" y="2792553"/>
            <a:ext cx="3551465" cy="21308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The M1 in Bedfordshire">
            <a:extLst>
              <a:ext uri="{FF2B5EF4-FFF2-40B4-BE49-F238E27FC236}">
                <a16:creationId xmlns:a16="http://schemas.microsoft.com/office/drawing/2014/main" id="{59A6916A-B6C4-FC43-2016-71514C3E59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14561521" y="247261"/>
            <a:ext cx="3551464" cy="23715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The M1 in Bedfordshire">
            <a:extLst>
              <a:ext uri="{FF2B5EF4-FFF2-40B4-BE49-F238E27FC236}">
                <a16:creationId xmlns:a16="http://schemas.microsoft.com/office/drawing/2014/main" id="{6B630572-7A7C-050E-0F2F-DC993C3957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1" t="53999" r="1881"/>
          <a:stretch/>
        </p:blipFill>
        <p:spPr bwMode="auto">
          <a:xfrm>
            <a:off x="14419099" y="5143500"/>
            <a:ext cx="3693886" cy="22693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0719357-79CD-2B7A-F558-F0528409232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7345" y="2705877"/>
            <a:ext cx="10501746" cy="7226559"/>
          </a:xfrm>
          <a:prstGeom prst="rect">
            <a:avLst/>
          </a:prstGeom>
          <a:noFill/>
        </p:spPr>
      </p:pic>
    </p:spTree>
    <p:extLst>
      <p:ext uri="{BB962C8B-B14F-4D97-AF65-F5344CB8AC3E}">
        <p14:creationId xmlns:p14="http://schemas.microsoft.com/office/powerpoint/2010/main" val="280263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grpId="0" nodeType="clickEffect">
                                  <p:stCondLst>
                                    <p:cond delay="0"/>
                                  </p:stCondLst>
                                  <p:childTnLst>
                                    <p:animEffect transition="out" filter="wipe(down)">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Picture 14" descr="A close up of a sign&#10;&#10;Description automatically generated">
            <a:extLst>
              <a:ext uri="{FF2B5EF4-FFF2-40B4-BE49-F238E27FC236}">
                <a16:creationId xmlns:a16="http://schemas.microsoft.com/office/drawing/2014/main" id="{78FDB21E-ADBA-4684-A0CD-F725C3812A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250" y="637191"/>
            <a:ext cx="4611160" cy="27408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1C69072-F735-4B6F-861B-DAF265227538}"/>
              </a:ext>
            </a:extLst>
          </p:cNvPr>
          <p:cNvSpPr txBox="1"/>
          <p:nvPr/>
        </p:nvSpPr>
        <p:spPr>
          <a:xfrm>
            <a:off x="1526216" y="3659955"/>
            <a:ext cx="13119652" cy="10809434"/>
          </a:xfrm>
          <a:prstGeom prst="rect">
            <a:avLst/>
          </a:prstGeom>
          <a:noFill/>
        </p:spPr>
        <p:txBody>
          <a:bodyPr wrap="square">
            <a:spAutoFit/>
          </a:bodyPr>
          <a:lstStyle/>
          <a:p>
            <a:pPr defTabSz="1371600"/>
            <a:r>
              <a:rPr lang="en-GB" sz="4800" b="1" dirty="0">
                <a:solidFill>
                  <a:prstClr val="black"/>
                </a:solidFill>
                <a:latin typeface="Calibri" panose="020F0502020204030204"/>
              </a:rPr>
              <a:t>27% of UK CO2 from transport</a:t>
            </a:r>
          </a:p>
          <a:p>
            <a:pPr defTabSz="1371600"/>
            <a:endParaRPr lang="en-GB" sz="4800" b="1" dirty="0">
              <a:solidFill>
                <a:prstClr val="black"/>
              </a:solidFill>
              <a:latin typeface="Calibri" panose="020F0502020204030204"/>
            </a:endParaRPr>
          </a:p>
          <a:p>
            <a:pPr defTabSz="1371600"/>
            <a:r>
              <a:rPr lang="en-GB" sz="4800" b="1" dirty="0">
                <a:solidFill>
                  <a:prstClr val="black"/>
                </a:solidFill>
                <a:latin typeface="Calibri" panose="020F0502020204030204"/>
              </a:rPr>
              <a:t>18 Million tonnes CO2 from commuting</a:t>
            </a:r>
          </a:p>
          <a:p>
            <a:pPr defTabSz="1371600"/>
            <a:endParaRPr lang="en-GB" sz="4800" b="1" dirty="0">
              <a:solidFill>
                <a:prstClr val="black"/>
              </a:solidFill>
              <a:latin typeface="Calibri" panose="020F0502020204030204"/>
            </a:endParaRPr>
          </a:p>
          <a:p>
            <a:pPr defTabSz="1371600"/>
            <a:r>
              <a:rPr lang="en-GB" sz="4800" b="1" dirty="0">
                <a:solidFill>
                  <a:prstClr val="black"/>
                </a:solidFill>
                <a:latin typeface="Calibri" panose="020F0502020204030204"/>
              </a:rPr>
              <a:t>Our aim is for Zero</a:t>
            </a:r>
          </a:p>
          <a:p>
            <a:pPr defTabSz="1371600"/>
            <a:endParaRPr lang="en-GB" sz="4800" b="1" dirty="0">
              <a:solidFill>
                <a:prstClr val="black"/>
              </a:solidFill>
              <a:latin typeface="Calibri" panose="020F0502020204030204"/>
            </a:endParaRPr>
          </a:p>
          <a:p>
            <a:pPr defTabSz="1371600"/>
            <a:r>
              <a:rPr lang="en-GB" sz="4800" b="1" dirty="0">
                <a:solidFill>
                  <a:prstClr val="black"/>
                </a:solidFill>
                <a:latin typeface="Calibri" panose="020F0502020204030204"/>
              </a:rPr>
              <a:t>We believe it is possible</a:t>
            </a:r>
          </a:p>
          <a:p>
            <a:pPr defTabSz="1371600"/>
            <a:endParaRPr lang="en-GB" sz="4800" b="1" dirty="0">
              <a:solidFill>
                <a:prstClr val="black"/>
              </a:solidFill>
              <a:latin typeface="Calibri" panose="020F0502020204030204"/>
            </a:endParaRPr>
          </a:p>
          <a:p>
            <a:pPr defTabSz="1371600"/>
            <a:endParaRPr lang="en-GB" sz="4800" b="1" dirty="0">
              <a:solidFill>
                <a:prstClr val="black"/>
              </a:solidFill>
              <a:latin typeface="Calibri" panose="020F0502020204030204"/>
            </a:endParaRPr>
          </a:p>
          <a:p>
            <a:pPr defTabSz="1371600"/>
            <a:endParaRPr lang="en-GB" sz="3600" b="1" dirty="0">
              <a:solidFill>
                <a:prstClr val="black"/>
              </a:solidFill>
              <a:latin typeface="Calibri" panose="020F0502020204030204"/>
            </a:endParaRPr>
          </a:p>
          <a:p>
            <a:pPr defTabSz="1371600"/>
            <a:endParaRPr lang="en-GB" sz="3600" b="1" dirty="0">
              <a:solidFill>
                <a:prstClr val="black"/>
              </a:solidFill>
              <a:latin typeface="Calibri" panose="020F0502020204030204"/>
            </a:endParaRPr>
          </a:p>
          <a:p>
            <a:pPr defTabSz="1371600"/>
            <a:endParaRPr lang="en-GB" sz="3600" b="1" dirty="0">
              <a:solidFill>
                <a:prstClr val="black"/>
              </a:solidFill>
              <a:latin typeface="Calibri" panose="020F0502020204030204"/>
            </a:endParaRPr>
          </a:p>
          <a:p>
            <a:pPr defTabSz="1371600"/>
            <a:endParaRPr lang="en-GB" sz="3600" dirty="0">
              <a:solidFill>
                <a:prstClr val="black"/>
              </a:solidFill>
              <a:latin typeface="Calibri" panose="020F0502020204030204"/>
            </a:endParaRPr>
          </a:p>
          <a:p>
            <a:pPr marL="571486" indent="-571486" defTabSz="1371600">
              <a:buFont typeface="Arial" panose="020B0604020202020204" pitchFamily="34" charset="0"/>
              <a:buChar char="•"/>
            </a:pPr>
            <a:endParaRPr lang="en-GB" sz="3600" dirty="0">
              <a:solidFill>
                <a:prstClr val="black"/>
              </a:solidFill>
              <a:latin typeface="Calibri" panose="020F0502020204030204"/>
            </a:endParaRPr>
          </a:p>
          <a:p>
            <a:pPr defTabSz="1371600"/>
            <a:endParaRPr lang="en-GB" sz="3600" b="1" dirty="0">
              <a:solidFill>
                <a:prstClr val="black"/>
              </a:solidFill>
              <a:latin typeface="Calibri" panose="020F0502020204030204"/>
            </a:endParaRPr>
          </a:p>
          <a:p>
            <a:pPr defTabSz="1371600">
              <a:lnSpc>
                <a:spcPct val="150000"/>
              </a:lnSpc>
            </a:pPr>
            <a:endParaRPr lang="en-GB" sz="3600" b="1" dirty="0">
              <a:solidFill>
                <a:prstClr val="black"/>
              </a:solidFill>
              <a:latin typeface="Calibri" panose="020F0502020204030204"/>
            </a:endParaRPr>
          </a:p>
        </p:txBody>
      </p:sp>
      <p:pic>
        <p:nvPicPr>
          <p:cNvPr id="7" name="Picture 6">
            <a:extLst>
              <a:ext uri="{FF2B5EF4-FFF2-40B4-BE49-F238E27FC236}">
                <a16:creationId xmlns:a16="http://schemas.microsoft.com/office/drawing/2014/main" id="{CB3343B1-C5A8-4A2F-AEDF-7821D1B429D6}"/>
              </a:ext>
            </a:extLst>
          </p:cNvPr>
          <p:cNvPicPr>
            <a:picLocks noChangeAspect="1"/>
          </p:cNvPicPr>
          <p:nvPr/>
        </p:nvPicPr>
        <p:blipFill>
          <a:blip r:embed="rId4"/>
          <a:stretch>
            <a:fillRect/>
          </a:stretch>
        </p:blipFill>
        <p:spPr>
          <a:xfrm>
            <a:off x="11821308" y="420415"/>
            <a:ext cx="6059964" cy="4960882"/>
          </a:xfrm>
          <a:prstGeom prst="rect">
            <a:avLst/>
          </a:prstGeom>
        </p:spPr>
      </p:pic>
      <p:pic>
        <p:nvPicPr>
          <p:cNvPr id="5" name="Picture 4">
            <a:extLst>
              <a:ext uri="{FF2B5EF4-FFF2-40B4-BE49-F238E27FC236}">
                <a16:creationId xmlns:a16="http://schemas.microsoft.com/office/drawing/2014/main" id="{722F452C-0229-48A0-8C59-CB4472173380}"/>
              </a:ext>
            </a:extLst>
          </p:cNvPr>
          <p:cNvPicPr>
            <a:picLocks noChangeAspect="1"/>
          </p:cNvPicPr>
          <p:nvPr/>
        </p:nvPicPr>
        <p:blipFill>
          <a:blip r:embed="rId5"/>
          <a:stretch>
            <a:fillRect/>
          </a:stretch>
        </p:blipFill>
        <p:spPr>
          <a:xfrm>
            <a:off x="10610581" y="5999583"/>
            <a:ext cx="7677418" cy="4237934"/>
          </a:xfrm>
          <a:prstGeom prst="rect">
            <a:avLst/>
          </a:prstGeom>
        </p:spPr>
      </p:pic>
    </p:spTree>
    <p:extLst>
      <p:ext uri="{BB962C8B-B14F-4D97-AF65-F5344CB8AC3E}">
        <p14:creationId xmlns:p14="http://schemas.microsoft.com/office/powerpoint/2010/main" val="394881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6" end="6"/>
                                            </p:txEl>
                                          </p:spTgt>
                                        </p:tgtEl>
                                        <p:attrNameLst>
                                          <p:attrName>style.visibility</p:attrName>
                                        </p:attrNameLst>
                                      </p:cBhvr>
                                      <p:to>
                                        <p:strVal val="visible"/>
                                      </p:to>
                                    </p:set>
                                    <p:animEffect transition="in" filter="fade">
                                      <p:cBhvr>
                                        <p:cTn id="26"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525867-47B8-0F4A-BF97-0974B63F3A1E}"/>
              </a:ext>
            </a:extLst>
          </p:cNvPr>
          <p:cNvSpPr txBox="1"/>
          <p:nvPr/>
        </p:nvSpPr>
        <p:spPr>
          <a:xfrm>
            <a:off x="795838" y="2773621"/>
            <a:ext cx="17093020" cy="3416320"/>
          </a:xfrm>
          <a:prstGeom prst="rect">
            <a:avLst/>
          </a:prstGeom>
          <a:noFill/>
        </p:spPr>
        <p:txBody>
          <a:bodyPr wrap="square" rtlCol="0">
            <a:spAutoFit/>
          </a:bodyPr>
          <a:lstStyle/>
          <a:p>
            <a:pPr algn="ctr" defTabSz="1371600">
              <a:defRPr/>
            </a:pPr>
            <a:r>
              <a:rPr lang="en-US" sz="7200" b="1" dirty="0">
                <a:solidFill>
                  <a:srgbClr val="393939"/>
                </a:solidFill>
                <a:latin typeface="Nunito Sans" pitchFamily="2" charset="77"/>
              </a:rPr>
              <a:t>50% of commuters drive alone</a:t>
            </a:r>
          </a:p>
          <a:p>
            <a:pPr algn="ctr" defTabSz="1371600">
              <a:defRPr/>
            </a:pPr>
            <a:endParaRPr lang="en-US" sz="7200" b="1" dirty="0">
              <a:solidFill>
                <a:srgbClr val="393939"/>
              </a:solidFill>
              <a:latin typeface="Nunito Sans" pitchFamily="2" charset="77"/>
            </a:endParaRPr>
          </a:p>
          <a:p>
            <a:pPr algn="ctr" defTabSz="1371600">
              <a:defRPr/>
            </a:pPr>
            <a:r>
              <a:rPr lang="en-US" sz="7200" b="1" dirty="0">
                <a:solidFill>
                  <a:srgbClr val="00D2C4"/>
                </a:solidFill>
                <a:latin typeface="Nunito Sans" pitchFamily="2" charset="77"/>
              </a:rPr>
              <a:t>82% </a:t>
            </a:r>
            <a:r>
              <a:rPr lang="en-US" sz="7200" b="1" dirty="0">
                <a:solidFill>
                  <a:srgbClr val="393939"/>
                </a:solidFill>
                <a:latin typeface="Nunito Sans" pitchFamily="2" charset="77"/>
              </a:rPr>
              <a:t>of the emissions come from them! </a:t>
            </a:r>
          </a:p>
        </p:txBody>
      </p:sp>
      <p:pic>
        <p:nvPicPr>
          <p:cNvPr id="10" name="Picture 9">
            <a:extLst>
              <a:ext uri="{FF2B5EF4-FFF2-40B4-BE49-F238E27FC236}">
                <a16:creationId xmlns:a16="http://schemas.microsoft.com/office/drawing/2014/main" id="{34A5FD0E-5983-4007-918B-7066F677F73E}"/>
              </a:ext>
            </a:extLst>
          </p:cNvPr>
          <p:cNvPicPr>
            <a:picLocks noChangeAspect="1"/>
          </p:cNvPicPr>
          <p:nvPr/>
        </p:nvPicPr>
        <p:blipFill>
          <a:blip r:embed="rId3"/>
          <a:stretch>
            <a:fillRect/>
          </a:stretch>
        </p:blipFill>
        <p:spPr>
          <a:xfrm>
            <a:off x="15361928" y="399796"/>
            <a:ext cx="2665228" cy="1119396"/>
          </a:xfrm>
          <a:prstGeom prst="rect">
            <a:avLst/>
          </a:prstGeom>
        </p:spPr>
      </p:pic>
      <p:pic>
        <p:nvPicPr>
          <p:cNvPr id="6" name="Picture 14" descr="A close up of a sign&#10;&#10;Description automatically generated">
            <a:extLst>
              <a:ext uri="{FF2B5EF4-FFF2-40B4-BE49-F238E27FC236}">
                <a16:creationId xmlns:a16="http://schemas.microsoft.com/office/drawing/2014/main" id="{D13DE55B-4282-3444-8444-4EB538B4FD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13205" y="70882"/>
            <a:ext cx="2975654" cy="1768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95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EDC61-B75D-460E-B1A8-5BF74757D302}"/>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3F3D913D-393C-4F49-A970-37B333DBC95D}"/>
              </a:ext>
            </a:extLst>
          </p:cNvPr>
          <p:cNvSpPr>
            <a:spLocks noGrp="1"/>
          </p:cNvSpPr>
          <p:nvPr>
            <p:ph idx="1"/>
          </p:nvPr>
        </p:nvSpPr>
        <p:spPr/>
        <p:txBody>
          <a:bodyPr/>
          <a:lstStyle/>
          <a:p>
            <a:endParaRPr lang="en-GB"/>
          </a:p>
        </p:txBody>
      </p:sp>
      <p:pic>
        <p:nvPicPr>
          <p:cNvPr id="5" name="Picture 4">
            <a:hlinkClick r:id="rId2"/>
            <a:extLst>
              <a:ext uri="{FF2B5EF4-FFF2-40B4-BE49-F238E27FC236}">
                <a16:creationId xmlns:a16="http://schemas.microsoft.com/office/drawing/2014/main" id="{54540B57-5425-40C7-81B5-27AFCAC062B6}"/>
              </a:ext>
            </a:extLst>
          </p:cNvPr>
          <p:cNvPicPr>
            <a:picLocks noChangeAspect="1"/>
          </p:cNvPicPr>
          <p:nvPr/>
        </p:nvPicPr>
        <p:blipFill rotWithShape="1">
          <a:blip r:embed="rId3"/>
          <a:srcRect l="36358" t="10000" r="28477" b="18863"/>
          <a:stretch/>
        </p:blipFill>
        <p:spPr>
          <a:xfrm>
            <a:off x="193781" y="74607"/>
            <a:ext cx="13462298" cy="10212394"/>
          </a:xfrm>
          <a:prstGeom prst="rect">
            <a:avLst/>
          </a:prstGeom>
        </p:spPr>
      </p:pic>
      <p:pic>
        <p:nvPicPr>
          <p:cNvPr id="7" name="Picture 6">
            <a:extLst>
              <a:ext uri="{FF2B5EF4-FFF2-40B4-BE49-F238E27FC236}">
                <a16:creationId xmlns:a16="http://schemas.microsoft.com/office/drawing/2014/main" id="{54A34596-885F-408E-A7CF-7357C8C1EC1D}"/>
              </a:ext>
            </a:extLst>
          </p:cNvPr>
          <p:cNvPicPr>
            <a:picLocks noChangeAspect="1"/>
          </p:cNvPicPr>
          <p:nvPr/>
        </p:nvPicPr>
        <p:blipFill>
          <a:blip r:embed="rId4"/>
          <a:stretch>
            <a:fillRect/>
          </a:stretch>
        </p:blipFill>
        <p:spPr>
          <a:xfrm>
            <a:off x="11318791" y="411957"/>
            <a:ext cx="6115814" cy="9765450"/>
          </a:xfrm>
          <a:prstGeom prst="rect">
            <a:avLst/>
          </a:prstGeom>
        </p:spPr>
      </p:pic>
      <p:sp>
        <p:nvSpPr>
          <p:cNvPr id="8" name="Oval 7">
            <a:extLst>
              <a:ext uri="{FF2B5EF4-FFF2-40B4-BE49-F238E27FC236}">
                <a16:creationId xmlns:a16="http://schemas.microsoft.com/office/drawing/2014/main" id="{9BAE5FE4-7C7F-48A5-A7E5-77F7A3553A5B}"/>
              </a:ext>
            </a:extLst>
          </p:cNvPr>
          <p:cNvSpPr/>
          <p:nvPr/>
        </p:nvSpPr>
        <p:spPr>
          <a:xfrm>
            <a:off x="15501136" y="7981321"/>
            <a:ext cx="740064" cy="525326"/>
          </a:xfrm>
          <a:prstGeom prst="ellipse">
            <a:avLst/>
          </a:prstGeom>
          <a:noFill/>
          <a:ln w="38100">
            <a:solidFill>
              <a:srgbClr val="00D2C4"/>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9" name="Oval 8">
            <a:extLst>
              <a:ext uri="{FF2B5EF4-FFF2-40B4-BE49-F238E27FC236}">
                <a16:creationId xmlns:a16="http://schemas.microsoft.com/office/drawing/2014/main" id="{CDB6DFDB-42C9-4957-B795-A35D0866BE8C}"/>
              </a:ext>
            </a:extLst>
          </p:cNvPr>
          <p:cNvSpPr/>
          <p:nvPr/>
        </p:nvSpPr>
        <p:spPr>
          <a:xfrm>
            <a:off x="15501136" y="7182151"/>
            <a:ext cx="740064" cy="525326"/>
          </a:xfrm>
          <a:prstGeom prst="ellipse">
            <a:avLst/>
          </a:prstGeom>
          <a:noFill/>
          <a:ln w="38100">
            <a:solidFill>
              <a:srgbClr val="00D2C4"/>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Tree>
    <p:extLst>
      <p:ext uri="{BB962C8B-B14F-4D97-AF65-F5344CB8AC3E}">
        <p14:creationId xmlns:p14="http://schemas.microsoft.com/office/powerpoint/2010/main" val="329407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6476"/>
            <a:ext cx="18288000" cy="10303476"/>
          </a:xfrm>
          <a:prstGeom prst="rect">
            <a:avLst/>
          </a:prstGeom>
          <a:solidFill>
            <a:srgbClr val="2641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defRPr/>
            </a:pPr>
            <a:endParaRPr lang="en-US" sz="3600" dirty="0">
              <a:solidFill>
                <a:prstClr val="white"/>
              </a:solidFill>
              <a:latin typeface="Calibri"/>
            </a:endParaRPr>
          </a:p>
        </p:txBody>
      </p:sp>
      <p:grpSp>
        <p:nvGrpSpPr>
          <p:cNvPr id="5" name="Group 4">
            <a:extLst>
              <a:ext uri="{FF2B5EF4-FFF2-40B4-BE49-F238E27FC236}">
                <a16:creationId xmlns:a16="http://schemas.microsoft.com/office/drawing/2014/main" id="{7767F864-1287-7945-B4EF-FF05F0D2B9B8}"/>
              </a:ext>
            </a:extLst>
          </p:cNvPr>
          <p:cNvGrpSpPr/>
          <p:nvPr/>
        </p:nvGrpSpPr>
        <p:grpSpPr>
          <a:xfrm>
            <a:off x="997183" y="2517817"/>
            <a:ext cx="12185006" cy="6656694"/>
            <a:chOff x="3503780" y="-120202"/>
            <a:chExt cx="6092503" cy="3328347"/>
          </a:xfrm>
        </p:grpSpPr>
        <p:sp>
          <p:nvSpPr>
            <p:cNvPr id="32" name="Rectangle 10">
              <a:extLst>
                <a:ext uri="{FF2B5EF4-FFF2-40B4-BE49-F238E27FC236}">
                  <a16:creationId xmlns:a16="http://schemas.microsoft.com/office/drawing/2014/main" id="{A952D5FB-3713-D34C-A94E-AB653A7CB367}"/>
                </a:ext>
              </a:extLst>
            </p:cNvPr>
            <p:cNvSpPr>
              <a:spLocks noChangeArrowheads="1"/>
            </p:cNvSpPr>
            <p:nvPr/>
          </p:nvSpPr>
          <p:spPr bwMode="auto">
            <a:xfrm>
              <a:off x="3503780" y="895567"/>
              <a:ext cx="1791377" cy="52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0" fontAlgn="base" hangingPunct="0">
                <a:lnSpc>
                  <a:spcPts val="8800"/>
                </a:lnSpc>
                <a:spcBef>
                  <a:spcPct val="0"/>
                </a:spcBef>
                <a:spcAft>
                  <a:spcPct val="0"/>
                </a:spcAft>
                <a:buClr>
                  <a:srgbClr val="B22F92"/>
                </a:buClr>
                <a:buNone/>
                <a:defRPr/>
              </a:pPr>
              <a:endParaRPr lang="en-GB" altLang="en-US" sz="6000" b="1" spc="-300" dirty="0">
                <a:solidFill>
                  <a:prstClr val="white"/>
                </a:solidFill>
                <a:latin typeface="Century Gothic" panose="020B0502020202020204" pitchFamily="34" charset="0"/>
                <a:ea typeface="Trebuchet MS" charset="0"/>
                <a:cs typeface="Poppins" pitchFamily="2" charset="77"/>
              </a:endParaRPr>
            </a:p>
          </p:txBody>
        </p:sp>
        <p:sp>
          <p:nvSpPr>
            <p:cNvPr id="34" name="Rectangle 10">
              <a:extLst>
                <a:ext uri="{FF2B5EF4-FFF2-40B4-BE49-F238E27FC236}">
                  <a16:creationId xmlns:a16="http://schemas.microsoft.com/office/drawing/2014/main" id="{5163C015-D089-6A4B-AB9D-7B126FE661E1}"/>
                </a:ext>
              </a:extLst>
            </p:cNvPr>
            <p:cNvSpPr>
              <a:spLocks noChangeArrowheads="1"/>
            </p:cNvSpPr>
            <p:nvPr/>
          </p:nvSpPr>
          <p:spPr bwMode="auto">
            <a:xfrm>
              <a:off x="3503780" y="-120202"/>
              <a:ext cx="6092503" cy="332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0" fontAlgn="base" hangingPunct="0">
                <a:lnSpc>
                  <a:spcPts val="8800"/>
                </a:lnSpc>
                <a:spcBef>
                  <a:spcPct val="0"/>
                </a:spcBef>
                <a:spcAft>
                  <a:spcPct val="0"/>
                </a:spcAft>
                <a:buClr>
                  <a:srgbClr val="B22F92"/>
                </a:buClr>
                <a:buNone/>
                <a:defRPr/>
              </a:pPr>
              <a:r>
                <a:rPr lang="en-GB" altLang="en-US" sz="4400" b="1" dirty="0">
                  <a:solidFill>
                    <a:srgbClr val="00E6B8"/>
                  </a:solidFill>
                  <a:latin typeface="Century Gothic" panose="020B0502020202020204" pitchFamily="34" charset="0"/>
                  <a:ea typeface="Trebuchet MS" charset="0"/>
                  <a:cs typeface="Poppins" pitchFamily="2" charset="77"/>
                </a:rPr>
                <a:t>1) Reduce Demand</a:t>
              </a:r>
            </a:p>
            <a:p>
              <a:pPr eaLnBrk="0" fontAlgn="base" hangingPunct="0">
                <a:lnSpc>
                  <a:spcPts val="8800"/>
                </a:lnSpc>
                <a:spcBef>
                  <a:spcPct val="0"/>
                </a:spcBef>
                <a:spcAft>
                  <a:spcPct val="0"/>
                </a:spcAft>
                <a:buClr>
                  <a:srgbClr val="B22F92"/>
                </a:buClr>
                <a:buNone/>
                <a:defRPr/>
              </a:pPr>
              <a:r>
                <a:rPr lang="en-GB" altLang="en-US" sz="4400" b="1" dirty="0">
                  <a:solidFill>
                    <a:srgbClr val="00E6B8"/>
                  </a:solidFill>
                  <a:latin typeface="Century Gothic" panose="020B0502020202020204" pitchFamily="34" charset="0"/>
                  <a:ea typeface="Trebuchet MS" charset="0"/>
                  <a:cs typeface="Poppins" pitchFamily="2" charset="77"/>
                </a:rPr>
                <a:t>	</a:t>
              </a:r>
              <a:r>
                <a:rPr lang="en-GB" altLang="en-US" sz="4400" b="1" dirty="0">
                  <a:solidFill>
                    <a:schemeClr val="bg1"/>
                  </a:solidFill>
                  <a:latin typeface="Century Gothic" panose="020B0502020202020204" pitchFamily="34" charset="0"/>
                  <a:ea typeface="Trebuchet MS" charset="0"/>
                  <a:cs typeface="Poppins" pitchFamily="2" charset="77"/>
                </a:rPr>
                <a:t>WFH, move closer, do less</a:t>
              </a:r>
              <a:r>
                <a:rPr lang="en-GB" altLang="en-US" sz="4400" b="1" dirty="0">
                  <a:solidFill>
                    <a:srgbClr val="00E6B8"/>
                  </a:solidFill>
                  <a:latin typeface="Century Gothic" panose="020B0502020202020204" pitchFamily="34" charset="0"/>
                  <a:ea typeface="Trebuchet MS" charset="0"/>
                  <a:cs typeface="Poppins" pitchFamily="2" charset="77"/>
                </a:rPr>
                <a:t> </a:t>
              </a:r>
            </a:p>
            <a:p>
              <a:pPr eaLnBrk="0" fontAlgn="base" hangingPunct="0">
                <a:lnSpc>
                  <a:spcPts val="8800"/>
                </a:lnSpc>
                <a:spcBef>
                  <a:spcPct val="0"/>
                </a:spcBef>
                <a:spcAft>
                  <a:spcPct val="0"/>
                </a:spcAft>
                <a:buClr>
                  <a:srgbClr val="B22F92"/>
                </a:buClr>
                <a:buNone/>
                <a:defRPr/>
              </a:pPr>
              <a:r>
                <a:rPr lang="en-GB" altLang="en-US" sz="4400" b="1" dirty="0">
                  <a:solidFill>
                    <a:srgbClr val="00E6B8"/>
                  </a:solidFill>
                  <a:latin typeface="Century Gothic" panose="020B0502020202020204" pitchFamily="34" charset="0"/>
                  <a:ea typeface="Trebuchet MS" charset="0"/>
                  <a:cs typeface="Poppins" pitchFamily="2" charset="77"/>
                </a:rPr>
                <a:t>2) Shift to lower emission vehicles </a:t>
              </a:r>
            </a:p>
            <a:p>
              <a:pPr eaLnBrk="0" fontAlgn="base" hangingPunct="0">
                <a:lnSpc>
                  <a:spcPts val="8800"/>
                </a:lnSpc>
                <a:spcBef>
                  <a:spcPct val="0"/>
                </a:spcBef>
                <a:spcAft>
                  <a:spcPct val="0"/>
                </a:spcAft>
                <a:buClr>
                  <a:srgbClr val="B22F92"/>
                </a:buClr>
                <a:buNone/>
                <a:defRPr/>
              </a:pPr>
              <a:r>
                <a:rPr lang="en-GB" altLang="en-US" sz="4400" b="1" dirty="0">
                  <a:solidFill>
                    <a:srgbClr val="00E6B8"/>
                  </a:solidFill>
                  <a:latin typeface="Century Gothic" panose="020B0502020202020204" pitchFamily="34" charset="0"/>
                  <a:ea typeface="Trebuchet MS" charset="0"/>
                  <a:cs typeface="Poppins" pitchFamily="2" charset="77"/>
                </a:rPr>
                <a:t>	</a:t>
              </a:r>
              <a:r>
                <a:rPr lang="en-GB" altLang="en-US" sz="4400" b="1" dirty="0">
                  <a:solidFill>
                    <a:schemeClr val="bg1"/>
                  </a:solidFill>
                  <a:latin typeface="Century Gothic" panose="020B0502020202020204" pitchFamily="34" charset="0"/>
                  <a:ea typeface="Trebuchet MS" charset="0"/>
                  <a:cs typeface="Poppins" pitchFamily="2" charset="77"/>
                </a:rPr>
                <a:t>Active travel, EVs</a:t>
              </a:r>
              <a:endParaRPr lang="en-GB" altLang="en-US" sz="4400" b="1" dirty="0">
                <a:solidFill>
                  <a:srgbClr val="00E6B8"/>
                </a:solidFill>
                <a:latin typeface="Century Gothic" panose="020B0502020202020204" pitchFamily="34" charset="0"/>
                <a:ea typeface="Trebuchet MS" charset="0"/>
                <a:cs typeface="Poppins" pitchFamily="2" charset="77"/>
              </a:endParaRPr>
            </a:p>
            <a:p>
              <a:pPr eaLnBrk="0" fontAlgn="base" hangingPunct="0">
                <a:lnSpc>
                  <a:spcPts val="8800"/>
                </a:lnSpc>
                <a:spcBef>
                  <a:spcPct val="0"/>
                </a:spcBef>
                <a:spcAft>
                  <a:spcPct val="0"/>
                </a:spcAft>
                <a:buClr>
                  <a:srgbClr val="B22F92"/>
                </a:buClr>
                <a:buNone/>
                <a:defRPr/>
              </a:pPr>
              <a:r>
                <a:rPr lang="en-GB" altLang="en-US" sz="4400" b="1" dirty="0">
                  <a:solidFill>
                    <a:srgbClr val="00E6B8"/>
                  </a:solidFill>
                  <a:latin typeface="Century Gothic" panose="020B0502020202020204" pitchFamily="34" charset="0"/>
                  <a:ea typeface="Trebuchet MS" charset="0"/>
                  <a:cs typeface="Poppins" pitchFamily="2" charset="77"/>
                </a:rPr>
                <a:t>3) Increase occupancy &amp; utilisation</a:t>
              </a:r>
            </a:p>
            <a:p>
              <a:pPr eaLnBrk="0" fontAlgn="base" hangingPunct="0">
                <a:lnSpc>
                  <a:spcPts val="8800"/>
                </a:lnSpc>
                <a:spcBef>
                  <a:spcPct val="0"/>
                </a:spcBef>
                <a:spcAft>
                  <a:spcPct val="0"/>
                </a:spcAft>
                <a:buClr>
                  <a:srgbClr val="B22F92"/>
                </a:buClr>
                <a:buNone/>
                <a:defRPr/>
              </a:pPr>
              <a:r>
                <a:rPr lang="en-GB" altLang="en-US" sz="4400" b="1" dirty="0">
                  <a:solidFill>
                    <a:srgbClr val="00E6B8"/>
                  </a:solidFill>
                  <a:latin typeface="Century Gothic" panose="020B0502020202020204" pitchFamily="34" charset="0"/>
                  <a:ea typeface="Trebuchet MS" charset="0"/>
                  <a:cs typeface="Poppins" pitchFamily="2" charset="77"/>
                </a:rPr>
                <a:t>	</a:t>
              </a:r>
              <a:r>
                <a:rPr lang="en-GB" altLang="en-US" sz="4400" b="1" dirty="0">
                  <a:solidFill>
                    <a:schemeClr val="bg1"/>
                  </a:solidFill>
                  <a:latin typeface="Century Gothic" panose="020B0502020202020204" pitchFamily="34" charset="0"/>
                  <a:ea typeface="Trebuchet MS" charset="0"/>
                  <a:cs typeface="Poppins" pitchFamily="2" charset="77"/>
                </a:rPr>
                <a:t>Lift-sharing, van-pooling, buses</a:t>
              </a:r>
              <a:endParaRPr lang="en-GB" altLang="en-US" sz="4400" b="1" dirty="0">
                <a:solidFill>
                  <a:srgbClr val="00E6B8"/>
                </a:solidFill>
                <a:latin typeface="Century Gothic" panose="020B0502020202020204" pitchFamily="34" charset="0"/>
                <a:ea typeface="Trebuchet MS" charset="0"/>
                <a:cs typeface="Poppins" pitchFamily="2" charset="77"/>
              </a:endParaRPr>
            </a:p>
          </p:txBody>
        </p:sp>
        <p:sp>
          <p:nvSpPr>
            <p:cNvPr id="35" name="Rectangle 10">
              <a:extLst>
                <a:ext uri="{FF2B5EF4-FFF2-40B4-BE49-F238E27FC236}">
                  <a16:creationId xmlns:a16="http://schemas.microsoft.com/office/drawing/2014/main" id="{1601121E-D24A-B244-A1FB-78E397EE162B}"/>
                </a:ext>
              </a:extLst>
            </p:cNvPr>
            <p:cNvSpPr>
              <a:spLocks noChangeArrowheads="1"/>
            </p:cNvSpPr>
            <p:nvPr/>
          </p:nvSpPr>
          <p:spPr bwMode="auto">
            <a:xfrm>
              <a:off x="5679826" y="2043529"/>
              <a:ext cx="3010312"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0" fontAlgn="base" hangingPunct="0">
                <a:lnSpc>
                  <a:spcPts val="8800"/>
                </a:lnSpc>
                <a:spcBef>
                  <a:spcPct val="0"/>
                </a:spcBef>
                <a:spcAft>
                  <a:spcPct val="0"/>
                </a:spcAft>
                <a:buClr>
                  <a:srgbClr val="B22F92"/>
                </a:buClr>
                <a:buNone/>
                <a:defRPr/>
              </a:pPr>
              <a:endParaRPr lang="en-GB" altLang="en-US" sz="8800" b="1" spc="-300" dirty="0">
                <a:solidFill>
                  <a:prstClr val="white"/>
                </a:solidFill>
                <a:latin typeface="Century Gothic" panose="020B0502020202020204" pitchFamily="34" charset="0"/>
                <a:ea typeface="Trebuchet MS" charset="0"/>
                <a:cs typeface="Poppins" pitchFamily="2" charset="77"/>
              </a:endParaRPr>
            </a:p>
          </p:txBody>
        </p:sp>
      </p:grpSp>
      <p:pic>
        <p:nvPicPr>
          <p:cNvPr id="14" name="Picture 13">
            <a:extLst>
              <a:ext uri="{FF2B5EF4-FFF2-40B4-BE49-F238E27FC236}">
                <a16:creationId xmlns:a16="http://schemas.microsoft.com/office/drawing/2014/main" id="{1CF40A65-AD34-425E-9C6B-E37B80AFCC19}"/>
              </a:ext>
            </a:extLst>
          </p:cNvPr>
          <p:cNvPicPr>
            <a:picLocks noChangeAspect="1"/>
          </p:cNvPicPr>
          <p:nvPr/>
        </p:nvPicPr>
        <p:blipFill>
          <a:blip r:embed="rId3"/>
          <a:stretch>
            <a:fillRect/>
          </a:stretch>
        </p:blipFill>
        <p:spPr>
          <a:xfrm>
            <a:off x="11198315" y="410245"/>
            <a:ext cx="6862218" cy="9450034"/>
          </a:xfrm>
          <a:prstGeom prst="rect">
            <a:avLst/>
          </a:prstGeom>
        </p:spPr>
      </p:pic>
      <p:grpSp>
        <p:nvGrpSpPr>
          <p:cNvPr id="10" name="Group 9">
            <a:extLst>
              <a:ext uri="{FF2B5EF4-FFF2-40B4-BE49-F238E27FC236}">
                <a16:creationId xmlns:a16="http://schemas.microsoft.com/office/drawing/2014/main" id="{ED69B20C-B49B-4999-AC51-107C9D86E66D}"/>
              </a:ext>
            </a:extLst>
          </p:cNvPr>
          <p:cNvGrpSpPr/>
          <p:nvPr/>
        </p:nvGrpSpPr>
        <p:grpSpPr>
          <a:xfrm>
            <a:off x="7993678" y="410245"/>
            <a:ext cx="2089042" cy="3438424"/>
            <a:chOff x="8137727" y="517843"/>
            <a:chExt cx="1861966" cy="3425680"/>
          </a:xfrm>
        </p:grpSpPr>
        <p:sp>
          <p:nvSpPr>
            <p:cNvPr id="15" name="Rectangle: Rounded Corners 14">
              <a:extLst>
                <a:ext uri="{FF2B5EF4-FFF2-40B4-BE49-F238E27FC236}">
                  <a16:creationId xmlns:a16="http://schemas.microsoft.com/office/drawing/2014/main" id="{1FA8533D-0EC5-4933-A1E4-4DC4B8C2255E}"/>
                </a:ext>
              </a:extLst>
            </p:cNvPr>
            <p:cNvSpPr/>
            <p:nvPr/>
          </p:nvSpPr>
          <p:spPr>
            <a:xfrm rot="1443822">
              <a:off x="8137727" y="517843"/>
              <a:ext cx="1861966" cy="342568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36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511ED60D-409B-4B00-911A-72648C70E5CC}"/>
                </a:ext>
              </a:extLst>
            </p:cNvPr>
            <p:cNvPicPr>
              <a:picLocks noChangeAspect="1"/>
            </p:cNvPicPr>
            <p:nvPr/>
          </p:nvPicPr>
          <p:blipFill>
            <a:blip r:embed="rId4"/>
            <a:stretch>
              <a:fillRect/>
            </a:stretch>
          </p:blipFill>
          <p:spPr>
            <a:xfrm rot="1443822">
              <a:off x="8263093" y="783248"/>
              <a:ext cx="1647426" cy="2852862"/>
            </a:xfrm>
            <a:prstGeom prst="rect">
              <a:avLst/>
            </a:prstGeom>
            <a:solidFill>
              <a:schemeClr val="bg1"/>
            </a:solidFill>
          </p:spPr>
        </p:pic>
      </p:grpSp>
      <p:sp>
        <p:nvSpPr>
          <p:cNvPr id="9" name="Rectangle: Rounded Corners 8">
            <a:extLst>
              <a:ext uri="{FF2B5EF4-FFF2-40B4-BE49-F238E27FC236}">
                <a16:creationId xmlns:a16="http://schemas.microsoft.com/office/drawing/2014/main" id="{C06DBEF8-26F4-42C8-922F-B273A758735A}"/>
              </a:ext>
            </a:extLst>
          </p:cNvPr>
          <p:cNvSpPr/>
          <p:nvPr/>
        </p:nvSpPr>
        <p:spPr>
          <a:xfrm>
            <a:off x="11084581" y="5486418"/>
            <a:ext cx="7089685" cy="359746"/>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18206D85-0364-4CF2-82E5-5F0B1C928235}"/>
              </a:ext>
            </a:extLst>
          </p:cNvPr>
          <p:cNvSpPr/>
          <p:nvPr/>
        </p:nvSpPr>
        <p:spPr>
          <a:xfrm>
            <a:off x="11056167" y="6783227"/>
            <a:ext cx="7089685" cy="359746"/>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FF721CEF-E793-40C9-825B-F4FD04BCE1E9}"/>
              </a:ext>
            </a:extLst>
          </p:cNvPr>
          <p:cNvSpPr txBox="1"/>
          <p:nvPr/>
        </p:nvSpPr>
        <p:spPr>
          <a:xfrm>
            <a:off x="1027158" y="1112489"/>
            <a:ext cx="9144000" cy="1015663"/>
          </a:xfrm>
          <a:prstGeom prst="rect">
            <a:avLst/>
          </a:prstGeom>
          <a:noFill/>
        </p:spPr>
        <p:txBody>
          <a:bodyPr wrap="square">
            <a:spAutoFit/>
          </a:bodyPr>
          <a:lstStyle/>
          <a:p>
            <a:r>
              <a:rPr lang="en-US" sz="6000" b="1" spc="-200" dirty="0">
                <a:solidFill>
                  <a:schemeClr val="bg1"/>
                </a:solidFill>
                <a:latin typeface="Century Gothic" panose="020B0502020202020204" pitchFamily="34" charset="0"/>
              </a:rPr>
              <a:t>How to cut CO2? </a:t>
            </a:r>
            <a:endParaRPr lang="en-GB" sz="6000" dirty="0">
              <a:solidFill>
                <a:schemeClr val="bg1"/>
              </a:solidFill>
            </a:endParaRPr>
          </a:p>
        </p:txBody>
      </p:sp>
    </p:spTree>
    <p:extLst>
      <p:ext uri="{BB962C8B-B14F-4D97-AF65-F5344CB8AC3E}">
        <p14:creationId xmlns:p14="http://schemas.microsoft.com/office/powerpoint/2010/main" val="388336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5278100" cy="1405525"/>
            <a:chOff x="0" y="0"/>
            <a:chExt cx="12789680" cy="3267139"/>
          </a:xfrm>
        </p:grpSpPr>
        <p:sp>
          <p:nvSpPr>
            <p:cNvPr id="3" name="TextBox 3"/>
            <p:cNvSpPr txBox="1"/>
            <p:nvPr/>
          </p:nvSpPr>
          <p:spPr>
            <a:xfrm>
              <a:off x="0" y="839162"/>
              <a:ext cx="12789680" cy="2427977"/>
            </a:xfrm>
            <a:prstGeom prst="rect">
              <a:avLst/>
            </a:prstGeom>
          </p:spPr>
          <p:txBody>
            <a:bodyPr wrap="square" lIns="0" tIns="0" rIns="0" bIns="0" rtlCol="0" anchor="t">
              <a:spAutoFit/>
            </a:bodyPr>
            <a:lstStyle/>
            <a:p>
              <a:pPr>
                <a:lnSpc>
                  <a:spcPts val="8319"/>
                </a:lnSpc>
              </a:pPr>
              <a:r>
                <a:rPr lang="en-US" sz="6399" spc="-63" dirty="0">
                  <a:solidFill>
                    <a:srgbClr val="404040"/>
                  </a:solidFill>
                  <a:latin typeface="Nunito Sans Bold Bold"/>
                </a:rPr>
                <a:t>Commutology</a:t>
              </a:r>
            </a:p>
          </p:txBody>
        </p:sp>
        <p:sp>
          <p:nvSpPr>
            <p:cNvPr id="5" name="AutoShape 5"/>
            <p:cNvSpPr/>
            <p:nvPr/>
          </p:nvSpPr>
          <p:spPr>
            <a:xfrm>
              <a:off x="0" y="0"/>
              <a:ext cx="1408226" cy="237201"/>
            </a:xfrm>
            <a:prstGeom prst="rect">
              <a:avLst/>
            </a:prstGeom>
            <a:solidFill>
              <a:srgbClr val="F163C1"/>
            </a:solidFill>
          </p:spPr>
        </p:sp>
      </p:grpSp>
      <p:sp>
        <p:nvSpPr>
          <p:cNvPr id="12" name="TextBox 11">
            <a:extLst>
              <a:ext uri="{FF2B5EF4-FFF2-40B4-BE49-F238E27FC236}">
                <a16:creationId xmlns:a16="http://schemas.microsoft.com/office/drawing/2014/main" id="{D9F4DE4E-62A7-41AC-B12A-749E544D531B}"/>
              </a:ext>
            </a:extLst>
          </p:cNvPr>
          <p:cNvSpPr txBox="1"/>
          <p:nvPr/>
        </p:nvSpPr>
        <p:spPr>
          <a:xfrm>
            <a:off x="928254" y="3285897"/>
            <a:ext cx="10850457" cy="6378285"/>
          </a:xfrm>
          <a:prstGeom prst="rect">
            <a:avLst/>
          </a:prstGeom>
          <a:noFill/>
        </p:spPr>
        <p:txBody>
          <a:bodyPr wrap="square">
            <a:spAutoFit/>
          </a:bodyPr>
          <a:lstStyle/>
          <a:p>
            <a:r>
              <a:rPr lang="en-GB" sz="3200" b="1" dirty="0">
                <a:solidFill>
                  <a:srgbClr val="404040"/>
                </a:solidFill>
                <a:latin typeface="Nunito Light"/>
              </a:rPr>
              <a:t>The science of achieving Zero Carbon Commuting</a:t>
            </a:r>
          </a:p>
          <a:p>
            <a:endParaRPr lang="en-GB" sz="3200" b="1" dirty="0">
              <a:solidFill>
                <a:srgbClr val="404040"/>
              </a:solidFill>
              <a:latin typeface="Nunito Light"/>
            </a:endParaRPr>
          </a:p>
          <a:p>
            <a:pPr marL="342900" lvl="0" indent="-342900">
              <a:lnSpc>
                <a:spcPct val="150000"/>
              </a:lnSpc>
              <a:buFont typeface="+mj-lt"/>
              <a:buAutoNum type="arabicParenR"/>
            </a:pPr>
            <a:r>
              <a:rPr lang="en-GB" sz="2800" b="1" dirty="0">
                <a:latin typeface="Nunito Light" pitchFamily="2" charset="0"/>
                <a:ea typeface="Calibri" panose="020F0502020204030204" pitchFamily="34" charset="0"/>
                <a:cs typeface="Times New Roman" panose="02020603050405020304" pitchFamily="18" charset="0"/>
              </a:rPr>
              <a:t>Measure </a:t>
            </a:r>
          </a:p>
          <a:p>
            <a:pPr lvl="1">
              <a:lnSpc>
                <a:spcPct val="150000"/>
              </a:lnSpc>
            </a:pPr>
            <a:r>
              <a:rPr lang="en-GB" sz="2400" dirty="0">
                <a:latin typeface="Nunito Light" pitchFamily="2" charset="0"/>
                <a:ea typeface="Calibri" panose="020F0502020204030204" pitchFamily="34" charset="0"/>
                <a:cs typeface="Times New Roman" panose="02020603050405020304" pitchFamily="18" charset="0"/>
              </a:rPr>
              <a:t>Travel Survey (How, why, </a:t>
            </a:r>
            <a:r>
              <a:rPr lang="en-GB" sz="2400" dirty="0">
                <a:effectLst/>
                <a:latin typeface="Nunito Light" pitchFamily="2" charset="0"/>
                <a:ea typeface="Calibri" panose="020F0502020204030204" pitchFamily="34" charset="0"/>
                <a:cs typeface="Times New Roman" panose="02020603050405020304" pitchFamily="18" charset="0"/>
              </a:rPr>
              <a:t>why not) </a:t>
            </a:r>
            <a:r>
              <a:rPr lang="en-GB" sz="2400" dirty="0">
                <a:latin typeface="Nunito Light" pitchFamily="2" charset="0"/>
                <a:ea typeface="Calibri" panose="020F0502020204030204" pitchFamily="34" charset="0"/>
                <a:cs typeface="Times New Roman" panose="02020603050405020304" pitchFamily="18" charset="0"/>
              </a:rPr>
              <a:t>&amp; ACEL Calculation</a:t>
            </a:r>
          </a:p>
          <a:p>
            <a:pPr marL="342900" lvl="0" indent="-342900">
              <a:lnSpc>
                <a:spcPct val="150000"/>
              </a:lnSpc>
              <a:buFont typeface="+mj-lt"/>
              <a:buAutoNum type="arabicParenR"/>
            </a:pPr>
            <a:r>
              <a:rPr lang="en-GB" sz="2800" b="1" dirty="0">
                <a:latin typeface="Nunito Light" pitchFamily="2" charset="0"/>
                <a:ea typeface="Calibri" panose="020F0502020204030204" pitchFamily="34" charset="0"/>
                <a:cs typeface="Times New Roman" panose="02020603050405020304" pitchFamily="18" charset="0"/>
              </a:rPr>
              <a:t>Scope the opportunity</a:t>
            </a:r>
          </a:p>
          <a:p>
            <a:pPr lvl="1">
              <a:lnSpc>
                <a:spcPct val="150000"/>
              </a:lnSpc>
            </a:pPr>
            <a:r>
              <a:rPr lang="en-GB" sz="2400" dirty="0">
                <a:latin typeface="Nunito Light" pitchFamily="2" charset="0"/>
                <a:ea typeface="Calibri" panose="020F0502020204030204" pitchFamily="34" charset="0"/>
                <a:cs typeface="Times New Roman" panose="02020603050405020304" pitchFamily="18" charset="0"/>
              </a:rPr>
              <a:t>MW scoping will identify all the current options and ACELO</a:t>
            </a:r>
          </a:p>
          <a:p>
            <a:pPr marL="342900" lvl="0" indent="-342900">
              <a:lnSpc>
                <a:spcPct val="150000"/>
              </a:lnSpc>
              <a:buFont typeface="+mj-lt"/>
              <a:buAutoNum type="arabicParenR"/>
            </a:pPr>
            <a:r>
              <a:rPr lang="en-GB" sz="2800" b="1" dirty="0">
                <a:effectLst/>
                <a:latin typeface="Nunito Light" pitchFamily="2" charset="0"/>
                <a:ea typeface="Calibri" panose="020F0502020204030204" pitchFamily="34" charset="0"/>
                <a:cs typeface="Times New Roman" panose="02020603050405020304" pitchFamily="18" charset="0"/>
              </a:rPr>
              <a:t>Create a simple </a:t>
            </a:r>
            <a:r>
              <a:rPr lang="en-GB" sz="2800" b="1" u="sng" dirty="0">
                <a:effectLst/>
                <a:latin typeface="Nunito Light" pitchFamily="2" charset="0"/>
                <a:ea typeface="Calibri" panose="020F0502020204030204" pitchFamily="34" charset="0"/>
                <a:cs typeface="Times New Roman" panose="02020603050405020304" pitchFamily="18" charset="0"/>
              </a:rPr>
              <a:t>user centric </a:t>
            </a:r>
            <a:r>
              <a:rPr lang="en-GB" sz="2800" b="1" dirty="0">
                <a:effectLst/>
                <a:latin typeface="Nunito Light" pitchFamily="2" charset="0"/>
                <a:ea typeface="Calibri" panose="020F0502020204030204" pitchFamily="34" charset="0"/>
                <a:cs typeface="Times New Roman" panose="02020603050405020304" pitchFamily="18" charset="0"/>
              </a:rPr>
              <a:t>mobility strategy </a:t>
            </a:r>
          </a:p>
          <a:p>
            <a:pPr lvl="1">
              <a:lnSpc>
                <a:spcPct val="150000"/>
              </a:lnSpc>
            </a:pPr>
            <a:r>
              <a:rPr lang="en-GB" sz="2400" dirty="0">
                <a:effectLst/>
                <a:latin typeface="Nunito Light" pitchFamily="2" charset="0"/>
                <a:ea typeface="Calibri" panose="020F0502020204030204" pitchFamily="34" charset="0"/>
                <a:cs typeface="Times New Roman" panose="02020603050405020304" pitchFamily="18" charset="0"/>
              </a:rPr>
              <a:t>Set target (Reduce ACEL by 5%/year)</a:t>
            </a:r>
          </a:p>
          <a:p>
            <a:pPr lvl="1">
              <a:lnSpc>
                <a:spcPct val="150000"/>
              </a:lnSpc>
            </a:pPr>
            <a:r>
              <a:rPr lang="en-GB" sz="2400" dirty="0">
                <a:latin typeface="Nunito Light" pitchFamily="2" charset="0"/>
                <a:ea typeface="Calibri" panose="020F0502020204030204" pitchFamily="34" charset="0"/>
                <a:cs typeface="Times New Roman" panose="02020603050405020304" pitchFamily="18" charset="0"/>
              </a:rPr>
              <a:t>Use data to inform budget (should be cost neutral based on </a:t>
            </a:r>
            <a:r>
              <a:rPr lang="en-GB" sz="2400" dirty="0" err="1">
                <a:latin typeface="Nunito Light" pitchFamily="2" charset="0"/>
                <a:ea typeface="Calibri" panose="020F0502020204030204" pitchFamily="34" charset="0"/>
                <a:cs typeface="Times New Roman" panose="02020603050405020304" pitchFamily="18" charset="0"/>
              </a:rPr>
              <a:t>proj</a:t>
            </a:r>
            <a:r>
              <a:rPr lang="en-GB" sz="2400" dirty="0">
                <a:latin typeface="Nunito Light" pitchFamily="2" charset="0"/>
                <a:ea typeface="Calibri" panose="020F0502020204030204" pitchFamily="34" charset="0"/>
                <a:cs typeface="Times New Roman" panose="02020603050405020304" pitchFamily="18" charset="0"/>
              </a:rPr>
              <a:t>. savings)</a:t>
            </a:r>
          </a:p>
          <a:p>
            <a:pPr lvl="1">
              <a:lnSpc>
                <a:spcPct val="150000"/>
              </a:lnSpc>
            </a:pPr>
            <a:r>
              <a:rPr lang="en-GB" sz="2400" dirty="0">
                <a:effectLst/>
                <a:latin typeface="Nunito Light" pitchFamily="2" charset="0"/>
                <a:ea typeface="Calibri" panose="020F0502020204030204" pitchFamily="34" charset="0"/>
                <a:cs typeface="Times New Roman" panose="02020603050405020304" pitchFamily="18" charset="0"/>
              </a:rPr>
              <a:t>Use data to decide marketing and activity focus for next 3 years.</a:t>
            </a:r>
            <a:endParaRPr lang="en-GB" sz="2800" dirty="0">
              <a:effectLst/>
              <a:latin typeface="Nunito Light" pitchFamily="2" charset="0"/>
              <a:ea typeface="Calibri" panose="020F0502020204030204" pitchFamily="34" charset="0"/>
              <a:cs typeface="Times New Roman" panose="02020603050405020304" pitchFamily="18" charset="0"/>
            </a:endParaRPr>
          </a:p>
          <a:p>
            <a:pPr marL="342900" lvl="0" indent="-342900">
              <a:lnSpc>
                <a:spcPct val="150000"/>
              </a:lnSpc>
              <a:buFont typeface="+mj-lt"/>
              <a:buAutoNum type="arabicParenR"/>
            </a:pPr>
            <a:r>
              <a:rPr lang="en-GB" sz="2800" b="1" dirty="0">
                <a:latin typeface="Nunito Light" pitchFamily="2" charset="0"/>
                <a:ea typeface="Calibri" panose="020F0502020204030204" pitchFamily="34" charset="0"/>
                <a:cs typeface="Times New Roman" panose="02020603050405020304" pitchFamily="18" charset="0"/>
              </a:rPr>
              <a:t>Take action.</a:t>
            </a:r>
            <a:endParaRPr lang="en-GB" sz="3600" b="1" dirty="0"/>
          </a:p>
        </p:txBody>
      </p:sp>
      <p:pic>
        <p:nvPicPr>
          <p:cNvPr id="6" name="Picture 5">
            <a:extLst>
              <a:ext uri="{FF2B5EF4-FFF2-40B4-BE49-F238E27FC236}">
                <a16:creationId xmlns:a16="http://schemas.microsoft.com/office/drawing/2014/main" id="{7CA2A073-1241-ABF7-1D1C-490DA92A983E}"/>
              </a:ext>
            </a:extLst>
          </p:cNvPr>
          <p:cNvPicPr>
            <a:picLocks noChangeAspect="1"/>
          </p:cNvPicPr>
          <p:nvPr/>
        </p:nvPicPr>
        <p:blipFill>
          <a:blip r:embed="rId2"/>
          <a:stretch>
            <a:fillRect/>
          </a:stretch>
        </p:blipFill>
        <p:spPr>
          <a:xfrm>
            <a:off x="10778836" y="1028945"/>
            <a:ext cx="7176655" cy="6644781"/>
          </a:xfrm>
          <a:prstGeom prst="rect">
            <a:avLst/>
          </a:prstGeom>
        </p:spPr>
      </p:pic>
    </p:spTree>
    <p:extLst>
      <p:ext uri="{BB962C8B-B14F-4D97-AF65-F5344CB8AC3E}">
        <p14:creationId xmlns:p14="http://schemas.microsoft.com/office/powerpoint/2010/main" val="27321635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EFE035DC883E34B950CF42FA92EFBB1" ma:contentTypeVersion="16" ma:contentTypeDescription="Create a new document." ma:contentTypeScope="" ma:versionID="ed5a2eb518d5d2f02255dbb8df9e7f69">
  <xsd:schema xmlns:xsd="http://www.w3.org/2001/XMLSchema" xmlns:xs="http://www.w3.org/2001/XMLSchema" xmlns:p="http://schemas.microsoft.com/office/2006/metadata/properties" xmlns:ns2="31efc8b7-5f37-4014-b044-8a90f3478e04" xmlns:ns3="f2ff2b3c-7c97-422f-9a52-24186987da4b" targetNamespace="http://schemas.microsoft.com/office/2006/metadata/properties" ma:root="true" ma:fieldsID="cff22d2b2385f0bb3667ca0b93ba4957" ns2:_="" ns3:_="">
    <xsd:import namespace="31efc8b7-5f37-4014-b044-8a90f3478e04"/>
    <xsd:import namespace="f2ff2b3c-7c97-422f-9a52-24186987da4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efc8b7-5f37-4014-b044-8a90f3478e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992c48e-a745-41d3-b03b-68135abdf93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2ff2b3c-7c97-422f-9a52-24186987da4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636aa31-3022-4fd2-8321-677cdb8d2833}" ma:internalName="TaxCatchAll" ma:showField="CatchAllData" ma:web="f2ff2b3c-7c97-422f-9a52-24186987da4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1efc8b7-5f37-4014-b044-8a90f3478e04">
      <Terms xmlns="http://schemas.microsoft.com/office/infopath/2007/PartnerControls"/>
    </lcf76f155ced4ddcb4097134ff3c332f>
    <TaxCatchAll xmlns="f2ff2b3c-7c97-422f-9a52-24186987da4b" xsi:nil="true"/>
  </documentManagement>
</p:properties>
</file>

<file path=customXml/itemProps1.xml><?xml version="1.0" encoding="utf-8"?>
<ds:datastoreItem xmlns:ds="http://schemas.openxmlformats.org/officeDocument/2006/customXml" ds:itemID="{CE785E77-89D9-47C4-8F9E-9D4FDBD32B6E}"/>
</file>

<file path=customXml/itemProps2.xml><?xml version="1.0" encoding="utf-8"?>
<ds:datastoreItem xmlns:ds="http://schemas.openxmlformats.org/officeDocument/2006/customXml" ds:itemID="{E4B602C6-D323-4F6E-B7B6-FCF6907B57BF}">
  <ds:schemaRefs>
    <ds:schemaRef ds:uri="http://schemas.microsoft.com/sharepoint/v3/contenttype/forms"/>
  </ds:schemaRefs>
</ds:datastoreItem>
</file>

<file path=customXml/itemProps3.xml><?xml version="1.0" encoding="utf-8"?>
<ds:datastoreItem xmlns:ds="http://schemas.openxmlformats.org/officeDocument/2006/customXml" ds:itemID="{737FF5BE-69E2-4719-8588-33B1614B8B5B}">
  <ds:schemaRefs>
    <ds:schemaRef ds:uri="1efbd230-1aba-479c-8453-31c115691bf5"/>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2f045292-e189-450d-9666-974d8a51890a"/>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12726</TotalTime>
  <Words>602</Words>
  <Application>Microsoft Office PowerPoint</Application>
  <PresentationFormat>Custom</PresentationFormat>
  <Paragraphs>125</Paragraphs>
  <Slides>16</Slides>
  <Notes>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16</vt:i4>
      </vt:variant>
    </vt:vector>
  </HeadingPairs>
  <TitlesOfParts>
    <vt:vector size="29" baseType="lpstr">
      <vt:lpstr>Nunito Sans Extra Light</vt:lpstr>
      <vt:lpstr>Nunito Sans Bold Bold</vt:lpstr>
      <vt:lpstr>Nunito Sans</vt:lpstr>
      <vt:lpstr>Calibri</vt:lpstr>
      <vt:lpstr>Nunito Sans ExtraBold</vt:lpstr>
      <vt:lpstr>Nunito Light</vt:lpstr>
      <vt:lpstr>Nunito Sans Extra Light Bold Italics</vt:lpstr>
      <vt:lpstr>Century Gothic</vt:lpstr>
      <vt:lpstr>Arial</vt:lpstr>
      <vt:lpstr>Nunito Sans light bold italics</vt:lpstr>
      <vt:lpstr>Nunito Sans Black</vt:lpstr>
      <vt:lpstr>HelveticaNeueLTPro-Lt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Dec20 - Mobilityways Pitch Deck</dc:title>
  <dc:creator>Ali Clabburn</dc:creator>
  <cp:lastModifiedBy>Ali Clabburn</cp:lastModifiedBy>
  <cp:revision>19</cp:revision>
  <cp:lastPrinted>2022-09-09T20:38:38Z</cp:lastPrinted>
  <dcterms:created xsi:type="dcterms:W3CDTF">2006-08-16T00:00:00Z</dcterms:created>
  <dcterms:modified xsi:type="dcterms:W3CDTF">2022-11-11T13:59:48Z</dcterms:modified>
  <dc:identifier>DAEP7Zc9pb8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0x010100039BC6A4E953ED49B89B1E044E503FBF</vt:lpwstr>
  </property>
</Properties>
</file>