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145706550" r:id="rId2"/>
    <p:sldId id="297" r:id="rId3"/>
    <p:sldId id="2145706499" r:id="rId4"/>
    <p:sldId id="2145706552" r:id="rId5"/>
    <p:sldId id="2145706553" r:id="rId6"/>
    <p:sldId id="268" r:id="rId7"/>
    <p:sldId id="2145706551" r:id="rId8"/>
    <p:sldId id="2145706554" r:id="rId9"/>
    <p:sldId id="214570655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Visby CF Heavy" pitchFamily="50" charset="0"/>
      <p:bold r:id="rId16"/>
    </p:embeddedFont>
    <p:embeddedFont>
      <p:font typeface="Visby CF Medium" pitchFamily="50" charset="0"/>
      <p:regular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4622" autoAdjust="0"/>
  </p:normalViewPr>
  <p:slideViewPr>
    <p:cSldViewPr>
      <p:cViewPr varScale="1">
        <p:scale>
          <a:sx n="72" d="100"/>
          <a:sy n="72" d="100"/>
        </p:scale>
        <p:origin x="8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67387-5299-4DA8-9170-03ABF058E15C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7596-99F2-4E04-8CEF-EFCDC75C8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4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7596-99F2-4E04-8CEF-EFCDC75C8D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5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13.jpeg"/><Relationship Id="rId4" Type="http://schemas.openxmlformats.org/officeDocument/2006/relationships/image" Target="../media/image19.sv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.jpe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sv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551" r="29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3231922" cy="1106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8404779"/>
            <a:ext cx="6324600" cy="6466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01238" y="2338004"/>
            <a:ext cx="10503151" cy="1263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92"/>
              </a:lnSpc>
            </a:pPr>
            <a:r>
              <a:rPr lang="en-US" sz="6600" dirty="0">
                <a:solidFill>
                  <a:srgbClr val="FFFFFF"/>
                </a:solidFill>
                <a:latin typeface="Visby CF Heavy" pitchFamily="50" charset="0"/>
              </a:rPr>
              <a:t>Clean Growth for Business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238" y="3878964"/>
            <a:ext cx="10166205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4"/>
              </a:lnSpc>
            </a:pPr>
            <a:r>
              <a:rPr lang="en-US" sz="4400" dirty="0">
                <a:solidFill>
                  <a:srgbClr val="FE8F35"/>
                </a:solidFill>
                <a:latin typeface="Visby CF Heavy" pitchFamily="50" charset="0"/>
              </a:rPr>
              <a:t>Putting change into action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712" y="8519694"/>
            <a:ext cx="5261630" cy="43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2"/>
              </a:lnSpc>
              <a:spcBef>
                <a:spcPct val="0"/>
              </a:spcBef>
            </a:pPr>
            <a:r>
              <a:rPr lang="en-US" sz="2530" dirty="0">
                <a:solidFill>
                  <a:srgbClr val="223346"/>
                </a:solidFill>
                <a:latin typeface="Visby CF Medium" pitchFamily="50" charset="0"/>
              </a:rPr>
              <a:t>www.sizewellcsupplychain.co.uk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3572C16-FD20-38F7-681F-E27ECEB10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521" r="25008"/>
          <a:stretch>
            <a:fillRect/>
          </a:stretch>
        </p:blipFill>
        <p:spPr>
          <a:xfrm>
            <a:off x="8555474" y="6074904"/>
            <a:ext cx="4498658" cy="495967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8212C84-DB9F-3D82-A692-46AF7F1669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521" r="14521"/>
          <a:stretch>
            <a:fillRect/>
          </a:stretch>
        </p:blipFill>
        <p:spPr>
          <a:xfrm>
            <a:off x="13990389" y="1000983"/>
            <a:ext cx="4409115" cy="414251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0B07A909-9C84-040C-B28F-9FF7A814A1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92779" y="2297076"/>
            <a:ext cx="8595221" cy="798992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A0380F4-DAF9-A901-FF05-66408ACFFC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682247" y="8344089"/>
            <a:ext cx="3279447" cy="215459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BBE2A327-65E7-7EFB-4CA5-248831DB2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868" b="37302"/>
          <a:stretch>
            <a:fillRect/>
          </a:stretch>
        </p:blipFill>
        <p:spPr>
          <a:xfrm>
            <a:off x="15350777" y="6890801"/>
            <a:ext cx="2782367" cy="1131119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CA72BE07-7431-360F-1A7D-507BBCA38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12170" y="0"/>
            <a:ext cx="11083923" cy="1040807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14CEA8B2-4551-8620-CC1B-7A2039DD0476}"/>
              </a:ext>
            </a:extLst>
          </p:cNvPr>
          <p:cNvSpPr txBox="1"/>
          <p:nvPr/>
        </p:nvSpPr>
        <p:spPr>
          <a:xfrm>
            <a:off x="797816" y="4854384"/>
            <a:ext cx="6925612" cy="3293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88"/>
              </a:lnSpc>
            </a:pPr>
            <a:r>
              <a:rPr lang="en-US" sz="3200" dirty="0">
                <a:solidFill>
                  <a:srgbClr val="FFFFFF"/>
                </a:solidFill>
                <a:latin typeface="Visby CF Heavy" pitchFamily="50" charset="0"/>
              </a:rPr>
              <a:t>Challenges &amp; Solutions for the built environment</a:t>
            </a:r>
          </a:p>
          <a:p>
            <a:pPr>
              <a:lnSpc>
                <a:spcPts val="4288"/>
              </a:lnSpc>
            </a:pPr>
            <a:endParaRPr lang="en-US" sz="3600" dirty="0">
              <a:solidFill>
                <a:srgbClr val="FFFFFF"/>
              </a:solidFill>
              <a:latin typeface="Visby CF Heavy" pitchFamily="50" charset="0"/>
            </a:endParaRPr>
          </a:p>
          <a:p>
            <a:pPr>
              <a:lnSpc>
                <a:spcPts val="4288"/>
              </a:lnSpc>
            </a:pPr>
            <a:r>
              <a:rPr lang="en-US" sz="3200" dirty="0">
                <a:solidFill>
                  <a:srgbClr val="FFFFFF"/>
                </a:solidFill>
                <a:latin typeface="Visby CF Heavy" pitchFamily="50" charset="0"/>
              </a:rPr>
              <a:t>Ashley Shorey-Mills</a:t>
            </a:r>
          </a:p>
          <a:p>
            <a:pPr>
              <a:lnSpc>
                <a:spcPts val="4288"/>
              </a:lnSpc>
            </a:pPr>
            <a:r>
              <a:rPr lang="en-US" sz="3200" dirty="0">
                <a:solidFill>
                  <a:srgbClr val="FFFFFF"/>
                </a:solidFill>
                <a:latin typeface="Visby CF Heavy" pitchFamily="50" charset="0"/>
              </a:rPr>
              <a:t>Head of Supply Chain Engagement @ Suffolk chamber of Commerce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A326D-658F-5EC2-04AD-5AB63B03BC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423" y="6881088"/>
            <a:ext cx="2886271" cy="13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1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215258" cy="10287000"/>
            <a:chOff x="0" y="0"/>
            <a:chExt cx="162870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534" r="29145"/>
            <a:stretch>
              <a:fillRect/>
            </a:stretch>
          </p:blipFill>
          <p:spPr>
            <a:xfrm>
              <a:off x="0" y="0"/>
              <a:ext cx="1628701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641003" y="596511"/>
            <a:ext cx="3219982" cy="3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6"/>
              </a:lnSpc>
            </a:pPr>
            <a:r>
              <a:rPr lang="en-US" sz="2169" dirty="0">
                <a:solidFill>
                  <a:srgbClr val="FFFFFF"/>
                </a:solidFill>
                <a:latin typeface="Visby CF Heavy" pitchFamily="50" charset="0"/>
              </a:rPr>
              <a:t>Our Role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41003" y="1173181"/>
            <a:ext cx="4887280" cy="75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3"/>
              </a:lnSpc>
            </a:pPr>
            <a:r>
              <a:rPr lang="en-US" sz="5422" dirty="0">
                <a:solidFill>
                  <a:srgbClr val="FE8F35"/>
                </a:solidFill>
                <a:latin typeface="Visby CF Medium" pitchFamily="50" charset="0"/>
              </a:rPr>
              <a:t>What we 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37690" y="2062916"/>
            <a:ext cx="4887280" cy="870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Local Supply Chain engagement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Events &amp; Communications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Introductions &amp; Relationship building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Webinars &amp; Workshops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Up to date news &amp; Stories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Sizewell C Supply Chain portal management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Advanced notice on Tender information and early involvement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Set out the local </a:t>
            </a:r>
          </a:p>
          <a:p>
            <a:pPr>
              <a:lnSpc>
                <a:spcPts val="3976"/>
              </a:lnSpc>
              <a:spcBef>
                <a:spcPct val="0"/>
              </a:spcBef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      agenda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Hold Sizewell C </a:t>
            </a:r>
          </a:p>
          <a:p>
            <a:pPr>
              <a:lnSpc>
                <a:spcPts val="3976"/>
              </a:lnSpc>
              <a:spcBef>
                <a:spcPct val="0"/>
              </a:spcBef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      to account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40" dirty="0">
              <a:solidFill>
                <a:srgbClr val="FFFFFF"/>
              </a:solidFill>
              <a:latin typeface="Visby CF Medium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F8E18-E552-7595-5993-F2C4566902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68" y="8337545"/>
            <a:ext cx="1538240" cy="7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1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8B823D-EE36-4001-A55C-634A9E7B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6" t="20212" r="2299" b="219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70141" y="594014"/>
            <a:ext cx="3219982" cy="3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6"/>
              </a:lnSpc>
            </a:pPr>
            <a:r>
              <a:rPr lang="en-US" sz="2169" dirty="0">
                <a:solidFill>
                  <a:srgbClr val="FFFFFF"/>
                </a:solidFill>
                <a:latin typeface="Visby CF Heavy" pitchFamily="50" charset="0"/>
              </a:rPr>
              <a:t>Sizewell C Consortium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04130" y="1158128"/>
            <a:ext cx="4887280" cy="14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3"/>
              </a:lnSpc>
            </a:pPr>
            <a:r>
              <a:rPr lang="en-US" sz="5422" dirty="0">
                <a:solidFill>
                  <a:srgbClr val="FE8F35"/>
                </a:solidFill>
                <a:latin typeface="Visby CF Medium" pitchFamily="50" charset="0"/>
              </a:rPr>
              <a:t>The National Commitment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43060" y="2889814"/>
            <a:ext cx="4887280" cy="408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Core commitments aligned to UK leveling up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Future Nuclear supply chain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Partnerships and sharing of expertise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Huge % of spend in core regions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4D14F-DFBF-83E3-7206-19AA15DCC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24" y="0"/>
            <a:ext cx="12694596" cy="1028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E5AF20-3815-C6A9-9E3D-99D60D7C9F73}"/>
              </a:ext>
            </a:extLst>
          </p:cNvPr>
          <p:cNvSpPr/>
          <p:nvPr/>
        </p:nvSpPr>
        <p:spPr>
          <a:xfrm>
            <a:off x="8839848" y="7084016"/>
            <a:ext cx="1976579" cy="45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49"/>
          </a:p>
        </p:txBody>
      </p:sp>
      <p:sp>
        <p:nvSpPr>
          <p:cNvPr id="15" name="£14bn…">
            <a:extLst>
              <a:ext uri="{FF2B5EF4-FFF2-40B4-BE49-F238E27FC236}">
                <a16:creationId xmlns:a16="http://schemas.microsoft.com/office/drawing/2014/main" id="{AF1C8AD2-555F-6F0F-52A9-46618F11D49F}"/>
              </a:ext>
            </a:extLst>
          </p:cNvPr>
          <p:cNvSpPr txBox="1"/>
          <p:nvPr/>
        </p:nvSpPr>
        <p:spPr>
          <a:xfrm>
            <a:off x="9583716" y="6974522"/>
            <a:ext cx="2837342" cy="2134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 sz="7400" b="0" spc="-295">
                <a:solidFill>
                  <a:srgbClr val="FE5716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lang="en-GB" sz="7521" spc="-375" dirty="0">
                <a:solidFill>
                  <a:srgbClr val="FE5716"/>
                </a:solidFill>
                <a:latin typeface="Avenir Black" panose="02000503020000020003"/>
              </a:rPr>
              <a:t>£2.0</a:t>
            </a:r>
            <a:r>
              <a:rPr lang="en-GB" sz="3863" spc="-137" dirty="0">
                <a:latin typeface="Avenir Black" panose="02000503020000020003"/>
              </a:rPr>
              <a:t>bn</a:t>
            </a:r>
            <a:endParaRPr sz="3863" spc="-137" dirty="0">
              <a:latin typeface="Avenir Black" panose="02000503020000020003"/>
            </a:endParaRPr>
          </a:p>
          <a:p>
            <a:pPr>
              <a:lnSpc>
                <a:spcPct val="110000"/>
              </a:lnSpc>
              <a:defRPr sz="1200" b="0">
                <a:solidFill>
                  <a:srgbClr val="10367A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lang="en-GB" sz="1634" dirty="0">
                <a:latin typeface="Avenir Black" panose="02000503020000020003"/>
              </a:rPr>
              <a:t>To be spent in </a:t>
            </a:r>
            <a:r>
              <a:rPr lang="en-GB" sz="1634" b="1" dirty="0">
                <a:latin typeface="Avenir Black" panose="02000503020000020003"/>
              </a:rPr>
              <a:t>Suffolk</a:t>
            </a:r>
            <a:r>
              <a:rPr lang="en-GB" sz="1634" dirty="0">
                <a:latin typeface="Avenir Black" panose="02000503020000020003"/>
              </a:rPr>
              <a:t> during construction </a:t>
            </a:r>
            <a:br>
              <a:rPr lang="en-GB" sz="1634" dirty="0">
                <a:latin typeface="Avenir Black" panose="02000503020000020003"/>
              </a:rPr>
            </a:br>
            <a:r>
              <a:rPr lang="en-GB" sz="1634" dirty="0">
                <a:latin typeface="Avenir Black" panose="02000503020000020003"/>
              </a:rPr>
              <a:t>(N.B. a subset of East of England, not additional)</a:t>
            </a:r>
            <a:endParaRPr sz="1634" dirty="0">
              <a:latin typeface="Avenir Black" panose="02000503020000020003"/>
            </a:endParaRPr>
          </a:p>
        </p:txBody>
      </p:sp>
      <p:sp>
        <p:nvSpPr>
          <p:cNvPr id="16" name="£14bn…">
            <a:extLst>
              <a:ext uri="{FF2B5EF4-FFF2-40B4-BE49-F238E27FC236}">
                <a16:creationId xmlns:a16="http://schemas.microsoft.com/office/drawing/2014/main" id="{4D9E9202-F5CC-4C13-17DF-D99591F7BFAB}"/>
              </a:ext>
            </a:extLst>
          </p:cNvPr>
          <p:cNvSpPr txBox="1"/>
          <p:nvPr/>
        </p:nvSpPr>
        <p:spPr>
          <a:xfrm>
            <a:off x="228600" y="2223134"/>
            <a:ext cx="7251116" cy="13044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 sz="7400" b="0" spc="-295">
                <a:solidFill>
                  <a:srgbClr val="FE5716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sz="7521" spc="-375" dirty="0">
                <a:latin typeface="Avenir Black" panose="02000503020000020003"/>
              </a:rPr>
              <a:t>£</a:t>
            </a:r>
            <a:r>
              <a:rPr lang="en-GB" sz="7521" spc="-375" dirty="0">
                <a:latin typeface="Avenir Black" panose="02000503020000020003"/>
              </a:rPr>
              <a:t>2.5</a:t>
            </a:r>
            <a:r>
              <a:rPr sz="3863" spc="-137" dirty="0">
                <a:latin typeface="Avenir Black" panose="02000503020000020003"/>
              </a:rPr>
              <a:t>bn</a:t>
            </a:r>
          </a:p>
          <a:p>
            <a:pPr>
              <a:lnSpc>
                <a:spcPct val="110000"/>
              </a:lnSpc>
              <a:defRPr sz="1200" b="0">
                <a:solidFill>
                  <a:srgbClr val="10367A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lang="en-GB" sz="1634" dirty="0">
                <a:latin typeface="Avenir Black" panose="02000503020000020003"/>
              </a:rPr>
              <a:t>To be spent in the </a:t>
            </a:r>
            <a:r>
              <a:rPr lang="en-GB" sz="1634" b="1" dirty="0">
                <a:latin typeface="Avenir Black" panose="02000503020000020003"/>
              </a:rPr>
              <a:t>North of England </a:t>
            </a:r>
            <a:r>
              <a:rPr lang="en-GB" sz="1634" dirty="0">
                <a:latin typeface="Avenir Black" panose="02000503020000020003"/>
              </a:rPr>
              <a:t>during construction</a:t>
            </a:r>
            <a:endParaRPr sz="1634" dirty="0">
              <a:latin typeface="Avenir Black" panose="02000503020000020003"/>
            </a:endParaRPr>
          </a:p>
        </p:txBody>
      </p:sp>
      <p:sp>
        <p:nvSpPr>
          <p:cNvPr id="17" name="£14bn…">
            <a:extLst>
              <a:ext uri="{FF2B5EF4-FFF2-40B4-BE49-F238E27FC236}">
                <a16:creationId xmlns:a16="http://schemas.microsoft.com/office/drawing/2014/main" id="{C66C98F9-13B0-D54F-15DA-5DF0121FFDD4}"/>
              </a:ext>
            </a:extLst>
          </p:cNvPr>
          <p:cNvSpPr txBox="1"/>
          <p:nvPr/>
        </p:nvSpPr>
        <p:spPr>
          <a:xfrm>
            <a:off x="208722" y="4604754"/>
            <a:ext cx="3584940" cy="13044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 sz="7400" b="0" spc="-295">
                <a:solidFill>
                  <a:srgbClr val="FE5716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sz="7521" spc="-375" dirty="0">
                <a:latin typeface="Avenir Black" panose="02000503020000020003"/>
              </a:rPr>
              <a:t>£</a:t>
            </a:r>
            <a:r>
              <a:rPr lang="en-GB" sz="7521" spc="-375" dirty="0">
                <a:latin typeface="Avenir Black" panose="02000503020000020003"/>
              </a:rPr>
              <a:t>900m</a:t>
            </a:r>
            <a:endParaRPr sz="3863" spc="-137" dirty="0">
              <a:latin typeface="Avenir Black" panose="02000503020000020003"/>
            </a:endParaRPr>
          </a:p>
          <a:p>
            <a:pPr>
              <a:lnSpc>
                <a:spcPct val="110000"/>
              </a:lnSpc>
              <a:defRPr sz="1200" b="0">
                <a:solidFill>
                  <a:srgbClr val="10367A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lang="en-GB" sz="1634" dirty="0">
                <a:latin typeface="Avenir Black" panose="02000503020000020003"/>
              </a:rPr>
              <a:t>To be spent in </a:t>
            </a:r>
            <a:r>
              <a:rPr lang="en-GB" sz="1634" b="1" dirty="0">
                <a:latin typeface="Avenir Black" panose="02000503020000020003"/>
              </a:rPr>
              <a:t>Wales</a:t>
            </a:r>
            <a:r>
              <a:rPr lang="en-GB" sz="1634" dirty="0">
                <a:latin typeface="Avenir Black" panose="02000503020000020003"/>
              </a:rPr>
              <a:t> during construction</a:t>
            </a:r>
            <a:endParaRPr sz="1634" dirty="0">
              <a:latin typeface="Avenir Black" panose="02000503020000020003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901A51-C96D-C2A3-3882-0EB795EBB3FB}"/>
              </a:ext>
            </a:extLst>
          </p:cNvPr>
          <p:cNvCxnSpPr>
            <a:cxnSpLocks/>
          </p:cNvCxnSpPr>
          <p:nvPr/>
        </p:nvCxnSpPr>
        <p:spPr>
          <a:xfrm>
            <a:off x="4493989" y="3658830"/>
            <a:ext cx="459011" cy="113070"/>
          </a:xfrm>
          <a:prstGeom prst="straightConnector1">
            <a:avLst/>
          </a:prstGeom>
          <a:ln w="22225">
            <a:solidFill>
              <a:srgbClr val="747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670A173-CC36-2587-E77B-95CF476FF5D6}"/>
              </a:ext>
            </a:extLst>
          </p:cNvPr>
          <p:cNvSpPr txBox="1"/>
          <p:nvPr/>
        </p:nvSpPr>
        <p:spPr>
          <a:xfrm>
            <a:off x="8458200" y="4072645"/>
            <a:ext cx="1976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3188AF-7D3D-8F51-AE1A-606AE8715E40}"/>
              </a:ext>
            </a:extLst>
          </p:cNvPr>
          <p:cNvCxnSpPr>
            <a:cxnSpLocks/>
          </p:cNvCxnSpPr>
          <p:nvPr/>
        </p:nvCxnSpPr>
        <p:spPr>
          <a:xfrm>
            <a:off x="2209800" y="6032344"/>
            <a:ext cx="838200" cy="254156"/>
          </a:xfrm>
          <a:prstGeom prst="straightConnector1">
            <a:avLst/>
          </a:prstGeom>
          <a:ln w="22225">
            <a:solidFill>
              <a:srgbClr val="747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£14bn…">
            <a:extLst>
              <a:ext uri="{FF2B5EF4-FFF2-40B4-BE49-F238E27FC236}">
                <a16:creationId xmlns:a16="http://schemas.microsoft.com/office/drawing/2014/main" id="{29CEBFFF-89B6-DB34-5134-66CF19B58CF6}"/>
              </a:ext>
            </a:extLst>
          </p:cNvPr>
          <p:cNvSpPr txBox="1"/>
          <p:nvPr/>
        </p:nvSpPr>
        <p:spPr>
          <a:xfrm>
            <a:off x="9330132" y="2659454"/>
            <a:ext cx="2837342" cy="15810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 sz="7400" b="0" spc="-295">
                <a:solidFill>
                  <a:srgbClr val="FE5716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lang="en-GB" sz="7521" spc="-375" dirty="0">
                <a:solidFill>
                  <a:srgbClr val="FE5716"/>
                </a:solidFill>
                <a:latin typeface="Avenir Black" panose="02000503020000020003"/>
              </a:rPr>
              <a:t>£4.4</a:t>
            </a:r>
            <a:r>
              <a:rPr lang="en-GB" sz="3863" spc="-137" dirty="0">
                <a:latin typeface="Avenir Black" panose="02000503020000020003"/>
              </a:rPr>
              <a:t>bn</a:t>
            </a:r>
            <a:endParaRPr sz="3863" spc="-137" dirty="0">
              <a:latin typeface="Avenir Black" panose="02000503020000020003"/>
            </a:endParaRPr>
          </a:p>
          <a:p>
            <a:pPr>
              <a:lnSpc>
                <a:spcPct val="110000"/>
              </a:lnSpc>
              <a:defRPr sz="1200" b="0">
                <a:solidFill>
                  <a:srgbClr val="10367A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rPr lang="en-GB" sz="1634" dirty="0">
                <a:latin typeface="Avenir Black" panose="02000503020000020003"/>
              </a:rPr>
              <a:t>To be spent in the </a:t>
            </a:r>
            <a:r>
              <a:rPr lang="en-GB" sz="1634" b="1" dirty="0">
                <a:latin typeface="Avenir Black" panose="02000503020000020003"/>
              </a:rPr>
              <a:t>East of England </a:t>
            </a:r>
            <a:r>
              <a:rPr lang="en-GB" sz="1634" dirty="0">
                <a:latin typeface="Avenir Black" panose="02000503020000020003"/>
              </a:rPr>
              <a:t>during construction</a:t>
            </a:r>
            <a:endParaRPr sz="1634" dirty="0">
              <a:latin typeface="Avenir Black" panose="0200050302000002000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B95BA8-6348-C919-B681-5D85428853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68" y="8337545"/>
            <a:ext cx="1538240" cy="7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4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1000" y="723900"/>
            <a:ext cx="3219982" cy="3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6"/>
              </a:lnSpc>
            </a:pPr>
            <a:r>
              <a:rPr lang="en-US" sz="2169" dirty="0">
                <a:solidFill>
                  <a:srgbClr val="FFFFFF"/>
                </a:solidFill>
                <a:latin typeface="Visby CF Heavy" pitchFamily="50" charset="0"/>
              </a:rPr>
              <a:t>Large projects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000" y="1300570"/>
            <a:ext cx="4887280" cy="221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3"/>
              </a:lnSpc>
            </a:pPr>
            <a:r>
              <a:rPr lang="en-US" sz="5422" dirty="0">
                <a:solidFill>
                  <a:srgbClr val="FE8F35"/>
                </a:solidFill>
                <a:latin typeface="Visby CF Medium" pitchFamily="50" charset="0"/>
              </a:rPr>
              <a:t>Making the most of Norfolk &amp; Suffolk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1000" y="3669004"/>
            <a:ext cx="4887280" cy="562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24 projects listed as NSIP’s in various stages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Unified drive for increase in social value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Support dedicated for sectors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Geographically critical for Net Zero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The projects “want” local and will support you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40" dirty="0">
              <a:solidFill>
                <a:srgbClr val="FFFFFF"/>
              </a:solidFill>
              <a:latin typeface="Visby CF Medium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F8E18-E552-7595-5993-F2C456690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68" y="8337545"/>
            <a:ext cx="1538240" cy="726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04932D-4FBE-35F1-D6F7-BBF34C7B98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53" r="9367"/>
          <a:stretch/>
        </p:blipFill>
        <p:spPr>
          <a:xfrm>
            <a:off x="6019800" y="-12632"/>
            <a:ext cx="12268200" cy="102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13124">
            <a:off x="9723884" y="5120773"/>
            <a:ext cx="48429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9746611" y="5176669"/>
            <a:ext cx="48429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782395">
            <a:off x="10018870" y="4941127"/>
            <a:ext cx="443805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70896" y="3415017"/>
            <a:ext cx="3994394" cy="34569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4347" y="916359"/>
            <a:ext cx="5344253" cy="6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E8F35"/>
                </a:solidFill>
                <a:latin typeface="Visby CF Heavy" pitchFamily="50" charset="0"/>
              </a:rPr>
              <a:t>Clean Growth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4347" y="1945756"/>
            <a:ext cx="6553313" cy="1190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200" dirty="0">
                <a:solidFill>
                  <a:srgbClr val="163362"/>
                </a:solidFill>
                <a:latin typeface="Visby CF Medium" pitchFamily="50" charset="0"/>
              </a:rPr>
              <a:t>Future Business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30262" y="2107764"/>
            <a:ext cx="2691300" cy="23291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31463" y="775505"/>
            <a:ext cx="2691300" cy="23291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83313" y="2299901"/>
            <a:ext cx="2691300" cy="232919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2841622">
            <a:off x="13166562" y="5837112"/>
            <a:ext cx="10287000" cy="3567532"/>
            <a:chOff x="0" y="0"/>
            <a:chExt cx="6350000" cy="2202180"/>
          </a:xfrm>
        </p:grpSpPr>
        <p:sp>
          <p:nvSpPr>
            <p:cNvPr id="13" name="Freeform 1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B2253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83313" y="5547847"/>
            <a:ext cx="2691300" cy="23291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6721" y="7156287"/>
            <a:ext cx="2691300" cy="23291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99036" y="5547847"/>
            <a:ext cx="2691300" cy="2329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721562" y="4389415"/>
            <a:ext cx="2884707" cy="15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7"/>
              </a:lnSpc>
            </a:pPr>
            <a:r>
              <a:rPr lang="en-US" sz="3453" dirty="0">
                <a:solidFill>
                  <a:srgbClr val="FFFFFF"/>
                </a:solidFill>
                <a:latin typeface="Visby CF Medium" pitchFamily="50" charset="0"/>
              </a:rPr>
              <a:t>Why take Clean Growth serious?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4065" y="3510324"/>
            <a:ext cx="7368585" cy="6388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Not acting &amp; reporting on social value will limit future opportunity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Lack of action will drive up variable costs 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Gen Z are more focused on social value and seek aligned work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Innovation is key to Social value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Support in all channels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Building for the future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55" dirty="0">
              <a:solidFill>
                <a:srgbClr val="223346"/>
              </a:solidFill>
              <a:latin typeface="Visby CF Medium" pitchFamily="50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289306" y="1174155"/>
            <a:ext cx="1840690" cy="152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Greater opportunities in future contracts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62939" y="2845374"/>
            <a:ext cx="1840690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Lower emissions and cost savings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77359" y="6399273"/>
            <a:ext cx="1946397" cy="75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Greater staff retention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72026" y="7954151"/>
            <a:ext cx="1840690" cy="75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Continuous development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05775" y="6142803"/>
            <a:ext cx="1967539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Variety of support available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sp>
        <p:nvSpPr>
          <p:cNvPr id="28" name="TextBox 20">
            <a:extLst>
              <a:ext uri="{FF2B5EF4-FFF2-40B4-BE49-F238E27FC236}">
                <a16:creationId xmlns:a16="http://schemas.microsoft.com/office/drawing/2014/main" id="{233BCF3D-8A3E-1017-FFC3-E8D897677CBE}"/>
              </a:ext>
            </a:extLst>
          </p:cNvPr>
          <p:cNvSpPr txBox="1"/>
          <p:nvPr/>
        </p:nvSpPr>
        <p:spPr>
          <a:xfrm>
            <a:off x="8432624" y="2702987"/>
            <a:ext cx="1840690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Long Term business sustainability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F557D9-9EB6-52DC-85DC-A9A7187791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68" y="8337545"/>
            <a:ext cx="1538240" cy="726339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744B934-5944-7D65-1DC4-16C95A6DE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/>
          <a:stretch>
            <a:fillRect/>
          </a:stretch>
        </p:blipFill>
        <p:spPr>
          <a:xfrm>
            <a:off x="0" y="-488023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13124">
            <a:off x="9723884" y="5120773"/>
            <a:ext cx="48429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9746611" y="5176669"/>
            <a:ext cx="48429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782395">
            <a:off x="10018870" y="4941127"/>
            <a:ext cx="443805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70896" y="3415017"/>
            <a:ext cx="3994394" cy="34569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2790" y="775505"/>
            <a:ext cx="5344253" cy="6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E8F35"/>
                </a:solidFill>
                <a:latin typeface="Visby CF Heavy" pitchFamily="50" charset="0"/>
              </a:rPr>
              <a:t>Clean Growth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200" y="1432475"/>
            <a:ext cx="6046307" cy="1167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6600" dirty="0">
                <a:solidFill>
                  <a:srgbClr val="163362"/>
                </a:solidFill>
                <a:latin typeface="Visby CF Medium" pitchFamily="50" charset="0"/>
              </a:rPr>
              <a:t>Future Business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30262" y="2107764"/>
            <a:ext cx="2691300" cy="23291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31463" y="775505"/>
            <a:ext cx="2691300" cy="23291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83313" y="2299901"/>
            <a:ext cx="2691300" cy="23291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83313" y="5547847"/>
            <a:ext cx="2691300" cy="23291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6721" y="7156287"/>
            <a:ext cx="2691300" cy="23291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99036" y="5547847"/>
            <a:ext cx="2691300" cy="2329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721562" y="4389415"/>
            <a:ext cx="2884707" cy="15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7"/>
              </a:lnSpc>
            </a:pPr>
            <a:r>
              <a:rPr lang="en-US" sz="3453" dirty="0">
                <a:solidFill>
                  <a:srgbClr val="FFFFFF"/>
                </a:solidFill>
                <a:latin typeface="Visby CF Medium" pitchFamily="50" charset="0"/>
              </a:rPr>
              <a:t>Why take Clean Growth serious?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5698" y="2878992"/>
            <a:ext cx="5961718" cy="7670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Major projects 10%+ on SV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Sizewell C will be relevant scoring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Suffolk highways circa 20% SV scoring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Construction Playbook ethos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BNG : 10% from 2023*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SME’s : The point of difference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3346"/>
                </a:solidFill>
                <a:latin typeface="Visby CF Medium" pitchFamily="50" charset="0"/>
              </a:rPr>
              <a:t>Start the journey…..</a:t>
            </a: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55" dirty="0">
              <a:solidFill>
                <a:srgbClr val="223346"/>
              </a:solidFill>
              <a:latin typeface="Visby CF Medium" pitchFamily="50" charset="0"/>
            </a:endParaRPr>
          </a:p>
          <a:p>
            <a:pPr marL="571500" indent="-571500">
              <a:lnSpc>
                <a:spcPts val="497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55" dirty="0">
              <a:solidFill>
                <a:srgbClr val="223346"/>
              </a:solidFill>
              <a:latin typeface="Visby CF Medium" pitchFamily="50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289306" y="1174155"/>
            <a:ext cx="1840690" cy="152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Greater opportunities in future contracts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62939" y="2845374"/>
            <a:ext cx="1840690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Lower emissions and cost savings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77359" y="6399273"/>
            <a:ext cx="1946397" cy="75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Greater staff retention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72026" y="7954151"/>
            <a:ext cx="1840690" cy="75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Continuous development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05775" y="6142803"/>
            <a:ext cx="1967539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Variety of support available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33BCF3D-8A3E-1017-FFC3-E8D897677CBE}"/>
              </a:ext>
            </a:extLst>
          </p:cNvPr>
          <p:cNvSpPr txBox="1"/>
          <p:nvPr/>
        </p:nvSpPr>
        <p:spPr>
          <a:xfrm>
            <a:off x="8432624" y="2702987"/>
            <a:ext cx="1840690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Long Term business sustainability 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22B1AE38-77E4-E4E6-2BC6-6D16A27F0F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  <p:pic>
        <p:nvPicPr>
          <p:cNvPr id="1026" name="Picture 2" descr="Germany's energy sector in difficult times | Roland Berger">
            <a:extLst>
              <a:ext uri="{FF2B5EF4-FFF2-40B4-BE49-F238E27FC236}">
                <a16:creationId xmlns:a16="http://schemas.microsoft.com/office/drawing/2014/main" id="{AF1ABED7-4ACD-7AFC-AEC6-6FB98430A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19778"/>
          <a:stretch/>
        </p:blipFill>
        <p:spPr bwMode="auto">
          <a:xfrm>
            <a:off x="6447965" y="0"/>
            <a:ext cx="11887200" cy="103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2"/>
          <p:cNvGrpSpPr/>
          <p:nvPr/>
        </p:nvGrpSpPr>
        <p:grpSpPr>
          <a:xfrm rot="-2841622">
            <a:off x="13166562" y="5837112"/>
            <a:ext cx="10287000" cy="3567532"/>
            <a:chOff x="0" y="0"/>
            <a:chExt cx="6350000" cy="2202180"/>
          </a:xfrm>
        </p:grpSpPr>
        <p:sp>
          <p:nvSpPr>
            <p:cNvPr id="13" name="Freeform 1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B2253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557D9-9EB6-52DC-85DC-A9A7187791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68" y="8337545"/>
            <a:ext cx="1538240" cy="7263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13124">
            <a:off x="9723884" y="5120773"/>
            <a:ext cx="48429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9746611" y="5176669"/>
            <a:ext cx="48429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782395">
            <a:off x="10018870" y="4941127"/>
            <a:ext cx="443805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70896" y="3415017"/>
            <a:ext cx="3994394" cy="34569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52500"/>
            <a:ext cx="5344253" cy="6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E8F35"/>
                </a:solidFill>
                <a:latin typeface="Visby CF Heavy" pitchFamily="50" charset="0"/>
              </a:rPr>
              <a:t>Social Value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70793"/>
            <a:ext cx="7426867" cy="2478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200" dirty="0">
                <a:solidFill>
                  <a:srgbClr val="163362"/>
                </a:solidFill>
                <a:latin typeface="Visby CF Medium" pitchFamily="50" charset="0"/>
              </a:rPr>
              <a:t>What does this mean?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30262" y="2107764"/>
            <a:ext cx="2691300" cy="23291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2443" y="822292"/>
            <a:ext cx="2691300" cy="23291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83313" y="2249084"/>
            <a:ext cx="2691300" cy="232919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2841622">
            <a:off x="13166562" y="5837112"/>
            <a:ext cx="10287000" cy="3567532"/>
            <a:chOff x="0" y="0"/>
            <a:chExt cx="6350000" cy="2202180"/>
          </a:xfrm>
        </p:grpSpPr>
        <p:sp>
          <p:nvSpPr>
            <p:cNvPr id="13" name="Freeform 1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B2253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83313" y="5547847"/>
            <a:ext cx="2691300" cy="23291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6721" y="7156287"/>
            <a:ext cx="2691300" cy="23291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99036" y="5547847"/>
            <a:ext cx="2691300" cy="2329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721562" y="4587807"/>
            <a:ext cx="288470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7"/>
              </a:lnSpc>
            </a:pPr>
            <a:r>
              <a:rPr lang="en-US" sz="3453" dirty="0">
                <a:solidFill>
                  <a:srgbClr val="FFFFFF"/>
                </a:solidFill>
                <a:latin typeface="Visby CF Medium" pitchFamily="50" charset="0"/>
              </a:rPr>
              <a:t>Social </a:t>
            </a:r>
          </a:p>
          <a:p>
            <a:pPr algn="ctr">
              <a:lnSpc>
                <a:spcPts val="3937"/>
              </a:lnSpc>
            </a:pPr>
            <a:r>
              <a:rPr lang="en-US" sz="3453" dirty="0">
                <a:solidFill>
                  <a:srgbClr val="FFFFFF"/>
                </a:solidFill>
                <a:latin typeface="Visby CF Medium" pitchFamily="50" charset="0"/>
              </a:rPr>
              <a:t>Value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4726219"/>
            <a:ext cx="6575604" cy="315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  <a:spcBef>
                <a:spcPct val="0"/>
              </a:spcBef>
            </a:pPr>
            <a:r>
              <a:rPr lang="en-US" sz="3555" dirty="0">
                <a:solidFill>
                  <a:srgbClr val="223346"/>
                </a:solidFill>
                <a:latin typeface="Visby CF Medium" pitchFamily="50" charset="0"/>
              </a:rPr>
              <a:t>The local supply chain forms a key part of the projects strategic aims and the UK Governments wider social value alignment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43571" y="1602914"/>
            <a:ext cx="1840690" cy="75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Increasing UK content (Local)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50707" y="2810668"/>
            <a:ext cx="1840690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Reducing environmental footprint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55765" y="6142803"/>
            <a:ext cx="1946397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Tackling workforce inequality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72026" y="7618951"/>
            <a:ext cx="1840690" cy="152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Invest in skills, education &amp; local employment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34024" y="6203732"/>
            <a:ext cx="1967539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 err="1">
                <a:solidFill>
                  <a:srgbClr val="FFFFFF"/>
                </a:solidFill>
                <a:latin typeface="Visby CF Medium" pitchFamily="50" charset="0"/>
              </a:rPr>
              <a:t>Optimising</a:t>
            </a: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 local community opportunities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sp>
        <p:nvSpPr>
          <p:cNvPr id="28" name="TextBox 20">
            <a:extLst>
              <a:ext uri="{FF2B5EF4-FFF2-40B4-BE49-F238E27FC236}">
                <a16:creationId xmlns:a16="http://schemas.microsoft.com/office/drawing/2014/main" id="{233BCF3D-8A3E-1017-FFC3-E8D897677CBE}"/>
              </a:ext>
            </a:extLst>
          </p:cNvPr>
          <p:cNvSpPr txBox="1"/>
          <p:nvPr/>
        </p:nvSpPr>
        <p:spPr>
          <a:xfrm>
            <a:off x="8434253" y="2746144"/>
            <a:ext cx="1840690" cy="11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13" dirty="0">
                <a:solidFill>
                  <a:srgbClr val="FFFFFF"/>
                </a:solidFill>
                <a:latin typeface="Visby CF Medium" pitchFamily="50" charset="0"/>
              </a:rPr>
              <a:t>Increase Biodiversity in the UK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F7BAE2BC-46FA-DDEE-AD04-E2D152515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04468" y="7697289"/>
            <a:ext cx="1538240" cy="526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13000"/>
          </a:blip>
          <a:srcRect/>
          <a:stretch>
            <a:fillRect/>
          </a:stretch>
        </p:blipFill>
        <p:spPr>
          <a:xfrm>
            <a:off x="12215258" y="4403990"/>
            <a:ext cx="6265024" cy="58830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75893" y="9257603"/>
            <a:ext cx="1566815" cy="10293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868" b="37302"/>
          <a:stretch>
            <a:fillRect/>
          </a:stretch>
        </p:blipFill>
        <p:spPr>
          <a:xfrm>
            <a:off x="16504468" y="8344089"/>
            <a:ext cx="1663068" cy="6760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86800" y="726545"/>
            <a:ext cx="3219982" cy="3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6"/>
              </a:lnSpc>
            </a:pPr>
            <a:r>
              <a:rPr lang="en-US" sz="2169" dirty="0">
                <a:solidFill>
                  <a:srgbClr val="FFFFFF"/>
                </a:solidFill>
                <a:latin typeface="Visby CF Heavy" pitchFamily="50" charset="0"/>
              </a:rPr>
              <a:t>Next Steps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86800" y="1303215"/>
            <a:ext cx="5867400" cy="756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93"/>
              </a:lnSpc>
            </a:pPr>
            <a:r>
              <a:rPr lang="en-US" sz="5422" dirty="0">
                <a:solidFill>
                  <a:srgbClr val="FE8F35"/>
                </a:solidFill>
                <a:latin typeface="Visby CF Medium" pitchFamily="50" charset="0"/>
              </a:rPr>
              <a:t>Your action plan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86800" y="2400300"/>
            <a:ext cx="8841483" cy="562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Ensure Net Zero action is started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Make messaging positive 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Collective responsibility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Engage with support : LEP, Chamber, LA’s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SME’s are agile, use this to your advantage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Make SV part of your everyday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Invest in your own Supply Chain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Report on it….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40" dirty="0">
                <a:solidFill>
                  <a:srgbClr val="FFFFFF"/>
                </a:solidFill>
                <a:latin typeface="Visby CF Medium" pitchFamily="50" charset="0"/>
              </a:rPr>
              <a:t>Think about additionality</a:t>
            </a: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40" dirty="0">
              <a:solidFill>
                <a:srgbClr val="FFFFFF"/>
              </a:solidFill>
              <a:latin typeface="Visby CF Medium" pitchFamily="50" charset="0"/>
            </a:endParaRPr>
          </a:p>
          <a:p>
            <a:pPr marL="457200" indent="-457200">
              <a:lnSpc>
                <a:spcPts val="397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40" dirty="0">
              <a:solidFill>
                <a:srgbClr val="FFFFFF"/>
              </a:solidFill>
              <a:latin typeface="Visby CF Medium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F8E18-E552-7595-5993-F2C4566902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68" y="8337545"/>
            <a:ext cx="1538240" cy="726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9096D7-8583-116F-DCD6-CF6C172CD6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322" r="-1794"/>
          <a:stretch/>
        </p:blipFill>
        <p:spPr>
          <a:xfrm>
            <a:off x="-16566" y="0"/>
            <a:ext cx="839856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4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551" r="29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3231922" cy="1106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8404779"/>
            <a:ext cx="6324600" cy="6466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01238" y="2338004"/>
            <a:ext cx="10503151" cy="1263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92"/>
              </a:lnSpc>
            </a:pPr>
            <a:r>
              <a:rPr lang="en-US" sz="6600" dirty="0">
                <a:solidFill>
                  <a:srgbClr val="FFFFFF"/>
                </a:solidFill>
                <a:latin typeface="Visby CF Heavy" pitchFamily="50" charset="0"/>
              </a:rPr>
              <a:t>Clean Growth for Business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238" y="3878964"/>
            <a:ext cx="10166205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4"/>
              </a:lnSpc>
            </a:pPr>
            <a:r>
              <a:rPr lang="en-US" sz="4400" dirty="0">
                <a:solidFill>
                  <a:srgbClr val="FE8F35"/>
                </a:solidFill>
                <a:latin typeface="Visby CF Heavy" pitchFamily="50" charset="0"/>
              </a:rPr>
              <a:t>Putting change into action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712" y="8519694"/>
            <a:ext cx="5261630" cy="43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2"/>
              </a:lnSpc>
              <a:spcBef>
                <a:spcPct val="0"/>
              </a:spcBef>
            </a:pPr>
            <a:r>
              <a:rPr lang="en-US" sz="2530" dirty="0">
                <a:solidFill>
                  <a:srgbClr val="223346"/>
                </a:solidFill>
                <a:latin typeface="Visby CF Medium" pitchFamily="50" charset="0"/>
              </a:rPr>
              <a:t>www.sizewellcsupplychain.co.uk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3572C16-FD20-38F7-681F-E27ECEB10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521" r="25008"/>
          <a:stretch>
            <a:fillRect/>
          </a:stretch>
        </p:blipFill>
        <p:spPr>
          <a:xfrm>
            <a:off x="8555474" y="6074904"/>
            <a:ext cx="4498658" cy="495967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8212C84-DB9F-3D82-A692-46AF7F1669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521" r="14521"/>
          <a:stretch>
            <a:fillRect/>
          </a:stretch>
        </p:blipFill>
        <p:spPr>
          <a:xfrm>
            <a:off x="13990389" y="1000983"/>
            <a:ext cx="4409115" cy="414251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0B07A909-9C84-040C-B28F-9FF7A814A1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92779" y="2297076"/>
            <a:ext cx="8595221" cy="798992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A0380F4-DAF9-A901-FF05-66408ACFFC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682247" y="8344089"/>
            <a:ext cx="3279447" cy="215459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BBE2A327-65E7-7EFB-4CA5-248831DB2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868" b="37302"/>
          <a:stretch>
            <a:fillRect/>
          </a:stretch>
        </p:blipFill>
        <p:spPr>
          <a:xfrm>
            <a:off x="15350777" y="6890801"/>
            <a:ext cx="2782367" cy="1131119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CA72BE07-7431-360F-1A7D-507BBCA38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12170" y="0"/>
            <a:ext cx="11083923" cy="1040807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14CEA8B2-4551-8620-CC1B-7A2039DD0476}"/>
              </a:ext>
            </a:extLst>
          </p:cNvPr>
          <p:cNvSpPr txBox="1"/>
          <p:nvPr/>
        </p:nvSpPr>
        <p:spPr>
          <a:xfrm>
            <a:off x="797816" y="4854384"/>
            <a:ext cx="6925612" cy="3293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88"/>
              </a:lnSpc>
            </a:pPr>
            <a:r>
              <a:rPr lang="en-US" sz="3200" dirty="0">
                <a:solidFill>
                  <a:srgbClr val="FFFFFF"/>
                </a:solidFill>
                <a:latin typeface="Visby CF Heavy" pitchFamily="50" charset="0"/>
              </a:rPr>
              <a:t>Challenges &amp; Solutions for the built environment</a:t>
            </a:r>
          </a:p>
          <a:p>
            <a:pPr>
              <a:lnSpc>
                <a:spcPts val="4288"/>
              </a:lnSpc>
            </a:pPr>
            <a:endParaRPr lang="en-US" sz="3600" dirty="0">
              <a:solidFill>
                <a:srgbClr val="FFFFFF"/>
              </a:solidFill>
              <a:latin typeface="Visby CF Heavy" pitchFamily="50" charset="0"/>
            </a:endParaRPr>
          </a:p>
          <a:p>
            <a:pPr>
              <a:lnSpc>
                <a:spcPts val="4288"/>
              </a:lnSpc>
            </a:pPr>
            <a:r>
              <a:rPr lang="en-US" sz="3200" dirty="0">
                <a:solidFill>
                  <a:srgbClr val="FFFFFF"/>
                </a:solidFill>
                <a:latin typeface="Visby CF Heavy" pitchFamily="50" charset="0"/>
              </a:rPr>
              <a:t>Ashley Shorey-Mills</a:t>
            </a:r>
          </a:p>
          <a:p>
            <a:pPr>
              <a:lnSpc>
                <a:spcPts val="4288"/>
              </a:lnSpc>
            </a:pPr>
            <a:r>
              <a:rPr lang="en-US" sz="3200" dirty="0">
                <a:solidFill>
                  <a:srgbClr val="FFFFFF"/>
                </a:solidFill>
                <a:latin typeface="Visby CF Heavy" pitchFamily="50" charset="0"/>
              </a:rPr>
              <a:t>Head of Supply Chain Engagement @ Suffolk chamber of Commerce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A326D-658F-5EC2-04AD-5AB63B03BC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423" y="6881088"/>
            <a:ext cx="2886271" cy="13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4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7d29d85c-7369-46e5-b517-2ead97e561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FE035DC883E34B950CF42FA92EFBB1" ma:contentTypeVersion="16" ma:contentTypeDescription="Create a new document." ma:contentTypeScope="" ma:versionID="ed5a2eb518d5d2f02255dbb8df9e7f69">
  <xsd:schema xmlns:xsd="http://www.w3.org/2001/XMLSchema" xmlns:xs="http://www.w3.org/2001/XMLSchema" xmlns:p="http://schemas.microsoft.com/office/2006/metadata/properties" xmlns:ns2="31efc8b7-5f37-4014-b044-8a90f3478e04" xmlns:ns3="f2ff2b3c-7c97-422f-9a52-24186987da4b" targetNamespace="http://schemas.microsoft.com/office/2006/metadata/properties" ma:root="true" ma:fieldsID="cff22d2b2385f0bb3667ca0b93ba4957" ns2:_="" ns3:_="">
    <xsd:import namespace="31efc8b7-5f37-4014-b044-8a90f3478e04"/>
    <xsd:import namespace="f2ff2b3c-7c97-422f-9a52-24186987da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fc8b7-5f37-4014-b044-8a90f3478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92c48e-a745-41d3-b03b-68135abdf9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f2b3c-7c97-422f-9a52-24186987da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36aa31-3022-4fd2-8321-677cdb8d2833}" ma:internalName="TaxCatchAll" ma:showField="CatchAllData" ma:web="f2ff2b3c-7c97-422f-9a52-24186987da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D905B8-6201-419F-A670-DF1BE91CA1DE}"/>
</file>

<file path=customXml/itemProps2.xml><?xml version="1.0" encoding="utf-8"?>
<ds:datastoreItem xmlns:ds="http://schemas.openxmlformats.org/officeDocument/2006/customXml" ds:itemID="{9DAF5C15-4330-4FBA-9763-064D15EEF511}"/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513</Words>
  <Application>Microsoft Office PowerPoint</Application>
  <PresentationFormat>Custom</PresentationFormat>
  <Paragraphs>102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Avenir Black</vt:lpstr>
      <vt:lpstr>Visby CF Medium</vt:lpstr>
      <vt:lpstr>Arial</vt:lpstr>
      <vt:lpstr>Visby CF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Supply Chain Pres Template</dc:title>
  <dc:creator>Ashley Shorey-Mills</dc:creator>
  <cp:lastModifiedBy>Ashley Shorey-Mills</cp:lastModifiedBy>
  <cp:revision>50</cp:revision>
  <dcterms:created xsi:type="dcterms:W3CDTF">2006-08-16T00:00:00Z</dcterms:created>
  <dcterms:modified xsi:type="dcterms:W3CDTF">2022-11-10T14:12:16Z</dcterms:modified>
  <dc:identifier>DAFMGBfT_qg</dc:identifier>
</cp:coreProperties>
</file>