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14" r:id="rId3"/>
    <p:sldId id="315" r:id="rId4"/>
    <p:sldId id="330" r:id="rId5"/>
    <p:sldId id="331" r:id="rId6"/>
    <p:sldId id="343" r:id="rId7"/>
    <p:sldId id="344" r:id="rId8"/>
    <p:sldId id="322" r:id="rId9"/>
    <p:sldId id="334" r:id="rId10"/>
    <p:sldId id="345" r:id="rId11"/>
    <p:sldId id="369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3B58-081E-42AD-B7DE-21429DDFA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5DC14-9562-4E41-A015-223DBD773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06D76-5401-4D5A-AC6C-8E8A5CCB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861E-0F37-4A06-B778-6913CB4955C6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68320-0E4B-4F1C-BEAE-11E3C43F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2D10B-CAB6-470B-9A9C-33BB2938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64BA-443E-43D8-82DC-D4341971E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F438-5009-4992-A834-4A74AA15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A0F37-13D2-4CEF-8981-246C7BEAE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9C064-2866-4B2B-A0F8-61470636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861E-0F37-4A06-B778-6913CB4955C6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E6D9-9E3E-464B-BCD5-BA0FCE0AF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D8CD6-49BB-4247-9491-110AEBD5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64BA-443E-43D8-82DC-D4341971E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8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F535C-402E-4BEA-AA3C-72E015A14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B5C8B-7166-4710-BD33-A54B06325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96807-39FF-45DA-AA63-31FBFD3E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861E-0F37-4A06-B778-6913CB4955C6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80E14-B6E9-4632-958C-77DDE922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947CA-C576-4343-8C8A-799E6F6E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64BA-443E-43D8-82DC-D4341971E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64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E534-F427-4E6C-B260-422A0A62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71385-44D1-4DA5-B940-FDCD516EB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CA403-4E1B-4B7A-B119-D88AAF5F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861E-0F37-4A06-B778-6913CB4955C6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F4EF-48FB-4C67-8B61-6832856E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A5F38-52D4-4E55-B762-409525DE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64BA-443E-43D8-82DC-D4341971E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A0D4-6040-4035-B817-0F63D0C8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B2DC7-BF5A-4476-A41C-5FFA0B57A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9B5F1-586A-4768-B1AB-6AE5BBC1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861E-0F37-4A06-B778-6913CB4955C6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7DAD4-3F2B-4FB0-A3D2-CC1251C9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C48FC-109E-420D-BBA9-A60AC71E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64BA-443E-43D8-82DC-D4341971E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9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5061-67BA-4232-8E70-AEC470C3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93B83-5FB6-47BE-9052-9C2A94F37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66E71-EC28-403A-A1B5-81B9A5F23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D57D0-C824-4870-A301-B65366F5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861E-0F37-4A06-B778-6913CB4955C6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372BF-9596-4CCA-919E-80017139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46572-CD24-444B-82C8-1999994F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64BA-443E-43D8-82DC-D4341971E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2C08-D44A-4D67-A4F7-F768D903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02FF1-AD09-4D02-84B6-6B583B881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CD353-D312-4DC6-8F7D-CD09E6E7B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942EE-EBBB-496D-AB7D-52A6D8833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58F87-0DDC-460D-B77D-0F1600140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7DFF1-E134-469C-8926-8425F631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861E-0F37-4A06-B778-6913CB4955C6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ED09C-7A05-4D82-9935-48F3C9F2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094D6-10E2-4DD5-BF48-DEAFEF89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64BA-443E-43D8-82DC-D4341971E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6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0F94-110F-4A27-85FE-65DFF81F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61CF2-DB18-405C-B2E1-4D1D4B8A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861E-0F37-4A06-B778-6913CB4955C6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7EFCD-7480-4609-8D1C-9BEC3D7A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78093-0E5C-45C9-AF45-E1A5C75C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64BA-443E-43D8-82DC-D4341971E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0B51E-4CF9-422C-B4E3-B9CC4B5E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861E-0F37-4A06-B778-6913CB4955C6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87FCB-A85E-4465-8D1C-BA8F3E25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42BF8-B5B5-4ADD-8868-D163C147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64BA-443E-43D8-82DC-D4341971E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5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F8AE-2F22-42F3-AECF-F1BFC506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4F61-1AB9-4A08-80EE-B557AF0F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9CF8B-BDDC-40DC-8AA3-8091C4F9D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56411-95E3-42E5-91CD-D8F19145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861E-0F37-4A06-B778-6913CB4955C6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B7B4E-1A13-455C-A2F6-B5B43A89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2C1F6-997B-49D7-BFBC-1D018F80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64BA-443E-43D8-82DC-D4341971E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5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0380-5A3B-47C8-A65F-2E7D6D73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0C246-A83D-42A0-9EA3-64B6B77CA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CB6EE-3738-4E39-8B82-B7BE22A47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77B99-6709-4ABC-9BB8-6D4B54CC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861E-0F37-4A06-B778-6913CB4955C6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F4FDA-CD61-4061-9A3E-EAC13C90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C80B5-3C19-4D08-B3F9-454147CA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64BA-443E-43D8-82DC-D4341971E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7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A7FC2-8B69-4466-8706-497204ED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E5702-8EDF-43AB-A71E-9CAD2186D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D9E41-1884-4DCF-A7BD-1F2F8AFF1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861E-0F37-4A06-B778-6913CB4955C6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E94CC-BB18-4AAA-93A5-488E9D078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1A77-463D-4EA5-81B1-30AD27F8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464BA-443E-43D8-82DC-D4341971E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4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06847020?embedded=true&amp;source=vimeo_logo&amp;owner=116503214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uea.ac.uk/researc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www.timeshighereducation.com/news/ref-2021-research-excellence-framework-results-announced" TargetMode="External"/><Relationship Id="rId4" Type="http://schemas.openxmlformats.org/officeDocument/2006/relationships/hyperlink" Target="https://ref.ac.uk/results-analysi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1A7D3E-773C-4327-BC23-C6B4E4F7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93" y="731645"/>
            <a:ext cx="2267909" cy="2274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6EE40-77D5-4DF0-A855-0A9473574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09" y="1220192"/>
            <a:ext cx="6285722" cy="129691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4088310-A985-4E09-A8EB-232E1BA80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Professor Fiona Lettice</a:t>
            </a:r>
          </a:p>
          <a:p>
            <a:r>
              <a:rPr lang="en-GB" dirty="0"/>
              <a:t>Pro Vice Chancellor Research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316598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A485B2-DA34-4CF1-BD18-315CA4EAC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08" y="239286"/>
            <a:ext cx="3576717" cy="7394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445EBB-6274-4940-9C77-889D45E19EBB}"/>
              </a:ext>
            </a:extLst>
          </p:cNvPr>
          <p:cNvSpPr txBox="1"/>
          <p:nvPr/>
        </p:nvSpPr>
        <p:spPr>
          <a:xfrm>
            <a:off x="341746" y="193964"/>
            <a:ext cx="6660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/>
              <a:t>UoA</a:t>
            </a:r>
            <a:r>
              <a:rPr lang="en-GB" sz="2000" b="1" dirty="0"/>
              <a:t> 6 – Agriculture, Food and Veterinary Science – 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D7B1F-C853-4A53-9537-8D5966AF2353}"/>
              </a:ext>
            </a:extLst>
          </p:cNvPr>
          <p:cNvSpPr txBox="1"/>
          <p:nvPr/>
        </p:nvSpPr>
        <p:spPr>
          <a:xfrm>
            <a:off x="1257235" y="978776"/>
            <a:ext cx="933268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 FTE submitted from UEA, QIB and TSL</a:t>
            </a:r>
          </a:p>
          <a:p>
            <a:endParaRPr lang="en-GB" dirty="0"/>
          </a:p>
          <a:p>
            <a:r>
              <a:rPr lang="en-GB" dirty="0"/>
              <a:t>Food and Health focus from Farm to Fork to Faeces</a:t>
            </a:r>
          </a:p>
          <a:p>
            <a:endParaRPr lang="en-GB" dirty="0"/>
          </a:p>
          <a:p>
            <a:r>
              <a:rPr lang="en-GB" dirty="0"/>
              <a:t>Themes:</a:t>
            </a:r>
          </a:p>
          <a:p>
            <a:endParaRPr lang="en-GB" dirty="0"/>
          </a:p>
          <a:p>
            <a:r>
              <a:rPr lang="en-GB" dirty="0"/>
              <a:t>	1. Nutrition for Human Health </a:t>
            </a:r>
          </a:p>
          <a:p>
            <a:r>
              <a:rPr lang="en-GB" dirty="0"/>
              <a:t>		- flavonoids, fats and micronutrients impact on age-related chronic disease</a:t>
            </a:r>
          </a:p>
          <a:p>
            <a:r>
              <a:rPr lang="en-GB" dirty="0"/>
              <a:t>	2. Food Security</a:t>
            </a:r>
          </a:p>
          <a:p>
            <a:r>
              <a:rPr lang="en-GB" dirty="0"/>
              <a:t>		- resistance to infection in plants, climate and crop yield</a:t>
            </a:r>
          </a:p>
          <a:p>
            <a:r>
              <a:rPr lang="en-GB" dirty="0"/>
              <a:t>	3. Food and Gut Health</a:t>
            </a:r>
          </a:p>
          <a:p>
            <a:r>
              <a:rPr lang="en-GB" dirty="0"/>
              <a:t>		- microbe-host interactions and responses, AMR</a:t>
            </a:r>
          </a:p>
          <a:p>
            <a:r>
              <a:rPr lang="en-GB" dirty="0"/>
              <a:t>	4. Microbes in the Food Chain</a:t>
            </a:r>
          </a:p>
          <a:p>
            <a:r>
              <a:rPr lang="en-GB" dirty="0"/>
              <a:t>		- foodborne pathogens </a:t>
            </a:r>
            <a:r>
              <a:rPr lang="en-GB" dirty="0" err="1"/>
              <a:t>eg</a:t>
            </a:r>
            <a:r>
              <a:rPr lang="en-GB" dirty="0"/>
              <a:t> listeria, salmonella</a:t>
            </a:r>
          </a:p>
          <a:p>
            <a:endParaRPr lang="en-GB" dirty="0"/>
          </a:p>
          <a:p>
            <a:r>
              <a:rPr lang="en-GB" dirty="0"/>
              <a:t>SDGs 2 (Good Health and Wellbeing) and 3 (Zero Hunger and Promoting Sustainable Agriculture)</a:t>
            </a:r>
          </a:p>
        </p:txBody>
      </p:sp>
      <p:pic>
        <p:nvPicPr>
          <p:cNvPr id="5" name="Picture 2" descr="Quadram Institute">
            <a:extLst>
              <a:ext uri="{FF2B5EF4-FFF2-40B4-BE49-F238E27FC236}">
                <a16:creationId xmlns:a16="http://schemas.microsoft.com/office/drawing/2014/main" id="{0467C696-4E88-4B79-A277-A8F13F65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260" y="1011352"/>
            <a:ext cx="1114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55E1D-7BED-4AAC-909C-BCD45DD6E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918" y="1354909"/>
            <a:ext cx="1242582" cy="9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3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D4866B-CE24-4369-A79F-268D6A59E619}"/>
              </a:ext>
            </a:extLst>
          </p:cNvPr>
          <p:cNvSpPr txBox="1"/>
          <p:nvPr/>
        </p:nvSpPr>
        <p:spPr>
          <a:xfrm>
            <a:off x="1297536" y="3123318"/>
            <a:ext cx="95969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Shaping new national and international policy and guidance on sodium (salt) in our food - Lee Hooper</a:t>
            </a:r>
          </a:p>
          <a:p>
            <a:pPr algn="l"/>
            <a:endParaRPr lang="en-GB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Improving global crop disease diagnosis to reduce economic loss and improve food security - Sophien Kamoun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F947C6-92D8-457B-AB4D-1A09753E6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08" y="239286"/>
            <a:ext cx="3576717" cy="739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7BCDD-0364-45A9-AD2B-050B45B6E034}"/>
              </a:ext>
            </a:extLst>
          </p:cNvPr>
          <p:cNvSpPr txBox="1"/>
          <p:nvPr/>
        </p:nvSpPr>
        <p:spPr>
          <a:xfrm>
            <a:off x="341746" y="193964"/>
            <a:ext cx="703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/>
              <a:t>UoA</a:t>
            </a:r>
            <a:r>
              <a:rPr lang="en-GB" sz="2000" b="1" dirty="0"/>
              <a:t> 6 – Agriculture, Food and Veterinary Science – Impact Cases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FEA0E-109F-4A65-B1CC-77DE9A9B0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643" y="1103999"/>
            <a:ext cx="1242582" cy="9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3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C84323-339B-4670-B253-0D028FDB76E7}"/>
              </a:ext>
            </a:extLst>
          </p:cNvPr>
          <p:cNvSpPr txBox="1"/>
          <p:nvPr/>
        </p:nvSpPr>
        <p:spPr>
          <a:xfrm>
            <a:off x="314829" y="141480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Research - Research (uea.ac.uk)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7B9F3-7D65-4881-9BD6-03740E37DEA7}"/>
              </a:ext>
            </a:extLst>
          </p:cNvPr>
          <p:cNvSpPr txBox="1"/>
          <p:nvPr/>
        </p:nvSpPr>
        <p:spPr>
          <a:xfrm>
            <a:off x="314829" y="1743619"/>
            <a:ext cx="8203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Life-changing research by UEA – REF2021 on Vimeo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>
                <a:hlinkClick r:id="rId4"/>
              </a:rPr>
              <a:t>Results analysis - REF 2021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>
                <a:hlinkClick r:id="rId5"/>
              </a:rPr>
              <a:t>REF 2021: research excellence framework results | Times Higher Education (THE)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109366-60C6-4BFD-A4B4-23ABBDE85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0765" y="4021517"/>
            <a:ext cx="12393529" cy="2843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3CED5-71C7-4AB6-9BFB-866E44C6E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191" y="0"/>
            <a:ext cx="6482936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3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66B8-B50F-4F9E-A47F-E2245330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REF21?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D369D-A9D6-485A-AD6C-B6ADA798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Excellence Framework is the periodic peer assessment of research quality in UK HEIs undertaken by Research England </a:t>
            </a:r>
          </a:p>
          <a:p>
            <a:r>
              <a:rPr lang="en-GB" dirty="0"/>
              <a:t>The last REF results were published in 2014</a:t>
            </a:r>
          </a:p>
          <a:p>
            <a:r>
              <a:rPr lang="en-GB" dirty="0"/>
              <a:t>REF results drive QR income to HEIs (£15-18m pa to UEA since 2014)</a:t>
            </a:r>
          </a:p>
          <a:p>
            <a:r>
              <a:rPr lang="en-GB" dirty="0"/>
              <a:t>A REF submission consists of details of staff, outputs, research income and PGR completions, plus impact case studies and research environment statements</a:t>
            </a:r>
          </a:p>
          <a:p>
            <a:r>
              <a:rPr lang="en-GB" dirty="0"/>
              <a:t>The REF21 submissions were made in March 2021, delayed from November 2020 due to the pandemic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30572-972D-4204-8B75-C3BF3475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19" y="365125"/>
            <a:ext cx="628552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3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1F66F-A07B-4E9A-B6A9-6842A3B7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24" y="0"/>
            <a:ext cx="5852639" cy="68580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175EF1B-6037-4019-92A8-4CA6370BC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003725"/>
              </p:ext>
            </p:extLst>
          </p:nvPr>
        </p:nvGraphicFramePr>
        <p:xfrm>
          <a:off x="6714416" y="2056740"/>
          <a:ext cx="5084660" cy="43790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2330">
                  <a:extLst>
                    <a:ext uri="{9D8B030D-6E8A-4147-A177-3AD203B41FA5}">
                      <a16:colId xmlns:a16="http://schemas.microsoft.com/office/drawing/2014/main" val="2169975302"/>
                    </a:ext>
                  </a:extLst>
                </a:gridCol>
                <a:gridCol w="2542330">
                  <a:extLst>
                    <a:ext uri="{9D8B030D-6E8A-4147-A177-3AD203B41FA5}">
                      <a16:colId xmlns:a16="http://schemas.microsoft.com/office/drawing/2014/main" val="1269432685"/>
                    </a:ext>
                  </a:extLst>
                </a:gridCol>
              </a:tblGrid>
              <a:tr h="438335">
                <a:tc>
                  <a:txBody>
                    <a:bodyPr/>
                    <a:lstStyle/>
                    <a:p>
                      <a:r>
                        <a:rPr lang="en-GB" dirty="0"/>
                        <a:t>National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00377"/>
                  </a:ext>
                </a:extLst>
              </a:tr>
              <a:tr h="756579">
                <a:tc>
                  <a:txBody>
                    <a:bodyPr/>
                    <a:lstStyle/>
                    <a:p>
                      <a:r>
                        <a:rPr lang="en-GB" dirty="0"/>
                        <a:t>Overall: </a:t>
                      </a:r>
                      <a:br>
                        <a:rPr lang="en-GB" dirty="0"/>
                      </a:br>
                      <a:r>
                        <a:rPr lang="en-GB" dirty="0"/>
                        <a:t>41% world leading (4*)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Overall: </a:t>
                      </a:r>
                      <a:br>
                        <a:rPr lang="en-GB" dirty="0"/>
                      </a:br>
                      <a:r>
                        <a:rPr lang="en-GB" dirty="0"/>
                        <a:t>47.1% world leading (4*)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832611"/>
                  </a:ext>
                </a:extLst>
              </a:tr>
              <a:tr h="756579">
                <a:tc>
                  <a:txBody>
                    <a:bodyPr/>
                    <a:lstStyle/>
                    <a:p>
                      <a:r>
                        <a:rPr lang="en-GB" dirty="0"/>
                        <a:t>Overall: </a:t>
                      </a:r>
                    </a:p>
                    <a:p>
                      <a:r>
                        <a:rPr lang="en-GB" dirty="0"/>
                        <a:t>84% world leading and internationally excellent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Overall: </a:t>
                      </a:r>
                    </a:p>
                    <a:p>
                      <a:r>
                        <a:rPr lang="en-GB" dirty="0"/>
                        <a:t>91% world leading and internationally 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889493"/>
                  </a:ext>
                </a:extLst>
              </a:tr>
              <a:tr h="756579">
                <a:tc>
                  <a:txBody>
                    <a:bodyPr/>
                    <a:lstStyle/>
                    <a:p>
                      <a:r>
                        <a:rPr lang="en-GB" dirty="0"/>
                        <a:t>Outputs: </a:t>
                      </a:r>
                      <a:br>
                        <a:rPr lang="en-GB" dirty="0"/>
                      </a:br>
                      <a:r>
                        <a:rPr lang="en-GB" dirty="0"/>
                        <a:t>36% world leading (4*)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Outputs: </a:t>
                      </a:r>
                      <a:br>
                        <a:rPr lang="en-GB" dirty="0"/>
                      </a:br>
                      <a:r>
                        <a:rPr lang="en-GB" dirty="0"/>
                        <a:t>43.4% world leading (4*)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66557"/>
                  </a:ext>
                </a:extLst>
              </a:tr>
              <a:tr h="756579">
                <a:tc>
                  <a:txBody>
                    <a:bodyPr/>
                    <a:lstStyle/>
                    <a:p>
                      <a:r>
                        <a:rPr lang="en-GB" dirty="0"/>
                        <a:t>Impact:</a:t>
                      </a:r>
                    </a:p>
                    <a:p>
                      <a:r>
                        <a:rPr lang="en-GB" dirty="0"/>
                        <a:t>50% outstanding (4*)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Impact:</a:t>
                      </a:r>
                    </a:p>
                    <a:p>
                      <a:r>
                        <a:rPr lang="en-GB" dirty="0"/>
                        <a:t>57.9% outstanding (4*)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48431"/>
                  </a:ext>
                </a:extLst>
              </a:tr>
              <a:tr h="756579">
                <a:tc>
                  <a:txBody>
                    <a:bodyPr/>
                    <a:lstStyle/>
                    <a:p>
                      <a:r>
                        <a:rPr lang="en-GB" dirty="0"/>
                        <a:t>Environment: </a:t>
                      </a:r>
                    </a:p>
                    <a:p>
                      <a:r>
                        <a:rPr lang="en-GB" dirty="0"/>
                        <a:t>50% world leading (4*)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Environment: </a:t>
                      </a:r>
                    </a:p>
                    <a:p>
                      <a:r>
                        <a:rPr lang="en-GB" dirty="0"/>
                        <a:t>43.5% world leading (4*)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2639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782F10C-E25E-4695-8407-054CFEA23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965" y="-215628"/>
            <a:ext cx="2272368" cy="22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52299-A891-48ED-A849-4BC11EDE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76" y="0"/>
            <a:ext cx="1031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1EEE1-6E37-4297-B4EB-E711C8E3D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1000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0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519D3E-8BD9-4047-B639-E6B87C965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21282"/>
              </p:ext>
            </p:extLst>
          </p:nvPr>
        </p:nvGraphicFramePr>
        <p:xfrm>
          <a:off x="1043116" y="1625938"/>
          <a:ext cx="9401179" cy="4825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430">
                  <a:extLst>
                    <a:ext uri="{9D8B030D-6E8A-4147-A177-3AD203B41FA5}">
                      <a16:colId xmlns:a16="http://schemas.microsoft.com/office/drawing/2014/main" val="1043706529"/>
                    </a:ext>
                  </a:extLst>
                </a:gridCol>
                <a:gridCol w="3111658">
                  <a:extLst>
                    <a:ext uri="{9D8B030D-6E8A-4147-A177-3AD203B41FA5}">
                      <a16:colId xmlns:a16="http://schemas.microsoft.com/office/drawing/2014/main" val="2531873299"/>
                    </a:ext>
                  </a:extLst>
                </a:gridCol>
                <a:gridCol w="847430">
                  <a:extLst>
                    <a:ext uri="{9D8B030D-6E8A-4147-A177-3AD203B41FA5}">
                      <a16:colId xmlns:a16="http://schemas.microsoft.com/office/drawing/2014/main" val="3304297288"/>
                    </a:ext>
                  </a:extLst>
                </a:gridCol>
                <a:gridCol w="847430">
                  <a:extLst>
                    <a:ext uri="{9D8B030D-6E8A-4147-A177-3AD203B41FA5}">
                      <a16:colId xmlns:a16="http://schemas.microsoft.com/office/drawing/2014/main" val="2756528564"/>
                    </a:ext>
                  </a:extLst>
                </a:gridCol>
                <a:gridCol w="993082">
                  <a:extLst>
                    <a:ext uri="{9D8B030D-6E8A-4147-A177-3AD203B41FA5}">
                      <a16:colId xmlns:a16="http://schemas.microsoft.com/office/drawing/2014/main" val="4051554791"/>
                    </a:ext>
                  </a:extLst>
                </a:gridCol>
                <a:gridCol w="847430">
                  <a:extLst>
                    <a:ext uri="{9D8B030D-6E8A-4147-A177-3AD203B41FA5}">
                      <a16:colId xmlns:a16="http://schemas.microsoft.com/office/drawing/2014/main" val="696216458"/>
                    </a:ext>
                  </a:extLst>
                </a:gridCol>
                <a:gridCol w="1059289">
                  <a:extLst>
                    <a:ext uri="{9D8B030D-6E8A-4147-A177-3AD203B41FA5}">
                      <a16:colId xmlns:a16="http://schemas.microsoft.com/office/drawing/2014/main" val="1815258543"/>
                    </a:ext>
                  </a:extLst>
                </a:gridCol>
                <a:gridCol w="847430">
                  <a:extLst>
                    <a:ext uri="{9D8B030D-6E8A-4147-A177-3AD203B41FA5}">
                      <a16:colId xmlns:a16="http://schemas.microsoft.com/office/drawing/2014/main" val="2424526316"/>
                    </a:ext>
                  </a:extLst>
                </a:gridCol>
              </a:tblGrid>
              <a:tr h="346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Institution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GPA21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GPA14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GPA Change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14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Change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Power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211554055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Imperial College London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3.51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973282648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London School of Economics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0.29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308330894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Cambridge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0.27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524677892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Institute of Cancer Research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612175437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Bristol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3.42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0.42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61754521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Glasgow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2.94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0.45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099771898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Birmingham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2.97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0.38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903482510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Warwick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4039301890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Queen Mary University London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0.26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084462974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Oxford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381426972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UCL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2.99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99286353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York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0.32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803094645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Manchester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2.96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134105501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University of East Anglia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0.28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754261141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King's College London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0.25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622691256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Royal Holloway, UoL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4285249063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Southampton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0.27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907664084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St Andrews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0.28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527679115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Edinburgh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2.97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451277733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Sheffield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0.24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870159952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Durham University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2.99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0.28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349878843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Bath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0.23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406084049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of Surrey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2.95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0.32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483900855"/>
                  </a:ext>
                </a:extLst>
              </a:tr>
              <a:tr h="186604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Liverpool School of Tropical Medicine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2.88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0.39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835873709"/>
                  </a:ext>
                </a:extLst>
              </a:tr>
            </a:tbl>
          </a:graphicData>
        </a:graphic>
      </p:graphicFrame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4ACCE0-B812-43B1-92ED-AF4B67D17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30" y="182880"/>
            <a:ext cx="3576717" cy="739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989F6A-866B-4C6A-865E-7978B7FA5401}"/>
              </a:ext>
            </a:extLst>
          </p:cNvPr>
          <p:cNvSpPr txBox="1"/>
          <p:nvPr/>
        </p:nvSpPr>
        <p:spPr>
          <a:xfrm>
            <a:off x="945753" y="1126186"/>
            <a:ext cx="5465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Outputs Ranking – Times Higher Education Top 20</a:t>
            </a:r>
          </a:p>
        </p:txBody>
      </p:sp>
    </p:spTree>
    <p:extLst>
      <p:ext uri="{BB962C8B-B14F-4D97-AF65-F5344CB8AC3E}">
        <p14:creationId xmlns:p14="http://schemas.microsoft.com/office/powerpoint/2010/main" val="235768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AA7597-13EF-4BA4-8505-36F2EB952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329786"/>
              </p:ext>
            </p:extLst>
          </p:nvPr>
        </p:nvGraphicFramePr>
        <p:xfrm>
          <a:off x="1007811" y="1669058"/>
          <a:ext cx="9604261" cy="4647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628">
                  <a:extLst>
                    <a:ext uri="{9D8B030D-6E8A-4147-A177-3AD203B41FA5}">
                      <a16:colId xmlns:a16="http://schemas.microsoft.com/office/drawing/2014/main" val="2166365821"/>
                    </a:ext>
                  </a:extLst>
                </a:gridCol>
                <a:gridCol w="3922865">
                  <a:extLst>
                    <a:ext uri="{9D8B030D-6E8A-4147-A177-3AD203B41FA5}">
                      <a16:colId xmlns:a16="http://schemas.microsoft.com/office/drawing/2014/main" val="1329031226"/>
                    </a:ext>
                  </a:extLst>
                </a:gridCol>
                <a:gridCol w="811628">
                  <a:extLst>
                    <a:ext uri="{9D8B030D-6E8A-4147-A177-3AD203B41FA5}">
                      <a16:colId xmlns:a16="http://schemas.microsoft.com/office/drawing/2014/main" val="1281963376"/>
                    </a:ext>
                  </a:extLst>
                </a:gridCol>
                <a:gridCol w="811628">
                  <a:extLst>
                    <a:ext uri="{9D8B030D-6E8A-4147-A177-3AD203B41FA5}">
                      <a16:colId xmlns:a16="http://schemas.microsoft.com/office/drawing/2014/main" val="1118143481"/>
                    </a:ext>
                  </a:extLst>
                </a:gridCol>
                <a:gridCol w="811628">
                  <a:extLst>
                    <a:ext uri="{9D8B030D-6E8A-4147-A177-3AD203B41FA5}">
                      <a16:colId xmlns:a16="http://schemas.microsoft.com/office/drawing/2014/main" val="3721413486"/>
                    </a:ext>
                  </a:extLst>
                </a:gridCol>
                <a:gridCol w="811628">
                  <a:extLst>
                    <a:ext uri="{9D8B030D-6E8A-4147-A177-3AD203B41FA5}">
                      <a16:colId xmlns:a16="http://schemas.microsoft.com/office/drawing/2014/main" val="276052596"/>
                    </a:ext>
                  </a:extLst>
                </a:gridCol>
                <a:gridCol w="811628">
                  <a:extLst>
                    <a:ext uri="{9D8B030D-6E8A-4147-A177-3AD203B41FA5}">
                      <a16:colId xmlns:a16="http://schemas.microsoft.com/office/drawing/2014/main" val="3632469778"/>
                    </a:ext>
                  </a:extLst>
                </a:gridCol>
                <a:gridCol w="811628">
                  <a:extLst>
                    <a:ext uri="{9D8B030D-6E8A-4147-A177-3AD203B41FA5}">
                      <a16:colId xmlns:a16="http://schemas.microsoft.com/office/drawing/2014/main" val="447227774"/>
                    </a:ext>
                  </a:extLst>
                </a:gridCol>
              </a:tblGrid>
              <a:tr h="2112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Rank 21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Institution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GPA21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GPA14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GPA Change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Rank 14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Rank Change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Power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123177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London School of Hygiene and Tropical Medicine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3.74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8663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Liverpool School of Tropical Medicine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3.76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8885356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Imperial College London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3.68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8438662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Institute of Cancer Research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3.87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-0.15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5503174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UCL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3.65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7242320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King's College London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-0.89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1345620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University of Southampton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956394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University of Oxford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6016843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University of Manchester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9532603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St George's, UoL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-0.02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7793035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University of Cambridge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3.61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7000813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University of Bristol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4478815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University of York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3.46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7984380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University of Sheffield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3.43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3761889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Cardiff University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3.61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-0.07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0580345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University of Edinburgh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3.46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7246758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University of Birmingham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057857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University of Exeter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0.32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7357304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University of East Anglia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022861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Loughborough University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0.32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100758"/>
                  </a:ext>
                </a:extLst>
              </a:tr>
              <a:tr h="2112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University of Strathclyde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3.33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550336"/>
                  </a:ext>
                </a:extLst>
              </a:tr>
            </a:tbl>
          </a:graphicData>
        </a:graphic>
      </p:graphicFrame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E8E7C90-80FB-4281-A9C9-AECCAA727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30" y="182880"/>
            <a:ext cx="3576717" cy="739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13412-B6A3-46F9-A988-02B5A232954A}"/>
              </a:ext>
            </a:extLst>
          </p:cNvPr>
          <p:cNvSpPr txBox="1"/>
          <p:nvPr/>
        </p:nvSpPr>
        <p:spPr>
          <a:xfrm>
            <a:off x="945753" y="1126186"/>
            <a:ext cx="5337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Impact Ranking – Times Higher Education Top 20</a:t>
            </a:r>
          </a:p>
        </p:txBody>
      </p:sp>
    </p:spTree>
    <p:extLst>
      <p:ext uri="{BB962C8B-B14F-4D97-AF65-F5344CB8AC3E}">
        <p14:creationId xmlns:p14="http://schemas.microsoft.com/office/powerpoint/2010/main" val="86944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7513ED-74EC-473B-AFD7-D2A2C447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851" y="-259490"/>
            <a:ext cx="10515600" cy="1325563"/>
          </a:xfrm>
        </p:spPr>
        <p:txBody>
          <a:bodyPr/>
          <a:lstStyle/>
          <a:p>
            <a:r>
              <a:rPr lang="en-GB" b="1" dirty="0"/>
              <a:t>Key Subject Results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BE640-79F0-43DA-9412-9D7841AD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994" y="1013397"/>
            <a:ext cx="5157787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Top 5 Times Higher Education overall subject rankings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F9718-357F-40A5-9BE4-E7674A90B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773" y="2160015"/>
            <a:ext cx="5994287" cy="368458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=1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Agriculture, Food and Veterinary Sciences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nd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Anthropology and Development Studies (</a:t>
            </a: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Power)</a:t>
            </a:r>
            <a:b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(but are </a:t>
            </a: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</a:t>
            </a: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Development Studies only)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rd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History (up 23 places from 2014)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Earth Systems and Environmental Sciences (</a:t>
            </a: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Power)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=4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Social Work and Social Policy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Area Studies (</a:t>
            </a: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Power)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91E5C3-E382-4350-90D7-014CED4C6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6967" y="1034071"/>
            <a:ext cx="5183188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Top 20 Times Higher Education overall subject rankings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FE4BFD-DA04-461D-B027-D9CF4E4BB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3343" y="2001874"/>
            <a:ext cx="5183188" cy="431165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13</a:t>
            </a:r>
            <a:r>
              <a:rPr lang="en-GB" sz="1600" b="1" baseline="300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Art and Design: History, Practice &amp; Theory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=14</a:t>
            </a:r>
            <a:r>
              <a:rPr lang="en-GB" sz="1600" b="1" baseline="300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Business &amp; Management Studies 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=14</a:t>
            </a:r>
            <a:r>
              <a:rPr lang="en-GB" sz="1600" b="1" baseline="300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Politics &amp; International Studies </a:t>
            </a:r>
            <a:b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(up 11 places from 2014)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=14</a:t>
            </a:r>
            <a:r>
              <a:rPr lang="en-GB" sz="1600" b="1" baseline="300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Psychology, Psychiatry &amp; Neuroscience </a:t>
            </a:r>
            <a:b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(up 16 places from 2014)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15</a:t>
            </a:r>
            <a:r>
              <a:rPr lang="en-GB" sz="1600" b="1" baseline="300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Public Health, Health Services &amp; Primary Care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16</a:t>
            </a:r>
            <a:r>
              <a:rPr lang="en-GB" sz="1600" b="1" baseline="300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Economics &amp; Econometrics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=16</a:t>
            </a:r>
            <a:r>
              <a:rPr lang="en-GB" sz="1600" b="1" baseline="300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Communications, Cultural &amp; Media Studies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17</a:t>
            </a:r>
            <a:r>
              <a:rPr lang="en-GB" sz="1600" b="1" baseline="300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Biological Sciences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19</a:t>
            </a:r>
            <a:r>
              <a:rPr lang="en-GB" sz="1600" b="1" baseline="300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English Language &amp; Literature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=20</a:t>
            </a:r>
            <a:r>
              <a:rPr lang="en-GB" sz="1600" b="1" baseline="300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Clinical Medicine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28674" name="Picture 2" descr="Image">
            <a:extLst>
              <a:ext uri="{FF2B5EF4-FFF2-40B4-BE49-F238E27FC236}">
                <a16:creationId xmlns:a16="http://schemas.microsoft.com/office/drawing/2014/main" id="{76FDE18B-5E24-4D05-B960-139A749C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6959"/>
            <a:ext cx="3163888" cy="166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Image">
            <a:extLst>
              <a:ext uri="{FF2B5EF4-FFF2-40B4-BE49-F238E27FC236}">
                <a16:creationId xmlns:a16="http://schemas.microsoft.com/office/drawing/2014/main" id="{6DEFD357-03A8-492A-A0FD-0DB47878F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5190880"/>
            <a:ext cx="3353642" cy="16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6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7513ED-74EC-473B-AFD7-D2A2C447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851" y="-259490"/>
            <a:ext cx="10515600" cy="1325563"/>
          </a:xfrm>
        </p:spPr>
        <p:txBody>
          <a:bodyPr/>
          <a:lstStyle/>
          <a:p>
            <a:r>
              <a:rPr lang="en-GB" b="1" dirty="0"/>
              <a:t>Key Subject Results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BE640-79F0-43DA-9412-9D7841AD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4213" y="781480"/>
            <a:ext cx="5157787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Top 20 Times Higher Education subject impact rankings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F9718-357F-40A5-9BE4-E7674A90B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4213" y="1886584"/>
            <a:ext cx="5088731" cy="368458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=1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Agriculture, Food and Veterinary Sciences</a:t>
            </a:r>
          </a:p>
          <a:p>
            <a:pPr marL="0" indent="0" fontAlgn="base"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=1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Politics and International Studies</a:t>
            </a:r>
          </a:p>
          <a:p>
            <a:pPr marL="0" indent="0" fontAlgn="base"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=1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Social Work and Social Policy</a:t>
            </a:r>
          </a:p>
          <a:p>
            <a:pPr marL="0" indent="0" fontAlgn="base"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=1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Anthropology and Development Studies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=4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Chemistry</a:t>
            </a: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=5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Earth Systems and Environmental Sciences </a:t>
            </a: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Area Studies </a:t>
            </a: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=8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History</a:t>
            </a: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=16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Business and Management Studies</a:t>
            </a:r>
          </a:p>
          <a:p>
            <a:pPr marL="0" indent="0" fontAlgn="base">
              <a:lnSpc>
                <a:spcPct val="105000"/>
              </a:lnSpc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=20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Education</a:t>
            </a:r>
          </a:p>
          <a:p>
            <a:pPr marL="0" indent="0" fontAlgn="base">
              <a:lnSpc>
                <a:spcPct val="105000"/>
              </a:lnSpc>
              <a:buNone/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None/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91E5C3-E382-4350-90D7-014CED4C6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1947" y="781480"/>
            <a:ext cx="5183188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Top 15 Times Higher Education subject output GPA rankings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CBAF30B-9B52-4B5F-9A09-C4D3056DE241}"/>
              </a:ext>
            </a:extLst>
          </p:cNvPr>
          <p:cNvSpPr txBox="1">
            <a:spLocks/>
          </p:cNvSpPr>
          <p:nvPr/>
        </p:nvSpPr>
        <p:spPr>
          <a:xfrm>
            <a:off x="511947" y="1818454"/>
            <a:ext cx="5814059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nd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Agriculture, Food and Veterinary Sciences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=5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Clinical Medicine</a:t>
            </a:r>
          </a:p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 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Anthropology and Development Studies</a:t>
            </a:r>
          </a:p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 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History</a:t>
            </a:r>
          </a:p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=7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Art and Design: History, Practice and Theory</a:t>
            </a:r>
          </a:p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8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 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Area Studies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=9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Public Health, </a:t>
            </a:r>
            <a:r>
              <a:rPr lang="en-GB" sz="1600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Health Services and Primary Care 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=9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Social Work and Social Policy</a:t>
            </a:r>
          </a:p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11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 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Allied Health Professions, Dentistry, Nursing &amp; Pharmacy</a:t>
            </a:r>
          </a:p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11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Psychology, Psychiatry and Neuroscience</a:t>
            </a:r>
          </a:p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=11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Biological Sciences</a:t>
            </a:r>
          </a:p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13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Business and Management Studies</a:t>
            </a:r>
          </a:p>
          <a:p>
            <a:pPr marL="0" indent="0" fontAlgn="base">
              <a:buNone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</a:rPr>
              <a:t>14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Earth Systems and Environmental Sciences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5000"/>
              </a:lnSpc>
              <a:buFont typeface="Arial" panose="020B0604020202020204" pitchFamily="34" charset="0"/>
              <a:buNone/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4247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FE035DC883E34B950CF42FA92EFBB1" ma:contentTypeVersion="16" ma:contentTypeDescription="Create a new document." ma:contentTypeScope="" ma:versionID="ed5a2eb518d5d2f02255dbb8df9e7f69">
  <xsd:schema xmlns:xsd="http://www.w3.org/2001/XMLSchema" xmlns:xs="http://www.w3.org/2001/XMLSchema" xmlns:p="http://schemas.microsoft.com/office/2006/metadata/properties" xmlns:ns2="31efc8b7-5f37-4014-b044-8a90f3478e04" xmlns:ns3="f2ff2b3c-7c97-422f-9a52-24186987da4b" targetNamespace="http://schemas.microsoft.com/office/2006/metadata/properties" ma:root="true" ma:fieldsID="cff22d2b2385f0bb3667ca0b93ba4957" ns2:_="" ns3:_="">
    <xsd:import namespace="31efc8b7-5f37-4014-b044-8a90f3478e04"/>
    <xsd:import namespace="f2ff2b3c-7c97-422f-9a52-24186987da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fc8b7-5f37-4014-b044-8a90f3478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992c48e-a745-41d3-b03b-68135abdf9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f2b3c-7c97-422f-9a52-24186987da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636aa31-3022-4fd2-8321-677cdb8d2833}" ma:internalName="TaxCatchAll" ma:showField="CatchAllData" ma:web="f2ff2b3c-7c97-422f-9a52-24186987da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124B09-E353-4AAB-9D11-1FD4F1160A4C}"/>
</file>

<file path=customXml/itemProps2.xml><?xml version="1.0" encoding="utf-8"?>
<ds:datastoreItem xmlns:ds="http://schemas.openxmlformats.org/officeDocument/2006/customXml" ds:itemID="{DB13713C-693A-45FA-BB7D-C0723CB090E0}"/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1234</Words>
  <Application>Microsoft Office PowerPoint</Application>
  <PresentationFormat>Widescreen</PresentationFormat>
  <Paragraphs>488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What is REF21?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Subject Results </vt:lpstr>
      <vt:lpstr>Key Subject Results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Lettice (NBS - Staff)</dc:creator>
  <cp:lastModifiedBy>Fiona Lettice (NBS - Staff)</cp:lastModifiedBy>
  <cp:revision>116</cp:revision>
  <dcterms:created xsi:type="dcterms:W3CDTF">2022-05-14T07:54:23Z</dcterms:created>
  <dcterms:modified xsi:type="dcterms:W3CDTF">2022-06-08T15:49:36Z</dcterms:modified>
</cp:coreProperties>
</file>