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5"/>
  </p:notesMasterIdLst>
  <p:sldIdLst>
    <p:sldId id="338" r:id="rId5"/>
    <p:sldId id="2082" r:id="rId6"/>
    <p:sldId id="1995" r:id="rId7"/>
    <p:sldId id="1996" r:id="rId8"/>
    <p:sldId id="2083" r:id="rId9"/>
    <p:sldId id="1987" r:id="rId10"/>
    <p:sldId id="2059" r:id="rId11"/>
    <p:sldId id="2060" r:id="rId12"/>
    <p:sldId id="2061" r:id="rId13"/>
    <p:sldId id="2062" r:id="rId14"/>
    <p:sldId id="2063" r:id="rId15"/>
    <p:sldId id="2084" r:id="rId16"/>
    <p:sldId id="1988" r:id="rId17"/>
    <p:sldId id="2035" r:id="rId18"/>
    <p:sldId id="2036" r:id="rId19"/>
    <p:sldId id="322" r:id="rId20"/>
    <p:sldId id="323" r:id="rId21"/>
    <p:sldId id="2085" r:id="rId22"/>
    <p:sldId id="1989" r:id="rId23"/>
    <p:sldId id="2037" r:id="rId24"/>
    <p:sldId id="326" r:id="rId25"/>
    <p:sldId id="345" r:id="rId26"/>
    <p:sldId id="342" r:id="rId27"/>
    <p:sldId id="343" r:id="rId28"/>
    <p:sldId id="344" r:id="rId29"/>
    <p:sldId id="2045" r:id="rId30"/>
    <p:sldId id="2057" r:id="rId31"/>
    <p:sldId id="336" r:id="rId32"/>
    <p:sldId id="337" r:id="rId33"/>
    <p:sldId id="2038" r:id="rId34"/>
    <p:sldId id="341" r:id="rId35"/>
    <p:sldId id="332" r:id="rId36"/>
    <p:sldId id="2040" r:id="rId37"/>
    <p:sldId id="2041" r:id="rId38"/>
    <p:sldId id="307" r:id="rId39"/>
    <p:sldId id="2042" r:id="rId40"/>
    <p:sldId id="2044" r:id="rId41"/>
    <p:sldId id="2043" r:id="rId42"/>
    <p:sldId id="335" r:id="rId43"/>
    <p:sldId id="333" r:id="rId44"/>
    <p:sldId id="334" r:id="rId45"/>
    <p:sldId id="2052" r:id="rId46"/>
    <p:sldId id="2056" r:id="rId47"/>
    <p:sldId id="2064" r:id="rId48"/>
    <p:sldId id="1984" r:id="rId49"/>
    <p:sldId id="346" r:id="rId50"/>
    <p:sldId id="2081" r:id="rId51"/>
    <p:sldId id="2080" r:id="rId52"/>
    <p:sldId id="2046" r:id="rId53"/>
    <p:sldId id="504" r:id="rId54"/>
    <p:sldId id="2047" r:id="rId55"/>
    <p:sldId id="2048" r:id="rId56"/>
    <p:sldId id="2022" r:id="rId57"/>
    <p:sldId id="2023" r:id="rId58"/>
    <p:sldId id="2026" r:id="rId59"/>
    <p:sldId id="2028" r:id="rId60"/>
    <p:sldId id="2030" r:id="rId61"/>
    <p:sldId id="2050" r:id="rId62"/>
    <p:sldId id="2086" r:id="rId63"/>
    <p:sldId id="2013" r:id="rId64"/>
    <p:sldId id="2000" r:id="rId65"/>
    <p:sldId id="2003" r:id="rId66"/>
    <p:sldId id="2001" r:id="rId67"/>
    <p:sldId id="2002" r:id="rId68"/>
    <p:sldId id="2004" r:id="rId69"/>
    <p:sldId id="2005" r:id="rId70"/>
    <p:sldId id="2006" r:id="rId71"/>
    <p:sldId id="2007" r:id="rId72"/>
    <p:sldId id="2008" r:id="rId73"/>
    <p:sldId id="2011" r:id="rId74"/>
    <p:sldId id="2051" r:id="rId75"/>
    <p:sldId id="2087" r:id="rId76"/>
    <p:sldId id="1990" r:id="rId77"/>
    <p:sldId id="310" r:id="rId78"/>
    <p:sldId id="312" r:id="rId79"/>
    <p:sldId id="311" r:id="rId80"/>
    <p:sldId id="1997" r:id="rId81"/>
    <p:sldId id="1998" r:id="rId82"/>
    <p:sldId id="2049" r:id="rId83"/>
    <p:sldId id="2088" r:id="rId84"/>
    <p:sldId id="1991" r:id="rId85"/>
    <p:sldId id="301" r:id="rId86"/>
    <p:sldId id="267" r:id="rId87"/>
    <p:sldId id="302" r:id="rId88"/>
    <p:sldId id="304" r:id="rId89"/>
    <p:sldId id="305" r:id="rId90"/>
    <p:sldId id="2015" r:id="rId91"/>
    <p:sldId id="2053" r:id="rId92"/>
    <p:sldId id="2055" r:id="rId93"/>
    <p:sldId id="2089" r:id="rId94"/>
    <p:sldId id="2054" r:id="rId95"/>
    <p:sldId id="327" r:id="rId96"/>
    <p:sldId id="329" r:id="rId97"/>
    <p:sldId id="339" r:id="rId98"/>
    <p:sldId id="1999" r:id="rId99"/>
    <p:sldId id="300" r:id="rId100"/>
    <p:sldId id="258" r:id="rId101"/>
    <p:sldId id="263" r:id="rId102"/>
    <p:sldId id="259" r:id="rId103"/>
    <p:sldId id="260" r:id="rId104"/>
    <p:sldId id="266" r:id="rId105"/>
    <p:sldId id="261" r:id="rId106"/>
    <p:sldId id="265" r:id="rId107"/>
    <p:sldId id="2090" r:id="rId108"/>
    <p:sldId id="1993" r:id="rId109"/>
    <p:sldId id="315" r:id="rId110"/>
    <p:sldId id="319" r:id="rId111"/>
    <p:sldId id="316" r:id="rId112"/>
    <p:sldId id="317" r:id="rId113"/>
    <p:sldId id="318" r:id="rId114"/>
    <p:sldId id="2091" r:id="rId115"/>
    <p:sldId id="274" r:id="rId116"/>
    <p:sldId id="275" r:id="rId117"/>
    <p:sldId id="2034" r:id="rId118"/>
    <p:sldId id="2092" r:id="rId119"/>
    <p:sldId id="2065" r:id="rId120"/>
    <p:sldId id="2072" r:id="rId121"/>
    <p:sldId id="2073" r:id="rId122"/>
    <p:sldId id="2074" r:id="rId123"/>
    <p:sldId id="2066" r:id="rId124"/>
    <p:sldId id="2067" r:id="rId125"/>
    <p:sldId id="2068" r:id="rId126"/>
    <p:sldId id="2069" r:id="rId127"/>
    <p:sldId id="2070" r:id="rId128"/>
    <p:sldId id="2071" r:id="rId129"/>
    <p:sldId id="2076" r:id="rId130"/>
    <p:sldId id="2077" r:id="rId131"/>
    <p:sldId id="2078" r:id="rId132"/>
    <p:sldId id="2079" r:id="rId133"/>
    <p:sldId id="2093"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0AD4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A6F3D-E4B2-45AB-9886-8EAB5F5E14C3}" v="76" dt="2022-01-28T12:24:37.698"/>
    <p1510:client id="{7AEAFF02-9898-4CC0-B20A-0ECCC8394BE5}" v="3297" dt="2022-01-28T09:21:08.516"/>
    <p1510:client id="{9D5C4CF5-B4AC-4B87-A1BC-53CAC15E8D64}" v="57" dt="2022-01-27T17:29:19.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6A74B-BF52-416C-A283-AE676B434866}" type="datetimeFigureOut">
              <a:rPr lang="en-GB" smtClean="0"/>
              <a:t>28/01/2022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9FFC6-46B4-4892-8621-0254203F716E}" type="slidenum">
              <a:rPr lang="en-GB" smtClean="0"/>
              <a:t>‹#›</a:t>
            </a:fld>
            <a:endParaRPr lang="en-GB"/>
          </a:p>
        </p:txBody>
      </p:sp>
    </p:spTree>
    <p:extLst>
      <p:ext uri="{BB962C8B-B14F-4D97-AF65-F5344CB8AC3E}">
        <p14:creationId xmlns:p14="http://schemas.microsoft.com/office/powerpoint/2010/main" val="22271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otect-eu.mimecast.com/s/imlNCMZKPtovJ3cwBzbX?domain=cforic.or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otect-eu.mimecast.com/s/imlNCMZKPtovJ3cwBzbX?domain=cforic.or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373ED3A-A820-4C15-B36A-830A1FC2F773}" type="slidenum">
              <a:rPr kumimoji="0" lang="en-GB"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GB"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158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D9FFC6-46B4-4892-8621-0254203F716E}" type="slidenum">
              <a:rPr lang="en-GB" smtClean="0"/>
              <a:t>25</a:t>
            </a:fld>
            <a:endParaRPr lang="en-GB"/>
          </a:p>
        </p:txBody>
      </p:sp>
    </p:spTree>
    <p:extLst>
      <p:ext uri="{BB962C8B-B14F-4D97-AF65-F5344CB8AC3E}">
        <p14:creationId xmlns:p14="http://schemas.microsoft.com/office/powerpoint/2010/main" val="225242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D9FFC6-46B4-4892-8621-0254203F716E}" type="slidenum">
              <a:rPr lang="en-GB" smtClean="0"/>
              <a:t>31</a:t>
            </a:fld>
            <a:endParaRPr lang="en-GB"/>
          </a:p>
        </p:txBody>
      </p:sp>
    </p:spTree>
    <p:extLst>
      <p:ext uri="{BB962C8B-B14F-4D97-AF65-F5344CB8AC3E}">
        <p14:creationId xmlns:p14="http://schemas.microsoft.com/office/powerpoint/2010/main" val="133153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Complied by Nottingham and Cardiff Business Schools – goes back to 2002.</a:t>
            </a:r>
          </a:p>
          <a:p>
            <a:endParaRPr lang="en-GB"/>
          </a:p>
          <a:p>
            <a:r>
              <a:rPr lang="en-GB"/>
              <a:t>The aim of the UKCI is to assess the relative economic competitiveness of regions and localities in the UK by constructing a single index that reflects, as fully as possible, the measurable criteria constituting place competitiveness. The UKCI considers that the competitiveness of localities and the competitiveness of firms to be interdependent concepts. Measuring such competitiveness, however, is no easy matter and, as indicators of national competitiveness have shown, cannot be reduced solely to notions of Gross Domestic Product (GDP) and productivity.</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00"/>
                </a:solidFill>
                <a:effectLst/>
                <a:latin typeface="Calibri" panose="020F0502020204030204" pitchFamily="34" charset="0"/>
                <a:ea typeface="Calibri" panose="020F0502020204030204" pitchFamily="34" charset="0"/>
                <a:hlinkClick r:id="rId3"/>
              </a:rPr>
              <a:t>http://cforic.org/downloads/</a:t>
            </a:r>
            <a:endParaRPr lang="en-GB" sz="1800">
              <a:effectLst/>
              <a:latin typeface="Calibri" panose="020F0502020204030204" pitchFamily="34" charset="0"/>
              <a:ea typeface="Calibri" panose="020F0502020204030204" pitchFamily="34" charset="0"/>
            </a:endParaRPr>
          </a:p>
          <a:p>
            <a:endParaRPr lang="en-GB"/>
          </a:p>
          <a:p>
            <a:endParaRPr lang="en-GB"/>
          </a:p>
          <a:p>
            <a:r>
              <a:rPr lang="en-GB" b="1"/>
              <a:t>Methodology</a:t>
            </a:r>
          </a:p>
          <a:p>
            <a:endParaRPr lang="en-GB" b="1"/>
          </a:p>
          <a:p>
            <a:r>
              <a:rPr lang="en-GB" b="1"/>
              <a:t>Input factors </a:t>
            </a:r>
          </a:p>
          <a:p>
            <a:endParaRPr lang="en-GB"/>
          </a:p>
          <a:p>
            <a:pPr marL="171450" indent="-171450">
              <a:buFont typeface="Arial" panose="020B0604020202020204" pitchFamily="34" charset="0"/>
              <a:buChar char="•"/>
            </a:pPr>
            <a:r>
              <a:rPr lang="en-GB"/>
              <a:t>Economic Activity Rates </a:t>
            </a:r>
          </a:p>
          <a:p>
            <a:pPr marL="171450" indent="-171450">
              <a:buFont typeface="Arial" panose="020B0604020202020204" pitchFamily="34" charset="0"/>
              <a:buChar char="•"/>
            </a:pPr>
            <a:r>
              <a:rPr lang="en-GB"/>
              <a:t>Business Start-up Rates per 1,000 Inhabitants </a:t>
            </a:r>
          </a:p>
          <a:p>
            <a:pPr marL="171450" indent="-171450">
              <a:buFont typeface="Arial" panose="020B0604020202020204" pitchFamily="34" charset="0"/>
              <a:buChar char="•"/>
            </a:pPr>
            <a:r>
              <a:rPr lang="en-GB"/>
              <a:t>Number of Business per 1,000 inhabitants</a:t>
            </a:r>
          </a:p>
          <a:p>
            <a:pPr marL="171450" indent="-171450">
              <a:buFont typeface="Arial" panose="020B0604020202020204" pitchFamily="34" charset="0"/>
              <a:buChar char="•"/>
            </a:pPr>
            <a:r>
              <a:rPr lang="en-GB"/>
              <a:t> Proportion of Working Age Population with NVQ Level 4 or Proportion of Knowledge-Based Business</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0" indent="0">
              <a:buFont typeface="Arial" panose="020B0604020202020204" pitchFamily="34" charset="0"/>
              <a:buNone/>
            </a:pPr>
            <a:r>
              <a:rPr lang="en-GB" b="1"/>
              <a:t>Output Factors</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Gross Value Added per head at current basic prices </a:t>
            </a:r>
          </a:p>
          <a:p>
            <a:pPr marL="171450" indent="-171450">
              <a:buFont typeface="Arial" panose="020B0604020202020204" pitchFamily="34" charset="0"/>
              <a:buChar char="•"/>
            </a:pPr>
            <a:r>
              <a:rPr lang="en-GB"/>
              <a:t>Productivity - Output per Hour Worked </a:t>
            </a:r>
          </a:p>
          <a:p>
            <a:pPr marL="171450" indent="-171450">
              <a:buFont typeface="Arial" panose="020B0604020202020204" pitchFamily="34" charset="0"/>
              <a:buChar char="•"/>
            </a:pPr>
            <a:r>
              <a:rPr lang="en-GB"/>
              <a:t>Employment Rates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Outcome Factors</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Gross weekly pay </a:t>
            </a:r>
          </a:p>
          <a:p>
            <a:pPr marL="171450" indent="-171450">
              <a:buFont typeface="Arial" panose="020B0604020202020204" pitchFamily="34" charset="0"/>
              <a:buChar char="•"/>
            </a:pPr>
            <a:r>
              <a:rPr lang="en-GB"/>
              <a:t>Unemployment rates</a:t>
            </a:r>
          </a:p>
        </p:txBody>
      </p:sp>
      <p:sp>
        <p:nvSpPr>
          <p:cNvPr id="4" name="Slide Number Placeholder 3"/>
          <p:cNvSpPr>
            <a:spLocks noGrp="1"/>
          </p:cNvSpPr>
          <p:nvPr>
            <p:ph type="sldNum" sz="quarter" idx="5"/>
          </p:nvPr>
        </p:nvSpPr>
        <p:spPr/>
        <p:txBody>
          <a:bodyPr/>
          <a:lstStyle/>
          <a:p>
            <a:fld id="{469B5EFB-1342-4763-98C7-467FE77029F4}" type="slidenum">
              <a:rPr lang="en-GB" smtClean="0"/>
              <a:t>44</a:t>
            </a:fld>
            <a:endParaRPr lang="en-GB"/>
          </a:p>
        </p:txBody>
      </p:sp>
    </p:spTree>
    <p:extLst>
      <p:ext uri="{BB962C8B-B14F-4D97-AF65-F5344CB8AC3E}">
        <p14:creationId xmlns:p14="http://schemas.microsoft.com/office/powerpoint/2010/main" val="381235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Complied by Nottingham and Cardiff Business Schools – goes back to 2002.</a:t>
            </a:r>
          </a:p>
          <a:p>
            <a:endParaRPr lang="en-GB"/>
          </a:p>
          <a:p>
            <a:r>
              <a:rPr lang="en-GB"/>
              <a:t>The aim of the UKCI is to assess the relative economic competitiveness of regions and localities in the UK by constructing a single index that reflects, as fully as possible, the measurable criteria constituting place competitiveness. The UKCI considers that the competitiveness of localities and the competitiveness of firms to be interdependent concepts. Measuring such competitiveness, however, is no easy matter and, as indicators of national competitiveness have shown, cannot be reduced solely to notions of Gross Domestic Product (GDP) and productivity.</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00"/>
                </a:solidFill>
                <a:effectLst/>
                <a:latin typeface="Calibri" panose="020F0502020204030204" pitchFamily="34" charset="0"/>
                <a:ea typeface="Calibri" panose="020F0502020204030204" pitchFamily="34" charset="0"/>
                <a:hlinkClick r:id="rId3"/>
              </a:rPr>
              <a:t>http://cforic.org/downloads/</a:t>
            </a:r>
            <a:endParaRPr lang="en-GB" sz="1800">
              <a:effectLst/>
              <a:latin typeface="Calibri" panose="020F0502020204030204" pitchFamily="34" charset="0"/>
              <a:ea typeface="Calibri" panose="020F0502020204030204" pitchFamily="34" charset="0"/>
            </a:endParaRPr>
          </a:p>
          <a:p>
            <a:endParaRPr lang="en-GB"/>
          </a:p>
          <a:p>
            <a:endParaRPr lang="en-GB"/>
          </a:p>
          <a:p>
            <a:r>
              <a:rPr lang="en-GB" b="1"/>
              <a:t>Methodology</a:t>
            </a:r>
          </a:p>
          <a:p>
            <a:endParaRPr lang="en-GB" b="1"/>
          </a:p>
          <a:p>
            <a:r>
              <a:rPr lang="en-GB" b="1"/>
              <a:t>Input factors </a:t>
            </a:r>
          </a:p>
          <a:p>
            <a:endParaRPr lang="en-GB"/>
          </a:p>
          <a:p>
            <a:pPr marL="171450" indent="-171450">
              <a:buFont typeface="Arial" panose="020B0604020202020204" pitchFamily="34" charset="0"/>
              <a:buChar char="•"/>
            </a:pPr>
            <a:r>
              <a:rPr lang="en-GB"/>
              <a:t>Economic Activity Rates </a:t>
            </a:r>
          </a:p>
          <a:p>
            <a:pPr marL="171450" indent="-171450">
              <a:buFont typeface="Arial" panose="020B0604020202020204" pitchFamily="34" charset="0"/>
              <a:buChar char="•"/>
            </a:pPr>
            <a:r>
              <a:rPr lang="en-GB"/>
              <a:t>Business Start-up Rates per 1,000 Inhabitants </a:t>
            </a:r>
          </a:p>
          <a:p>
            <a:pPr marL="171450" indent="-171450">
              <a:buFont typeface="Arial" panose="020B0604020202020204" pitchFamily="34" charset="0"/>
              <a:buChar char="•"/>
            </a:pPr>
            <a:r>
              <a:rPr lang="en-GB"/>
              <a:t>Number of Business per 1,000 inhabitants</a:t>
            </a:r>
          </a:p>
          <a:p>
            <a:pPr marL="171450" indent="-171450">
              <a:buFont typeface="Arial" panose="020B0604020202020204" pitchFamily="34" charset="0"/>
              <a:buChar char="•"/>
            </a:pPr>
            <a:r>
              <a:rPr lang="en-GB"/>
              <a:t> Proportion of Working Age Population with NVQ Level 4 or Proportion of Knowledge-Based Business</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0" indent="0">
              <a:buFont typeface="Arial" panose="020B0604020202020204" pitchFamily="34" charset="0"/>
              <a:buNone/>
            </a:pPr>
            <a:r>
              <a:rPr lang="en-GB" b="1"/>
              <a:t>Output Factors</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Gross Value Added per head at current basic prices </a:t>
            </a:r>
          </a:p>
          <a:p>
            <a:pPr marL="171450" indent="-171450">
              <a:buFont typeface="Arial" panose="020B0604020202020204" pitchFamily="34" charset="0"/>
              <a:buChar char="•"/>
            </a:pPr>
            <a:r>
              <a:rPr lang="en-GB"/>
              <a:t>Productivity - Output per Hour Worked </a:t>
            </a:r>
          </a:p>
          <a:p>
            <a:pPr marL="171450" indent="-171450">
              <a:buFont typeface="Arial" panose="020B0604020202020204" pitchFamily="34" charset="0"/>
              <a:buChar char="•"/>
            </a:pPr>
            <a:r>
              <a:rPr lang="en-GB"/>
              <a:t>Employment Rates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Outcome Factors</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Gross weekly pay </a:t>
            </a:r>
          </a:p>
          <a:p>
            <a:pPr marL="171450" indent="-171450">
              <a:buFont typeface="Arial" panose="020B0604020202020204" pitchFamily="34" charset="0"/>
              <a:buChar char="•"/>
            </a:pPr>
            <a:r>
              <a:rPr lang="en-GB"/>
              <a:t>Unemployment rates</a:t>
            </a:r>
          </a:p>
        </p:txBody>
      </p:sp>
      <p:sp>
        <p:nvSpPr>
          <p:cNvPr id="4" name="Slide Number Placeholder 3"/>
          <p:cNvSpPr>
            <a:spLocks noGrp="1"/>
          </p:cNvSpPr>
          <p:nvPr>
            <p:ph type="sldNum" sz="quarter" idx="5"/>
          </p:nvPr>
        </p:nvSpPr>
        <p:spPr/>
        <p:txBody>
          <a:bodyPr/>
          <a:lstStyle/>
          <a:p>
            <a:fld id="{469B5EFB-1342-4763-98C7-467FE77029F4}" type="slidenum">
              <a:rPr lang="en-GB" smtClean="0"/>
              <a:t>45</a:t>
            </a:fld>
            <a:endParaRPr lang="en-GB"/>
          </a:p>
        </p:txBody>
      </p:sp>
    </p:spTree>
    <p:extLst>
      <p:ext uri="{BB962C8B-B14F-4D97-AF65-F5344CB8AC3E}">
        <p14:creationId xmlns:p14="http://schemas.microsoft.com/office/powerpoint/2010/main" val="299487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D9FFC6-46B4-4892-8621-0254203F716E}" type="slidenum">
              <a:rPr lang="en-GB" smtClean="0"/>
              <a:t>94</a:t>
            </a:fld>
            <a:endParaRPr lang="en-GB"/>
          </a:p>
        </p:txBody>
      </p:sp>
    </p:spTree>
    <p:extLst>
      <p:ext uri="{BB962C8B-B14F-4D97-AF65-F5344CB8AC3E}">
        <p14:creationId xmlns:p14="http://schemas.microsoft.com/office/powerpoint/2010/main" val="212898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D9FFC6-46B4-4892-8621-0254203F716E}" type="slidenum">
              <a:rPr lang="en-GB" smtClean="0"/>
              <a:t>96</a:t>
            </a:fld>
            <a:endParaRPr lang="en-GB"/>
          </a:p>
        </p:txBody>
      </p:sp>
    </p:spTree>
    <p:extLst>
      <p:ext uri="{BB962C8B-B14F-4D97-AF65-F5344CB8AC3E}">
        <p14:creationId xmlns:p14="http://schemas.microsoft.com/office/powerpoint/2010/main" val="408255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Title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13C08-A47D-4CB1-940E-F2554BB312FB}"/>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0">
            <a:extLst>
              <a:ext uri="{FF2B5EF4-FFF2-40B4-BE49-F238E27FC236}">
                <a16:creationId xmlns:a16="http://schemas.microsoft.com/office/drawing/2014/main" id="{3F176268-BC74-4056-AFCE-25525B5D5B2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1963" y="458788"/>
            <a:ext cx="309086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 picture containing mollusk, animal, invertebrate, cowrie&#10;&#10;Description automatically generated">
            <a:extLst>
              <a:ext uri="{FF2B5EF4-FFF2-40B4-BE49-F238E27FC236}">
                <a16:creationId xmlns:a16="http://schemas.microsoft.com/office/drawing/2014/main" id="{8D640D92-9828-4484-B1E4-3B690500F0D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192463" y="0"/>
            <a:ext cx="8951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27"/>
          <p:cNvSpPr>
            <a:spLocks noGrp="1"/>
          </p:cNvSpPr>
          <p:nvPr>
            <p:ph type="body" sz="quarter" idx="12"/>
          </p:nvPr>
        </p:nvSpPr>
        <p:spPr>
          <a:xfrm>
            <a:off x="462740" y="4093789"/>
            <a:ext cx="11568113" cy="563563"/>
          </a:xfrm>
          <a:prstGeom prst="rect">
            <a:avLst/>
          </a:prstGeom>
        </p:spPr>
        <p:txBody>
          <a:bodyPr>
            <a:normAutofit/>
          </a:bodyPr>
          <a:lstStyle>
            <a:lvl1pPr marL="0" indent="0">
              <a:buNone/>
              <a:defRPr lang="en-GB" sz="2400" b="1" i="1" smtClean="0">
                <a:solidFill>
                  <a:schemeClr val="bg1"/>
                </a:solidFill>
                <a:effectLst/>
                <a:latin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p:cNvSpPr>
            <a:spLocks noGrp="1"/>
          </p:cNvSpPr>
          <p:nvPr>
            <p:ph type="body" sz="quarter" idx="15"/>
          </p:nvPr>
        </p:nvSpPr>
        <p:spPr>
          <a:xfrm>
            <a:off x="462377" y="3263904"/>
            <a:ext cx="11568113" cy="647700"/>
          </a:xfrm>
          <a:prstGeom prst="rect">
            <a:avLst/>
          </a:prstGeom>
        </p:spPr>
        <p:txBody>
          <a:bodyPr/>
          <a:lstStyle>
            <a:lvl1pPr marL="0" indent="0">
              <a:buNone/>
              <a:defRPr sz="5400" b="1" i="1">
                <a:solidFill>
                  <a:schemeClr val="bg2"/>
                </a:solidFill>
                <a:latin typeface="Arial" panose="020B0604020202020204" pitchFamily="34" charset="0"/>
                <a:cs typeface="Arial" panose="020B0604020202020204" pitchFamily="34" charset="0"/>
              </a:defRPr>
            </a:lvl1pPr>
            <a:lvl2pPr marL="457200" indent="0">
              <a:buNone/>
              <a:defRPr sz="3000" b="1">
                <a:solidFill>
                  <a:schemeClr val="accent1"/>
                </a:solidFill>
              </a:defRPr>
            </a:lvl2pPr>
            <a:lvl3pPr marL="914400" indent="0">
              <a:buNone/>
              <a:defRPr sz="3000" b="1">
                <a:solidFill>
                  <a:schemeClr val="accent1"/>
                </a:solidFill>
              </a:defRPr>
            </a:lvl3pPr>
            <a:lvl4pPr marL="1371600" indent="0">
              <a:buNone/>
              <a:defRPr sz="3000" b="1">
                <a:solidFill>
                  <a:schemeClr val="accent1"/>
                </a:solidFill>
              </a:defRPr>
            </a:lvl4pPr>
            <a:lvl5pPr marL="1828800" indent="0">
              <a:buNone/>
              <a:defRPr sz="3000" b="1">
                <a:solidFill>
                  <a:schemeClr val="accent1"/>
                </a:solidFill>
              </a:defRPr>
            </a:lvl5pPr>
          </a:lstStyle>
          <a:p>
            <a:pPr lvl="0"/>
            <a:r>
              <a:rPr lang="en-US"/>
              <a:t>Click to edit Master text styles</a:t>
            </a:r>
          </a:p>
        </p:txBody>
      </p:sp>
      <p:sp>
        <p:nvSpPr>
          <p:cNvPr id="30" name="Text Placeholder 29"/>
          <p:cNvSpPr>
            <a:spLocks noGrp="1"/>
          </p:cNvSpPr>
          <p:nvPr>
            <p:ph type="body" sz="quarter" idx="13"/>
          </p:nvPr>
        </p:nvSpPr>
        <p:spPr>
          <a:xfrm>
            <a:off x="452438" y="6012764"/>
            <a:ext cx="7372350" cy="563563"/>
          </a:xfrm>
          <a:prstGeom prst="rect">
            <a:avLst/>
          </a:prstGeom>
        </p:spPr>
        <p:txBody>
          <a:bodyPr anchor="ctr">
            <a:normAutofit/>
          </a:bodyPr>
          <a:lstStyle>
            <a:lvl1pPr marL="0" indent="0">
              <a:buNone/>
              <a:defRPr lang="en-GB" sz="1800" b="0" i="1" smtClean="0">
                <a:solidFill>
                  <a:schemeClr val="bg1"/>
                </a:solidFill>
                <a:effectLst/>
              </a:defRPr>
            </a:lvl1pPr>
          </a:lstStyle>
          <a:p>
            <a:pPr lvl="0"/>
            <a:r>
              <a:rPr lang="en-US"/>
              <a:t>Click to edit Master text styles</a:t>
            </a:r>
          </a:p>
        </p:txBody>
      </p:sp>
    </p:spTree>
    <p:extLst>
      <p:ext uri="{BB962C8B-B14F-4D97-AF65-F5344CB8AC3E}">
        <p14:creationId xmlns:p14="http://schemas.microsoft.com/office/powerpoint/2010/main" val="341330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68FEC4-32F0-4145-AB5F-B80C2CEE7FC1}"/>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descr="A picture containing mollusk, animal, invertebrate, cowrie&#10;&#10;Description automatically generated">
            <a:extLst>
              <a:ext uri="{FF2B5EF4-FFF2-40B4-BE49-F238E27FC236}">
                <a16:creationId xmlns:a16="http://schemas.microsoft.com/office/drawing/2014/main" id="{207BCD87-9AB1-47D9-94FF-5E5A6B42C00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240088" y="0"/>
            <a:ext cx="8951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DC4EB92-79B2-450C-8377-346F0B90E28B}"/>
              </a:ext>
            </a:extLst>
          </p:cNvPr>
          <p:cNvCxnSpPr/>
          <p:nvPr userDrawn="1"/>
        </p:nvCxnSpPr>
        <p:spPr>
          <a:xfrm>
            <a:off x="447675" y="1235075"/>
            <a:ext cx="11260138"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12">
            <a:extLst>
              <a:ext uri="{FF2B5EF4-FFF2-40B4-BE49-F238E27FC236}">
                <a16:creationId xmlns:a16="http://schemas.microsoft.com/office/drawing/2014/main" id="{56E10AD8-193F-4C86-BB1E-B2BC5CF6824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7675" y="287338"/>
            <a:ext cx="15017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7"/>
          <p:cNvSpPr>
            <a:spLocks noGrp="1"/>
          </p:cNvSpPr>
          <p:nvPr>
            <p:ph type="body" sz="quarter" idx="12"/>
          </p:nvPr>
        </p:nvSpPr>
        <p:spPr>
          <a:xfrm>
            <a:off x="462740" y="3935035"/>
            <a:ext cx="11568113" cy="563563"/>
          </a:xfrm>
          <a:prstGeom prst="rect">
            <a:avLst/>
          </a:prstGeom>
        </p:spPr>
        <p:txBody>
          <a:bodyPr>
            <a:normAutofit/>
          </a:bodyPr>
          <a:lstStyle>
            <a:lvl1pPr marL="0" indent="0">
              <a:buNone/>
              <a:defRPr lang="en-GB" sz="2400" b="1" i="1" smtClean="0">
                <a:solidFill>
                  <a:schemeClr val="bg1"/>
                </a:solidFill>
                <a:effectLst/>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Text Placeholder 4"/>
          <p:cNvSpPr>
            <a:spLocks noGrp="1"/>
          </p:cNvSpPr>
          <p:nvPr>
            <p:ph type="body" sz="quarter" idx="15"/>
          </p:nvPr>
        </p:nvSpPr>
        <p:spPr>
          <a:xfrm>
            <a:off x="462377" y="3105150"/>
            <a:ext cx="11568113" cy="647700"/>
          </a:xfrm>
          <a:prstGeom prst="rect">
            <a:avLst/>
          </a:prstGeom>
        </p:spPr>
        <p:txBody>
          <a:bodyPr/>
          <a:lstStyle>
            <a:lvl1pPr marL="0" indent="0">
              <a:buNone/>
              <a:defRPr sz="5400" b="1" i="1">
                <a:solidFill>
                  <a:schemeClr val="bg2"/>
                </a:solidFill>
                <a:latin typeface="Arial" panose="020B0604020202020204" pitchFamily="34" charset="0"/>
                <a:cs typeface="Arial" panose="020B0604020202020204" pitchFamily="34" charset="0"/>
              </a:defRPr>
            </a:lvl1pPr>
            <a:lvl2pPr marL="457200" indent="0">
              <a:buNone/>
              <a:defRPr sz="3000" b="1">
                <a:solidFill>
                  <a:schemeClr val="accent1"/>
                </a:solidFill>
              </a:defRPr>
            </a:lvl2pPr>
            <a:lvl3pPr marL="914400" indent="0">
              <a:buNone/>
              <a:defRPr sz="3000" b="1">
                <a:solidFill>
                  <a:schemeClr val="accent1"/>
                </a:solidFill>
              </a:defRPr>
            </a:lvl3pPr>
            <a:lvl4pPr marL="1371600" indent="0">
              <a:buNone/>
              <a:defRPr sz="3000" b="1">
                <a:solidFill>
                  <a:schemeClr val="accent1"/>
                </a:solidFill>
              </a:defRPr>
            </a:lvl4pPr>
            <a:lvl5pPr marL="1828800" indent="0">
              <a:buNone/>
              <a:defRPr sz="30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81876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01C975-2075-4388-9EC3-981ECA50E467}"/>
              </a:ext>
            </a:extLst>
          </p:cNvPr>
          <p:cNvSpPr>
            <a:spLocks noGrp="1"/>
          </p:cNvSpPr>
          <p:nvPr>
            <p:ph type="title"/>
          </p:nvPr>
        </p:nvSpPr>
        <p:spPr>
          <a:xfrm>
            <a:off x="2164976" y="392021"/>
            <a:ext cx="9788212" cy="675136"/>
          </a:xfrm>
          <a:prstGeom prst="rect">
            <a:avLst/>
          </a:prstGeom>
        </p:spPr>
        <p:txBody>
          <a:bodyPr/>
          <a:lstStyle>
            <a:lvl1pPr>
              <a:defRPr lang="en-GB" sz="2800" b="1" i="1" kern="1200" dirty="0">
                <a:solidFill>
                  <a:schemeClr val="accent1"/>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a:t>Click to edit Master title style</a:t>
            </a:r>
            <a:endParaRPr lang="en-GB"/>
          </a:p>
        </p:txBody>
      </p:sp>
    </p:spTree>
    <p:extLst>
      <p:ext uri="{BB962C8B-B14F-4D97-AF65-F5344CB8AC3E}">
        <p14:creationId xmlns:p14="http://schemas.microsoft.com/office/powerpoint/2010/main" val="3924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C95FF-B1D3-470F-93C0-86FB445A4260}"/>
              </a:ext>
            </a:extLst>
          </p:cNvPr>
          <p:cNvSpPr>
            <a:spLocks noGrp="1"/>
          </p:cNvSpPr>
          <p:nvPr>
            <p:ph idx="1"/>
          </p:nvPr>
        </p:nvSpPr>
        <p:spPr/>
        <p:txBody>
          <a:bodyPr/>
          <a:lstStyle>
            <a:lvl1pPr marL="0" indent="0">
              <a:buNone/>
              <a:defRPr/>
            </a:lvl1pPr>
          </a:lstStyle>
          <a:p>
            <a:pPr lvl="0"/>
            <a:endParaRPr lang="en-GB"/>
          </a:p>
        </p:txBody>
      </p:sp>
      <p:sp>
        <p:nvSpPr>
          <p:cNvPr id="8" name="TextBox 7">
            <a:extLst>
              <a:ext uri="{FF2B5EF4-FFF2-40B4-BE49-F238E27FC236}">
                <a16:creationId xmlns:a16="http://schemas.microsoft.com/office/drawing/2014/main" id="{980D6376-48A4-410A-A790-CC8759DECFA3}"/>
              </a:ext>
            </a:extLst>
          </p:cNvPr>
          <p:cNvSpPr txBox="1"/>
          <p:nvPr userDrawn="1"/>
        </p:nvSpPr>
        <p:spPr>
          <a:xfrm>
            <a:off x="2797521" y="2375728"/>
            <a:ext cx="6264998" cy="1477328"/>
          </a:xfrm>
          <a:prstGeom prst="rect">
            <a:avLst/>
          </a:prstGeom>
          <a:noFill/>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637A2B7-0239-4045-8813-080216D7B1C9}"/>
              </a:ext>
            </a:extLst>
          </p:cNvPr>
          <p:cNvSpPr>
            <a:spLocks noGrp="1"/>
          </p:cNvSpPr>
          <p:nvPr>
            <p:ph type="title"/>
          </p:nvPr>
        </p:nvSpPr>
        <p:spPr>
          <a:xfrm>
            <a:off x="2051364" y="347018"/>
            <a:ext cx="9930103" cy="612649"/>
          </a:xfrm>
          <a:prstGeom prst="rect">
            <a:avLst/>
          </a:prstGeom>
        </p:spPr>
        <p:txBody>
          <a:bodyPr/>
          <a:lstStyle>
            <a:lvl1pPr>
              <a:defRPr lang="en-GB" sz="2800" b="1" i="1" kern="1200" dirty="0">
                <a:solidFill>
                  <a:schemeClr val="accent1"/>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a:t>Click to edit Master title style</a:t>
            </a:r>
            <a:endParaRPr lang="en-GB"/>
          </a:p>
        </p:txBody>
      </p:sp>
    </p:spTree>
    <p:extLst>
      <p:ext uri="{BB962C8B-B14F-4D97-AF65-F5344CB8AC3E}">
        <p14:creationId xmlns:p14="http://schemas.microsoft.com/office/powerpoint/2010/main" val="408460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3467B-2F9B-4275-893C-B51939E665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75ADC8-611F-44A8-8CDD-6405958773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82BC70E6-AA07-4477-8B08-5A629EB4C307}"/>
              </a:ext>
            </a:extLst>
          </p:cNvPr>
          <p:cNvSpPr>
            <a:spLocks noGrp="1"/>
          </p:cNvSpPr>
          <p:nvPr>
            <p:ph type="title"/>
          </p:nvPr>
        </p:nvSpPr>
        <p:spPr>
          <a:xfrm>
            <a:off x="2129672" y="402834"/>
            <a:ext cx="9927210" cy="709530"/>
          </a:xfrm>
          <a:prstGeom prst="rect">
            <a:avLst/>
          </a:prstGeom>
        </p:spPr>
        <p:txBody>
          <a:bodyPr/>
          <a:lstStyle>
            <a:lvl1pPr>
              <a:defRPr lang="en-GB" sz="2800" b="1" i="1" kern="1200" dirty="0">
                <a:solidFill>
                  <a:schemeClr val="accent1"/>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a:t>Click to edit Master title style</a:t>
            </a:r>
            <a:endParaRPr lang="en-GB"/>
          </a:p>
        </p:txBody>
      </p:sp>
    </p:spTree>
    <p:extLst>
      <p:ext uri="{BB962C8B-B14F-4D97-AF65-F5344CB8AC3E}">
        <p14:creationId xmlns:p14="http://schemas.microsoft.com/office/powerpoint/2010/main" val="93411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Content Placeholder 2"/>
          <p:cNvSpPr>
            <a:spLocks noGrp="1"/>
          </p:cNvSpPr>
          <p:nvPr>
            <p:ph idx="1"/>
          </p:nvPr>
        </p:nvSpPr>
        <p:spPr>
          <a:xfrm>
            <a:off x="5183188" y="2117061"/>
            <a:ext cx="6540978" cy="3830313"/>
          </a:xfrm>
          <a:prstGeom prst="rect">
            <a:avLst/>
          </a:prstGeom>
        </p:spPr>
        <p:txBody>
          <a:bodyPr/>
          <a:lstStyle>
            <a:lvl1pPr marL="228600" indent="-228600">
              <a:lnSpc>
                <a:spcPct val="100000"/>
              </a:lnSpc>
              <a:buFont typeface="System Font"/>
              <a:buChar char="–"/>
              <a:defRPr sz="1400"/>
            </a:lvl1pPr>
            <a:lvl2pPr marL="685800" indent="-228600">
              <a:lnSpc>
                <a:spcPct val="100000"/>
              </a:lnSpc>
              <a:buFont typeface="System Font"/>
              <a:buChar char="–"/>
              <a:defRPr sz="1400"/>
            </a:lvl2pPr>
            <a:lvl3pPr marL="1143000" indent="-228600">
              <a:lnSpc>
                <a:spcPct val="100000"/>
              </a:lnSpc>
              <a:buFont typeface="System Font"/>
              <a:buChar char="–"/>
              <a:defRPr sz="1400"/>
            </a:lvl3pPr>
            <a:lvl4pPr marL="1600200" indent="-228600">
              <a:lnSpc>
                <a:spcPct val="100000"/>
              </a:lnSpc>
              <a:buFont typeface="System Font"/>
              <a:buChar char="–"/>
              <a:defRPr sz="1400"/>
            </a:lvl4pPr>
            <a:lvl5pPr marL="2057400" indent="-228600">
              <a:lnSpc>
                <a:spcPct val="100000"/>
              </a:lnSpc>
              <a:buFont typeface="System Font"/>
              <a:buChar cha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29"/>
          </p:nvPr>
        </p:nvSpPr>
        <p:spPr>
          <a:xfrm>
            <a:off x="448169" y="2124999"/>
            <a:ext cx="4416439" cy="397199"/>
          </a:xfrm>
          <a:prstGeom prst="rect">
            <a:avLst/>
          </a:prstGeom>
        </p:spPr>
        <p:txBody>
          <a:bodyPr anchor="t"/>
          <a:lstStyle>
            <a:lvl1pPr marL="0" indent="0">
              <a:lnSpc>
                <a:spcPct val="100000"/>
              </a:lnSpc>
              <a:buNone/>
              <a:defRPr sz="1600" b="1" i="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30"/>
          </p:nvPr>
        </p:nvSpPr>
        <p:spPr>
          <a:xfrm>
            <a:off x="448169" y="2551712"/>
            <a:ext cx="4416439" cy="3395662"/>
          </a:xfrm>
          <a:prstGeom prst="rect">
            <a:avLst/>
          </a:prstGeom>
        </p:spPr>
        <p:txBody>
          <a:bodyPr/>
          <a:lstStyle>
            <a:lvl1pPr marL="228600" indent="-228600">
              <a:lnSpc>
                <a:spcPct val="100000"/>
              </a:lnSpc>
              <a:buFont typeface="System Font"/>
              <a:buChar char="–"/>
              <a:defRPr sz="1400"/>
            </a:lvl1pPr>
            <a:lvl2pPr marL="685800" indent="-228600">
              <a:lnSpc>
                <a:spcPct val="100000"/>
              </a:lnSpc>
              <a:buFont typeface="System Font"/>
              <a:buChar char="–"/>
              <a:defRPr sz="1400"/>
            </a:lvl2pPr>
            <a:lvl3pPr marL="1143000" indent="-228600">
              <a:lnSpc>
                <a:spcPct val="100000"/>
              </a:lnSpc>
              <a:buFont typeface="System Font"/>
              <a:buChar char="–"/>
              <a:defRPr sz="1400"/>
            </a:lvl3pPr>
            <a:lvl4pPr marL="1600200" indent="-228600">
              <a:lnSpc>
                <a:spcPct val="100000"/>
              </a:lnSpc>
              <a:buFont typeface="System Font"/>
              <a:buChar char="–"/>
              <a:defRPr sz="1400"/>
            </a:lvl4pPr>
            <a:lvl5pPr marL="2057400" indent="-228600">
              <a:lnSpc>
                <a:spcPct val="100000"/>
              </a:lnSpc>
              <a:buFont typeface="System Font"/>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31"/>
          </p:nvPr>
        </p:nvSpPr>
        <p:spPr>
          <a:xfrm>
            <a:off x="448169" y="1544371"/>
            <a:ext cx="11346542" cy="542873"/>
          </a:xfrm>
          <a:prstGeom prst="rect">
            <a:avLst/>
          </a:prstGeom>
        </p:spPr>
        <p:txBody>
          <a:bodyPr/>
          <a:lstStyle>
            <a:lvl1pPr marL="0" indent="0">
              <a:buNone/>
              <a:defRPr sz="2800" b="1" i="1">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5D15B1C6-DF0F-460B-9612-6D7EE7AE26EF}"/>
              </a:ext>
            </a:extLst>
          </p:cNvPr>
          <p:cNvSpPr>
            <a:spLocks noGrp="1"/>
          </p:cNvSpPr>
          <p:nvPr>
            <p:ph type="title" hasCustomPrompt="1"/>
          </p:nvPr>
        </p:nvSpPr>
        <p:spPr>
          <a:xfrm>
            <a:off x="2042312" y="417121"/>
            <a:ext cx="10515600" cy="1325563"/>
          </a:xfrm>
          <a:prstGeom prst="rect">
            <a:avLst/>
          </a:prstGeom>
        </p:spPr>
        <p:txBody>
          <a:bodyPr/>
          <a:lstStyle>
            <a:lvl1pPr>
              <a:defRPr lang="en-US" sz="2800" b="1" i="1" kern="1200" dirty="0">
                <a:solidFill>
                  <a:schemeClr val="accent1"/>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151995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32F8790-8015-4778-A65A-7BA11AA78D01}"/>
              </a:ext>
            </a:extLst>
          </p:cNvPr>
          <p:cNvCxnSpPr/>
          <p:nvPr userDrawn="1"/>
        </p:nvCxnSpPr>
        <p:spPr>
          <a:xfrm>
            <a:off x="447675" y="6097588"/>
            <a:ext cx="1126013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AAF36D5-27BF-4758-BB82-41AB01781474}"/>
              </a:ext>
            </a:extLst>
          </p:cNvPr>
          <p:cNvCxnSpPr/>
          <p:nvPr userDrawn="1"/>
        </p:nvCxnSpPr>
        <p:spPr>
          <a:xfrm>
            <a:off x="447675" y="1235075"/>
            <a:ext cx="1126013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06890BE-C6B3-482B-B35E-52A5CD829573}"/>
              </a:ext>
            </a:extLst>
          </p:cNvPr>
          <p:cNvSpPr txBox="1">
            <a:spLocks/>
          </p:cNvSpPr>
          <p:nvPr userDrawn="1"/>
        </p:nvSpPr>
        <p:spPr>
          <a:xfrm>
            <a:off x="371475" y="6272213"/>
            <a:ext cx="2743200" cy="3651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a:solidFill>
                  <a:schemeClr val="tx2"/>
                </a:solidFill>
              </a:rPr>
              <a:t>Page </a:t>
            </a:r>
            <a:fld id="{BA4E28A7-2EB7-43BD-9A0F-A28E963EE43C}" type="slidenum">
              <a:rPr lang="en-US" altLang="en-US" sz="1400" i="1" smtClean="0">
                <a:solidFill>
                  <a:schemeClr val="tx2"/>
                </a:solidFill>
              </a:rPr>
              <a:pPr eaLnBrk="1" hangingPunct="1">
                <a:defRPr/>
              </a:pPr>
              <a:t>‹#›</a:t>
            </a:fld>
            <a:endParaRPr lang="en-US" altLang="en-US" sz="1400" i="1">
              <a:solidFill>
                <a:schemeClr val="tx2"/>
              </a:solidFill>
            </a:endParaRPr>
          </a:p>
        </p:txBody>
      </p:sp>
      <p:sp>
        <p:nvSpPr>
          <p:cNvPr id="4" name="Slide Number Placeholder 5">
            <a:extLst>
              <a:ext uri="{FF2B5EF4-FFF2-40B4-BE49-F238E27FC236}">
                <a16:creationId xmlns:a16="http://schemas.microsoft.com/office/drawing/2014/main" id="{3361B52D-3D18-4E7D-B11C-4B46FDB6350A}"/>
              </a:ext>
            </a:extLst>
          </p:cNvPr>
          <p:cNvSpPr txBox="1">
            <a:spLocks/>
          </p:cNvSpPr>
          <p:nvPr userDrawn="1"/>
        </p:nvSpPr>
        <p:spPr>
          <a:xfrm>
            <a:off x="8647113" y="6288088"/>
            <a:ext cx="3162300" cy="365125"/>
          </a:xfrm>
          <a:prstGeom prst="rect">
            <a:avLst/>
          </a:prstGeom>
        </p:spPr>
        <p:txBody>
          <a:bodyPr/>
          <a:lstStyle>
            <a:defPPr>
              <a:defRPr lang="en-US"/>
            </a:defPPr>
            <a:lvl1pPr marL="0" algn="l" defTabSz="457200" rtl="0" eaLnBrk="1" latinLnBrk="0" hangingPunct="1">
              <a:defRPr sz="1400" i="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a:t> </a:t>
            </a:r>
          </a:p>
        </p:txBody>
      </p:sp>
      <p:pic>
        <p:nvPicPr>
          <p:cNvPr id="1031" name="Picture 2">
            <a:extLst>
              <a:ext uri="{FF2B5EF4-FFF2-40B4-BE49-F238E27FC236}">
                <a16:creationId xmlns:a16="http://schemas.microsoft.com/office/drawing/2014/main" id="{AD9EF4A2-0D80-41D5-BCDB-7D2089A94DC5}"/>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6513" y="-630238"/>
            <a:ext cx="2516188"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48647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1" r:id="rId3"/>
    <p:sldLayoutId id="2147483672" r:id="rId4"/>
    <p:sldLayoutId id="2147483673" r:id="rId5"/>
    <p:sldLayoutId id="2147483667"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hyperlink" Target="https://www.uea.ac.uk/about/gateway-to-growth" TargetMode="External"/><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s://local.gov.uk/case-studies/breckland-council-future-breckland-thriving-people-and-places" TargetMode="Externa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https://www.anglianwater.co.uk/siteassets/household/environment/net-zero-2030-strategy-2021.pdf" TargetMode="Externa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s://www.youtube.com/watch?v=rBNnQRmxrK8" TargetMode="Externa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hyperlink" Target="https://www.uos.ac.uk/content/our-vision-integrated-care-academy" TargetMode="Externa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0.xml"/><Relationship Id="rId18" Type="http://schemas.openxmlformats.org/officeDocument/2006/relationships/slide" Target="slide23.xml"/><Relationship Id="rId26" Type="http://schemas.openxmlformats.org/officeDocument/2006/relationships/slide" Target="slide65.xml"/><Relationship Id="rId3" Type="http://schemas.openxmlformats.org/officeDocument/2006/relationships/slide" Target="slide5.xml"/><Relationship Id="rId21" Type="http://schemas.openxmlformats.org/officeDocument/2006/relationships/slide" Target="slide26.xml"/><Relationship Id="rId7" Type="http://schemas.openxmlformats.org/officeDocument/2006/relationships/slide" Target="slide14.xml"/><Relationship Id="rId12" Type="http://schemas.openxmlformats.org/officeDocument/2006/relationships/slide" Target="slide20.xml"/><Relationship Id="rId17" Type="http://schemas.openxmlformats.org/officeDocument/2006/relationships/slide" Target="slide27.xml"/><Relationship Id="rId25" Type="http://schemas.openxmlformats.org/officeDocument/2006/relationships/slide" Target="slide61.xml"/><Relationship Id="rId2" Type="http://schemas.openxmlformats.org/officeDocument/2006/relationships/slide" Target="slide2.xml"/><Relationship Id="rId16" Type="http://schemas.openxmlformats.org/officeDocument/2006/relationships/slide" Target="slide49.xml"/><Relationship Id="rId20" Type="http://schemas.openxmlformats.org/officeDocument/2006/relationships/slide" Target="slide21.xml"/><Relationship Id="rId29" Type="http://schemas.openxmlformats.org/officeDocument/2006/relationships/slide" Target="slide7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18.xml"/><Relationship Id="rId24" Type="http://schemas.openxmlformats.org/officeDocument/2006/relationships/slide" Target="slide59.xml"/><Relationship Id="rId5" Type="http://schemas.openxmlformats.org/officeDocument/2006/relationships/slide" Target="slide13.xml"/><Relationship Id="rId15" Type="http://schemas.openxmlformats.org/officeDocument/2006/relationships/slide" Target="slide47.xml"/><Relationship Id="rId23" Type="http://schemas.openxmlformats.org/officeDocument/2006/relationships/slide" Target="slide43.xml"/><Relationship Id="rId28" Type="http://schemas.openxmlformats.org/officeDocument/2006/relationships/slide" Target="slide72.xml"/><Relationship Id="rId10" Type="http://schemas.openxmlformats.org/officeDocument/2006/relationships/slide" Target="slide19.xml"/><Relationship Id="rId19" Type="http://schemas.openxmlformats.org/officeDocument/2006/relationships/slide" Target="slide28.xml"/><Relationship Id="rId4" Type="http://schemas.openxmlformats.org/officeDocument/2006/relationships/slide" Target="slide44.xml"/><Relationship Id="rId9" Type="http://schemas.openxmlformats.org/officeDocument/2006/relationships/slide" Target="slide17.xml"/><Relationship Id="rId14" Type="http://schemas.openxmlformats.org/officeDocument/2006/relationships/slide" Target="slide32.xml"/><Relationship Id="rId22" Type="http://schemas.openxmlformats.org/officeDocument/2006/relationships/slide" Target="slide42.xml"/><Relationship Id="rId27" Type="http://schemas.openxmlformats.org/officeDocument/2006/relationships/slide" Target="slide69.xml"/><Relationship Id="rId30" Type="http://schemas.openxmlformats.org/officeDocument/2006/relationships/slide" Target="slide7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90.xml"/><Relationship Id="rId13" Type="http://schemas.openxmlformats.org/officeDocument/2006/relationships/slide" Target="slide99.xml"/><Relationship Id="rId18" Type="http://schemas.openxmlformats.org/officeDocument/2006/relationships/slide" Target="slide106.xml"/><Relationship Id="rId26" Type="http://schemas.openxmlformats.org/officeDocument/2006/relationships/slide" Target="slide118.xml"/><Relationship Id="rId3" Type="http://schemas.openxmlformats.org/officeDocument/2006/relationships/slide" Target="slide82.xml"/><Relationship Id="rId21" Type="http://schemas.openxmlformats.org/officeDocument/2006/relationships/slide" Target="slide114.xml"/><Relationship Id="rId34" Type="http://schemas.openxmlformats.org/officeDocument/2006/relationships/slide" Target="slide126.xml"/><Relationship Id="rId7" Type="http://schemas.openxmlformats.org/officeDocument/2006/relationships/slide" Target="slide89.xml"/><Relationship Id="rId12" Type="http://schemas.openxmlformats.org/officeDocument/2006/relationships/slide" Target="slide97.xml"/><Relationship Id="rId17" Type="http://schemas.openxmlformats.org/officeDocument/2006/relationships/slide" Target="slide104.xml"/><Relationship Id="rId25" Type="http://schemas.openxmlformats.org/officeDocument/2006/relationships/slide" Target="slide117.xml"/><Relationship Id="rId33" Type="http://schemas.openxmlformats.org/officeDocument/2006/relationships/slide" Target="slide125.xml"/><Relationship Id="rId38" Type="http://schemas.openxmlformats.org/officeDocument/2006/relationships/slide" Target="slide130.xml"/><Relationship Id="rId2" Type="http://schemas.openxmlformats.org/officeDocument/2006/relationships/slide" Target="slide80.xml"/><Relationship Id="rId16" Type="http://schemas.openxmlformats.org/officeDocument/2006/relationships/slide" Target="slide103.xml"/><Relationship Id="rId20" Type="http://schemas.openxmlformats.org/officeDocument/2006/relationships/slide" Target="slide112.xml"/><Relationship Id="rId29" Type="http://schemas.openxmlformats.org/officeDocument/2006/relationships/slide" Target="slide121.xml"/><Relationship Id="rId1" Type="http://schemas.openxmlformats.org/officeDocument/2006/relationships/slideLayout" Target="../slideLayouts/slideLayout3.xml"/><Relationship Id="rId6" Type="http://schemas.openxmlformats.org/officeDocument/2006/relationships/slide" Target="slide88.xml"/><Relationship Id="rId11" Type="http://schemas.openxmlformats.org/officeDocument/2006/relationships/slide" Target="slide96.xml"/><Relationship Id="rId24" Type="http://schemas.openxmlformats.org/officeDocument/2006/relationships/slide" Target="slide116.xml"/><Relationship Id="rId32" Type="http://schemas.openxmlformats.org/officeDocument/2006/relationships/slide" Target="slide124.xml"/><Relationship Id="rId37" Type="http://schemas.openxmlformats.org/officeDocument/2006/relationships/slide" Target="slide129.xml"/><Relationship Id="rId5" Type="http://schemas.openxmlformats.org/officeDocument/2006/relationships/slide" Target="slide87.xml"/><Relationship Id="rId15" Type="http://schemas.openxmlformats.org/officeDocument/2006/relationships/slide" Target="slide101.xml"/><Relationship Id="rId23" Type="http://schemas.openxmlformats.org/officeDocument/2006/relationships/slide" Target="slide115.xml"/><Relationship Id="rId28" Type="http://schemas.openxmlformats.org/officeDocument/2006/relationships/slide" Target="slide120.xml"/><Relationship Id="rId36" Type="http://schemas.openxmlformats.org/officeDocument/2006/relationships/slide" Target="slide128.xml"/><Relationship Id="rId10" Type="http://schemas.openxmlformats.org/officeDocument/2006/relationships/slide" Target="slide94.xml"/><Relationship Id="rId19" Type="http://schemas.openxmlformats.org/officeDocument/2006/relationships/slide" Target="slide111.xml"/><Relationship Id="rId31" Type="http://schemas.openxmlformats.org/officeDocument/2006/relationships/slide" Target="slide123.xml"/><Relationship Id="rId4" Type="http://schemas.openxmlformats.org/officeDocument/2006/relationships/slide" Target="slide85.xml"/><Relationship Id="rId9" Type="http://schemas.openxmlformats.org/officeDocument/2006/relationships/slide" Target="slide92.xml"/><Relationship Id="rId14" Type="http://schemas.openxmlformats.org/officeDocument/2006/relationships/slide" Target="slide100.xml"/><Relationship Id="rId22" Type="http://schemas.openxmlformats.org/officeDocument/2006/relationships/slide" Target="slide107.xml"/><Relationship Id="rId27" Type="http://schemas.openxmlformats.org/officeDocument/2006/relationships/slide" Target="slide119.xml"/><Relationship Id="rId30" Type="http://schemas.openxmlformats.org/officeDocument/2006/relationships/slide" Target="slide122.xml"/><Relationship Id="rId35" Type="http://schemas.openxmlformats.org/officeDocument/2006/relationships/slide" Target="slide12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hethelinnovation.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9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Placeholder 3">
            <a:extLst>
              <a:ext uri="{FF2B5EF4-FFF2-40B4-BE49-F238E27FC236}">
                <a16:creationId xmlns:a16="http://schemas.microsoft.com/office/drawing/2014/main" id="{3C46CD67-A484-43A3-B13F-52506B1FE28C}"/>
              </a:ext>
            </a:extLst>
          </p:cNvPr>
          <p:cNvSpPr>
            <a:spLocks noGrp="1" noChangeArrowheads="1"/>
          </p:cNvSpPr>
          <p:nvPr>
            <p:ph type="body" sz="quarter" idx="13"/>
          </p:nvPr>
        </p:nvSpPr>
        <p:spPr bwMode="auto">
          <a:xfrm>
            <a:off x="452438" y="6013450"/>
            <a:ext cx="7372350" cy="56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90000"/>
              </a:lnSpc>
              <a:spcBef>
                <a:spcPct val="0"/>
              </a:spcBef>
              <a:spcAft>
                <a:spcPts val="600"/>
              </a:spcAft>
            </a:pPr>
            <a:r>
              <a:rPr lang="en-US">
                <a:solidFill>
                  <a:srgbClr val="FFFFFF"/>
                </a:solidFill>
                <a:latin typeface="+mj-lt"/>
                <a:ea typeface="+mj-ea"/>
                <a:cs typeface="+mj-cs"/>
              </a:rPr>
              <a:t>January 2022</a:t>
            </a:r>
          </a:p>
        </p:txBody>
      </p:sp>
      <p:sp>
        <p:nvSpPr>
          <p:cNvPr id="7172" name="Text Placeholder 2">
            <a:extLst>
              <a:ext uri="{FF2B5EF4-FFF2-40B4-BE49-F238E27FC236}">
                <a16:creationId xmlns:a16="http://schemas.microsoft.com/office/drawing/2014/main" id="{58453BB5-F7CA-49F9-85C1-0156544783EF}"/>
              </a:ext>
            </a:extLst>
          </p:cNvPr>
          <p:cNvSpPr>
            <a:spLocks noGrp="1" noChangeArrowheads="1"/>
          </p:cNvSpPr>
          <p:nvPr>
            <p:ph type="body" sz="quarter" idx="15"/>
          </p:nvPr>
        </p:nvSpPr>
        <p:spPr bwMode="auto">
          <a:xfrm>
            <a:off x="461963" y="2414588"/>
            <a:ext cx="115681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Norfolk and Suffolk Economic Strategy – Evidence Report</a:t>
            </a:r>
          </a:p>
        </p:txBody>
      </p:sp>
      <p:sp>
        <p:nvSpPr>
          <p:cNvPr id="4" name="Text Placeholder 3">
            <a:extLst>
              <a:ext uri="{FF2B5EF4-FFF2-40B4-BE49-F238E27FC236}">
                <a16:creationId xmlns:a16="http://schemas.microsoft.com/office/drawing/2014/main" id="{D3E593EE-55D1-4784-B1A9-998F9671DFC5}"/>
              </a:ext>
            </a:extLst>
          </p:cNvPr>
          <p:cNvSpPr txBox="1">
            <a:spLocks noChangeArrowheads="1"/>
          </p:cNvSpPr>
          <p:nvPr/>
        </p:nvSpPr>
        <p:spPr bwMode="auto">
          <a:xfrm>
            <a:off x="461963" y="3974305"/>
            <a:ext cx="7372350" cy="563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en-GB" sz="1800" b="0" i="1" kern="1200" smtClean="0">
                <a:solidFill>
                  <a:schemeClr val="bg1"/>
                </a:solidFill>
                <a:effectLst/>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0"/>
              </a:spcBef>
              <a:spcAft>
                <a:spcPts val="600"/>
              </a:spcAft>
              <a:buClrTx/>
              <a:buSzTx/>
              <a:buFont typeface="Arial" panose="020B0604020202020204" pitchFamily="34" charset="0"/>
              <a:buNone/>
              <a:tabLst/>
              <a:defRPr/>
            </a:pPr>
            <a:r>
              <a:rPr kumimoji="0" lang="en-US" sz="2000" b="0" i="1" u="none" strike="noStrike" kern="1200" cap="none" spc="0" normalizeH="0" baseline="0" noProof="0">
                <a:ln>
                  <a:noFill/>
                </a:ln>
                <a:solidFill>
                  <a:srgbClr val="FFFFFF"/>
                </a:solidFill>
                <a:effectLst/>
                <a:uLnTx/>
                <a:uFillTx/>
                <a:latin typeface="Arial" panose="020B0604020202020204"/>
                <a:ea typeface="+mn-ea"/>
                <a:cs typeface="+mn-cs"/>
              </a:rPr>
              <a:t>New Anglia LEP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49F0-7A10-4D11-A7D8-9807461E2E71}"/>
              </a:ext>
            </a:extLst>
          </p:cNvPr>
          <p:cNvSpPr>
            <a:spLocks noGrp="1"/>
          </p:cNvSpPr>
          <p:nvPr>
            <p:ph type="title"/>
          </p:nvPr>
        </p:nvSpPr>
        <p:spPr/>
        <p:txBody>
          <a:bodyPr/>
          <a:lstStyle/>
          <a:p>
            <a:r>
              <a:rPr lang="en-GB"/>
              <a:t>Scenario Analysis</a:t>
            </a:r>
          </a:p>
        </p:txBody>
      </p:sp>
      <p:sp>
        <p:nvSpPr>
          <p:cNvPr id="4" name="TextBox 3">
            <a:extLst>
              <a:ext uri="{FF2B5EF4-FFF2-40B4-BE49-F238E27FC236}">
                <a16:creationId xmlns:a16="http://schemas.microsoft.com/office/drawing/2014/main" id="{E77BCDEA-7E49-49F1-A9CE-45EB2EE83B5F}"/>
              </a:ext>
            </a:extLst>
          </p:cNvPr>
          <p:cNvSpPr txBox="1"/>
          <p:nvPr/>
        </p:nvSpPr>
        <p:spPr>
          <a:xfrm>
            <a:off x="898360" y="1379208"/>
            <a:ext cx="10395280" cy="4099584"/>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Inflation</a:t>
            </a:r>
          </a:p>
          <a:p>
            <a:endParaRPr lang="en-GB" sz="1800">
              <a:effectLst/>
              <a:latin typeface="Calibri" panose="020F0502020204030204" pitchFamily="34" charset="0"/>
              <a:ea typeface="Calibri" panose="020F0502020204030204" pitchFamily="34" charset="0"/>
            </a:endParaRPr>
          </a:p>
          <a:p>
            <a:r>
              <a:rPr lang="en-GB" sz="1400">
                <a:effectLst/>
                <a:latin typeface="Arial" panose="020B0604020202020204" pitchFamily="34" charset="0"/>
                <a:ea typeface="Calibri" panose="020F0502020204030204" pitchFamily="34" charset="0"/>
                <a:cs typeface="Arial" panose="020B0604020202020204" pitchFamily="34" charset="0"/>
              </a:rPr>
              <a:t>However, a major concern moving into 2022 is the underlying inflationary risk. Much of this risk is seemingly founded on rising energy costs, materials costs and supply chain bottlenecks – as well as increased bureaucracy costs associated with withdrawal from the EU trade agreement – although this does vary from industry to industry rather than being a unilateral issue. The OBR report suggests that the rate of growth is likely to be moderate through 2022, as the growth rate was slowing down through the second half of 2021. </a:t>
            </a:r>
          </a:p>
          <a:p>
            <a:r>
              <a:rPr lang="en-GB" sz="140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a:t>
            </a:r>
            <a:r>
              <a:rPr lang="en-GB" sz="1400" i="1">
                <a:effectLst/>
                <a:latin typeface="Arial" panose="020B0604020202020204" pitchFamily="34" charset="0"/>
                <a:ea typeface="Calibri" panose="020F0502020204030204" pitchFamily="34" charset="0"/>
                <a:cs typeface="Arial" panose="020B0604020202020204" pitchFamily="34" charset="0"/>
              </a:rPr>
              <a:t>Inflation reached 3.1 per cent in September, up from a low of 0.3 per cent in November 2020</a:t>
            </a:r>
            <a:r>
              <a:rPr lang="en-GB" sz="140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a:t>
            </a:r>
            <a:r>
              <a:rPr lang="en-GB" sz="1400" i="1">
                <a:effectLst/>
                <a:latin typeface="Arial" panose="020B0604020202020204" pitchFamily="34" charset="0"/>
                <a:ea typeface="Calibri" panose="020F0502020204030204" pitchFamily="34" charset="0"/>
                <a:cs typeface="Arial" panose="020B0604020202020204" pitchFamily="34" charset="0"/>
              </a:rPr>
              <a:t>CPI inflation is expected to continue to rise, </a:t>
            </a:r>
            <a:r>
              <a:rPr lang="en-GB" sz="1400" b="1" i="1">
                <a:effectLst/>
                <a:latin typeface="Arial" panose="020B0604020202020204" pitchFamily="34" charset="0"/>
                <a:ea typeface="Calibri" panose="020F0502020204030204" pitchFamily="34" charset="0"/>
                <a:cs typeface="Arial" panose="020B0604020202020204" pitchFamily="34" charset="0"/>
              </a:rPr>
              <a:t>peaking at 4.4 per cent in the second quarter of 2022</a:t>
            </a:r>
            <a:r>
              <a:rPr lang="en-GB" sz="1400" i="1">
                <a:effectLst/>
                <a:latin typeface="Arial" panose="020B0604020202020204" pitchFamily="34" charset="0"/>
                <a:ea typeface="Calibri" panose="020F0502020204030204" pitchFamily="34" charset="0"/>
                <a:cs typeface="Arial" panose="020B0604020202020204" pitchFamily="34" charset="0"/>
              </a:rPr>
              <a:t>, 2.6 percentage points higher than in March 2021</a:t>
            </a:r>
            <a:r>
              <a:rPr lang="en-GB" sz="1400">
                <a:effectLst/>
                <a:latin typeface="Arial" panose="020B0604020202020204" pitchFamily="34" charset="0"/>
                <a:ea typeface="Calibri" panose="020F0502020204030204" pitchFamily="34" charset="0"/>
                <a:cs typeface="Arial" panose="020B0604020202020204" pitchFamily="34" charset="0"/>
              </a:rPr>
              <a:t>” </a:t>
            </a:r>
          </a:p>
          <a:p>
            <a:r>
              <a:rPr lang="en-GB" sz="1400">
                <a:effectLst/>
                <a:latin typeface="Arial" panose="020B0604020202020204" pitchFamily="34" charset="0"/>
                <a:ea typeface="Calibri" panose="020F0502020204030204" pitchFamily="34" charset="0"/>
                <a:cs typeface="Arial" panose="020B0604020202020204" pitchFamily="34" charset="0"/>
              </a:rPr>
              <a:t>  </a:t>
            </a:r>
          </a:p>
          <a:p>
            <a:r>
              <a:rPr lang="en-GB" sz="1400">
                <a:effectLst/>
                <a:latin typeface="Arial" panose="020B0604020202020204" pitchFamily="34" charset="0"/>
                <a:ea typeface="Calibri" panose="020F0502020204030204" pitchFamily="34" charset="0"/>
                <a:cs typeface="Arial" panose="020B0604020202020204" pitchFamily="34" charset="0"/>
              </a:rPr>
              <a:t>However, the OBR is currently forecasting that inflation risks will diminish in the medium term, as the risk factors alluded earlier recede. </a:t>
            </a:r>
          </a:p>
          <a:p>
            <a:r>
              <a:rPr lang="en-GB" sz="140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a:t>
            </a:r>
            <a:r>
              <a:rPr lang="en-GB" sz="1400" b="1">
                <a:effectLst/>
                <a:latin typeface="Arial" panose="020B0604020202020204" pitchFamily="34" charset="0"/>
                <a:ea typeface="Calibri" panose="020F0502020204030204" pitchFamily="34" charset="0"/>
                <a:cs typeface="Arial" panose="020B0604020202020204" pitchFamily="34" charset="0"/>
              </a:rPr>
              <a:t>with inflation returning to the 2 per cent target in 2024</a:t>
            </a:r>
            <a:r>
              <a:rPr lang="en-GB" sz="1400">
                <a:effectLst/>
                <a:latin typeface="Arial" panose="020B0604020202020204" pitchFamily="34" charset="0"/>
                <a:ea typeface="Calibri" panose="020F0502020204030204" pitchFamily="34" charset="0"/>
                <a:cs typeface="Arial" panose="020B0604020202020204" pitchFamily="34" charset="0"/>
              </a:rPr>
              <a:t>, as energy prices stabilise, supply bottlenecks ease, and a modest tightening in monetary policy counteracts the extra stimulus from the fiscal package”</a:t>
            </a: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756DDB-4A2D-4D96-9423-211E762C479D}"/>
              </a:ext>
            </a:extLst>
          </p:cNvPr>
          <p:cNvSpPr txBox="1"/>
          <p:nvPr/>
        </p:nvSpPr>
        <p:spPr>
          <a:xfrm>
            <a:off x="7383294" y="5525093"/>
            <a:ext cx="4438551" cy="523220"/>
          </a:xfrm>
          <a:prstGeom prst="rect">
            <a:avLst/>
          </a:prstGeom>
          <a:noFill/>
        </p:spPr>
        <p:txBody>
          <a:bodyPr wrap="square" rtlCol="0">
            <a:spAutoFit/>
          </a:bodyPr>
          <a:lstStyle/>
          <a:p>
            <a:r>
              <a:rPr lang="en-GB" sz="1000" i="1">
                <a:effectLst/>
                <a:ea typeface="Calibri" panose="020F0502020204030204" pitchFamily="34" charset="0"/>
              </a:rPr>
              <a:t>Source: page 10 &amp; 11, Oct 21’ OBR Economic &amp; Fiscal Outlook Report</a:t>
            </a:r>
          </a:p>
          <a:p>
            <a:endParaRPr lang="en-GB"/>
          </a:p>
        </p:txBody>
      </p:sp>
    </p:spTree>
    <p:extLst>
      <p:ext uri="{BB962C8B-B14F-4D97-AF65-F5344CB8AC3E}">
        <p14:creationId xmlns:p14="http://schemas.microsoft.com/office/powerpoint/2010/main" val="39592862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79CF-F18A-455E-9227-89D54FEC7ABA}"/>
              </a:ext>
            </a:extLst>
          </p:cNvPr>
          <p:cNvSpPr>
            <a:spLocks noGrp="1"/>
          </p:cNvSpPr>
          <p:nvPr>
            <p:ph type="title"/>
          </p:nvPr>
        </p:nvSpPr>
        <p:spPr>
          <a:xfrm>
            <a:off x="2164976" y="308733"/>
            <a:ext cx="9788212" cy="872336"/>
          </a:xfrm>
        </p:spPr>
        <p:txBody>
          <a:bodyPr/>
          <a:lstStyle/>
          <a:p>
            <a:r>
              <a:rPr lang="en-GB"/>
              <a:t>Young People not in Education, Employment or Training (NEET) Analysis</a:t>
            </a:r>
          </a:p>
        </p:txBody>
      </p:sp>
      <p:sp>
        <p:nvSpPr>
          <p:cNvPr id="3" name="Content Placeholder 2">
            <a:extLst>
              <a:ext uri="{FF2B5EF4-FFF2-40B4-BE49-F238E27FC236}">
                <a16:creationId xmlns:a16="http://schemas.microsoft.com/office/drawing/2014/main" id="{D55A8BAA-6AE5-4DBC-8424-E541C5B7424D}"/>
              </a:ext>
            </a:extLst>
          </p:cNvPr>
          <p:cNvSpPr>
            <a:spLocks noGrp="1"/>
          </p:cNvSpPr>
          <p:nvPr>
            <p:ph sz="half" idx="4294967295"/>
          </p:nvPr>
        </p:nvSpPr>
        <p:spPr>
          <a:xfrm>
            <a:off x="6600787" y="2169048"/>
            <a:ext cx="4665662" cy="1811938"/>
          </a:xfrm>
        </p:spPr>
        <p:txBody>
          <a:bodyPr>
            <a:normAutofit/>
          </a:bodyPr>
          <a:lstStyle/>
          <a:p>
            <a:pPr marL="174625" indent="-174625">
              <a:lnSpc>
                <a:spcPct val="119000"/>
              </a:lnSpc>
              <a:spcBef>
                <a:spcPts val="0"/>
              </a:spcBef>
              <a:spcAft>
                <a:spcPts val="600"/>
              </a:spcAft>
            </a:pPr>
            <a:r>
              <a:rPr lang="en-GB" sz="1200"/>
              <a:t>Historically Norfolk and Suffolk has had contrasting situations regarding the proportion of NEET or not known students, with Suffolk having an above average proportion whereas as Norfolk consistently tracked below.</a:t>
            </a:r>
          </a:p>
          <a:p>
            <a:pPr marL="174625" indent="-174625">
              <a:lnSpc>
                <a:spcPct val="119000"/>
              </a:lnSpc>
              <a:spcBef>
                <a:spcPts val="0"/>
              </a:spcBef>
              <a:spcAft>
                <a:spcPts val="600"/>
              </a:spcAft>
            </a:pPr>
            <a:r>
              <a:rPr lang="en-GB" sz="1200"/>
              <a:t>However, over the last few years the situation has improved in Suffolk – Suffolk now only has 5% NEET, less than Norfolk and the England average</a:t>
            </a:r>
          </a:p>
        </p:txBody>
      </p:sp>
      <p:sp>
        <p:nvSpPr>
          <p:cNvPr id="6" name="TextBox 5">
            <a:extLst>
              <a:ext uri="{FF2B5EF4-FFF2-40B4-BE49-F238E27FC236}">
                <a16:creationId xmlns:a16="http://schemas.microsoft.com/office/drawing/2014/main" id="{A4F6F90C-EA2E-4AD9-B069-257AF5C49419}"/>
              </a:ext>
            </a:extLst>
          </p:cNvPr>
          <p:cNvSpPr txBox="1"/>
          <p:nvPr/>
        </p:nvSpPr>
        <p:spPr>
          <a:xfrm>
            <a:off x="932503" y="5624103"/>
            <a:ext cx="5181600" cy="253916"/>
          </a:xfrm>
          <a:prstGeom prst="rect">
            <a:avLst/>
          </a:prstGeom>
          <a:noFill/>
        </p:spPr>
        <p:txBody>
          <a:bodyPr wrap="square" rtlCol="0">
            <a:spAutoFit/>
          </a:bodyPr>
          <a:lstStyle/>
          <a:p>
            <a:pPr algn="ctr"/>
            <a:r>
              <a:rPr lang="en-GB" sz="1000" i="1"/>
              <a:t>Source: Department for Education</a:t>
            </a:r>
          </a:p>
        </p:txBody>
      </p:sp>
      <p:pic>
        <p:nvPicPr>
          <p:cNvPr id="8" name="Picture 7" descr="Chart, line chart&#10;&#10;Description automatically generated">
            <a:extLst>
              <a:ext uri="{FF2B5EF4-FFF2-40B4-BE49-F238E27FC236}">
                <a16:creationId xmlns:a16="http://schemas.microsoft.com/office/drawing/2014/main" id="{860BF9B8-11FE-479B-8741-6C7A0ED442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551" y="1438873"/>
            <a:ext cx="5195505" cy="4181342"/>
          </a:xfrm>
          <a:prstGeom prst="rect">
            <a:avLst/>
          </a:prstGeom>
        </p:spPr>
      </p:pic>
    </p:spTree>
    <p:extLst>
      <p:ext uri="{BB962C8B-B14F-4D97-AF65-F5344CB8AC3E}">
        <p14:creationId xmlns:p14="http://schemas.microsoft.com/office/powerpoint/2010/main" val="9736845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A36-A47D-4814-A269-449FB014479D}"/>
              </a:ext>
            </a:extLst>
          </p:cNvPr>
          <p:cNvSpPr>
            <a:spLocks noGrp="1"/>
          </p:cNvSpPr>
          <p:nvPr>
            <p:ph type="title"/>
          </p:nvPr>
        </p:nvSpPr>
        <p:spPr/>
        <p:txBody>
          <a:bodyPr/>
          <a:lstStyle/>
          <a:p>
            <a:r>
              <a:rPr lang="en-GB"/>
              <a:t>Apprenticeship Analysis</a:t>
            </a:r>
          </a:p>
        </p:txBody>
      </p:sp>
      <p:sp>
        <p:nvSpPr>
          <p:cNvPr id="3" name="Content Placeholder 2">
            <a:extLst>
              <a:ext uri="{FF2B5EF4-FFF2-40B4-BE49-F238E27FC236}">
                <a16:creationId xmlns:a16="http://schemas.microsoft.com/office/drawing/2014/main" id="{31B36E21-B99F-43D7-954F-8578A8C08576}"/>
              </a:ext>
            </a:extLst>
          </p:cNvPr>
          <p:cNvSpPr>
            <a:spLocks noGrp="1"/>
          </p:cNvSpPr>
          <p:nvPr>
            <p:ph sz="half" idx="4294967295"/>
          </p:nvPr>
        </p:nvSpPr>
        <p:spPr>
          <a:xfrm>
            <a:off x="6751057" y="2042222"/>
            <a:ext cx="4816475" cy="2471738"/>
          </a:xfrm>
        </p:spPr>
        <p:txBody>
          <a:bodyPr>
            <a:normAutofit/>
          </a:bodyPr>
          <a:lstStyle/>
          <a:p>
            <a:pPr marL="174625" lvl="0" indent="-174625">
              <a:lnSpc>
                <a:spcPct val="119000"/>
              </a:lnSpc>
              <a:spcBef>
                <a:spcPts val="0"/>
              </a:spcBef>
              <a:spcAft>
                <a:spcPts val="600"/>
              </a:spcAft>
            </a:pPr>
            <a:r>
              <a:rPr lang="en-US" sz="1200"/>
              <a:t>Apprenticeship achievements are concentrated mainly in “Business, Administration and Law” (28%), “Health, Public Services and Care” (27%), and “Engineering and Manufacturing Technologies” (14%)</a:t>
            </a:r>
            <a:endParaRPr lang="en-GB" sz="1200"/>
          </a:p>
          <a:p>
            <a:pPr marL="174625" lvl="0" indent="-174625">
              <a:lnSpc>
                <a:spcPct val="119000"/>
              </a:lnSpc>
              <a:spcBef>
                <a:spcPts val="0"/>
              </a:spcBef>
              <a:spcAft>
                <a:spcPts val="600"/>
              </a:spcAft>
            </a:pPr>
            <a:r>
              <a:rPr lang="en-US" sz="1200"/>
              <a:t>This almost exactly mirrors the national picture, however the gap of 18% nationally relative to 14% locally in “Engineering and Manufacturing Technologies” should be closed if the area is to be competitive in their Clean Energy strategic opportunity.</a:t>
            </a:r>
            <a:endParaRPr lang="en-GB" sz="1200"/>
          </a:p>
        </p:txBody>
      </p:sp>
      <p:sp>
        <p:nvSpPr>
          <p:cNvPr id="6" name="TextBox 5">
            <a:extLst>
              <a:ext uri="{FF2B5EF4-FFF2-40B4-BE49-F238E27FC236}">
                <a16:creationId xmlns:a16="http://schemas.microsoft.com/office/drawing/2014/main" id="{D08B6442-6469-4478-9F52-9922CF0045FA}"/>
              </a:ext>
            </a:extLst>
          </p:cNvPr>
          <p:cNvSpPr txBox="1"/>
          <p:nvPr/>
        </p:nvSpPr>
        <p:spPr>
          <a:xfrm>
            <a:off x="914400" y="5710238"/>
            <a:ext cx="5181600" cy="415498"/>
          </a:xfrm>
          <a:prstGeom prst="rect">
            <a:avLst/>
          </a:prstGeom>
          <a:noFill/>
        </p:spPr>
        <p:txBody>
          <a:bodyPr wrap="square" rtlCol="0">
            <a:spAutoFit/>
          </a:bodyPr>
          <a:lstStyle/>
          <a:p>
            <a:pPr algn="ctr"/>
            <a:r>
              <a:rPr lang="en-GB" sz="1000" i="1"/>
              <a:t>Source: DfE Localism Dashboard</a:t>
            </a:r>
          </a:p>
          <a:p>
            <a:pPr algn="ctr"/>
            <a:r>
              <a:rPr lang="en-GB" sz="1000" i="1"/>
              <a:t>*Geographies are based upon the home postcode of the learner</a:t>
            </a:r>
          </a:p>
        </p:txBody>
      </p:sp>
      <p:pic>
        <p:nvPicPr>
          <p:cNvPr id="8" name="Picture 7" descr="Chart, bar chart&#10;&#10;Description automatically generated">
            <a:extLst>
              <a:ext uri="{FF2B5EF4-FFF2-40B4-BE49-F238E27FC236}">
                <a16:creationId xmlns:a16="http://schemas.microsoft.com/office/drawing/2014/main" id="{1B8961DB-9603-41BA-B9F9-D702831C6A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037" y="1400249"/>
            <a:ext cx="5189963" cy="4274133"/>
          </a:xfrm>
          <a:prstGeom prst="rect">
            <a:avLst/>
          </a:prstGeom>
        </p:spPr>
      </p:pic>
    </p:spTree>
    <p:extLst>
      <p:ext uri="{BB962C8B-B14F-4D97-AF65-F5344CB8AC3E}">
        <p14:creationId xmlns:p14="http://schemas.microsoft.com/office/powerpoint/2010/main" val="10680685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A36-A47D-4814-A269-449FB014479D}"/>
              </a:ext>
            </a:extLst>
          </p:cNvPr>
          <p:cNvSpPr>
            <a:spLocks noGrp="1"/>
          </p:cNvSpPr>
          <p:nvPr>
            <p:ph type="title"/>
          </p:nvPr>
        </p:nvSpPr>
        <p:spPr/>
        <p:txBody>
          <a:bodyPr/>
          <a:lstStyle/>
          <a:p>
            <a:r>
              <a:rPr lang="en-GB"/>
              <a:t>Apprenticeship Analysis</a:t>
            </a:r>
          </a:p>
        </p:txBody>
      </p:sp>
      <p:sp>
        <p:nvSpPr>
          <p:cNvPr id="3" name="Content Placeholder 2">
            <a:extLst>
              <a:ext uri="{FF2B5EF4-FFF2-40B4-BE49-F238E27FC236}">
                <a16:creationId xmlns:a16="http://schemas.microsoft.com/office/drawing/2014/main" id="{31B36E21-B99F-43D7-954F-8578A8C08576}"/>
              </a:ext>
            </a:extLst>
          </p:cNvPr>
          <p:cNvSpPr>
            <a:spLocks noGrp="1"/>
          </p:cNvSpPr>
          <p:nvPr>
            <p:ph sz="half" idx="4294967295"/>
          </p:nvPr>
        </p:nvSpPr>
        <p:spPr>
          <a:xfrm>
            <a:off x="8452624" y="2463692"/>
            <a:ext cx="3159514" cy="1118494"/>
          </a:xfrm>
        </p:spPr>
        <p:txBody>
          <a:bodyPr>
            <a:normAutofit/>
          </a:bodyPr>
          <a:lstStyle/>
          <a:p>
            <a:pPr marL="174625" indent="-174625">
              <a:lnSpc>
                <a:spcPct val="129000"/>
              </a:lnSpc>
              <a:spcBef>
                <a:spcPts val="0"/>
              </a:spcBef>
              <a:spcAft>
                <a:spcPts val="600"/>
              </a:spcAft>
            </a:pPr>
            <a:r>
              <a:rPr lang="en-GB" sz="1200"/>
              <a:t>Over the last two academic years, the volume of both apprenticeship job postings and starts has decreased.</a:t>
            </a:r>
          </a:p>
        </p:txBody>
      </p:sp>
      <p:sp>
        <p:nvSpPr>
          <p:cNvPr id="7" name="TextBox 6">
            <a:extLst>
              <a:ext uri="{FF2B5EF4-FFF2-40B4-BE49-F238E27FC236}">
                <a16:creationId xmlns:a16="http://schemas.microsoft.com/office/drawing/2014/main" id="{5B4BA7BD-0283-4FE9-ACB1-7A22A23D9A77}"/>
              </a:ext>
            </a:extLst>
          </p:cNvPr>
          <p:cNvSpPr txBox="1"/>
          <p:nvPr/>
        </p:nvSpPr>
        <p:spPr>
          <a:xfrm>
            <a:off x="2587083" y="5499278"/>
            <a:ext cx="5181600" cy="415498"/>
          </a:xfrm>
          <a:prstGeom prst="rect">
            <a:avLst/>
          </a:prstGeom>
          <a:noFill/>
        </p:spPr>
        <p:txBody>
          <a:bodyPr wrap="square" rtlCol="0">
            <a:spAutoFit/>
          </a:bodyPr>
          <a:lstStyle/>
          <a:p>
            <a:pPr algn="ctr"/>
            <a:r>
              <a:rPr lang="en-GB" sz="1000" i="1"/>
              <a:t>Source: EMSI &amp; DfE Localism Dashboard</a:t>
            </a:r>
          </a:p>
          <a:p>
            <a:pPr algn="ctr"/>
            <a:r>
              <a:rPr lang="en-GB" sz="1000" i="1"/>
              <a:t>*Geographies are based upon the delivery postcode</a:t>
            </a:r>
          </a:p>
        </p:txBody>
      </p:sp>
      <p:pic>
        <p:nvPicPr>
          <p:cNvPr id="5" name="Picture 4" descr="Chart, line chart&#10;&#10;Description automatically generated">
            <a:extLst>
              <a:ext uri="{FF2B5EF4-FFF2-40B4-BE49-F238E27FC236}">
                <a16:creationId xmlns:a16="http://schemas.microsoft.com/office/drawing/2014/main" id="{73D61624-B857-4521-9A10-F55E227D05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863" y="1300899"/>
            <a:ext cx="7738947" cy="4172386"/>
          </a:xfrm>
          <a:prstGeom prst="rect">
            <a:avLst/>
          </a:prstGeom>
        </p:spPr>
      </p:pic>
    </p:spTree>
    <p:extLst>
      <p:ext uri="{BB962C8B-B14F-4D97-AF65-F5344CB8AC3E}">
        <p14:creationId xmlns:p14="http://schemas.microsoft.com/office/powerpoint/2010/main" val="36408749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A36-A47D-4814-A269-449FB014479D}"/>
              </a:ext>
            </a:extLst>
          </p:cNvPr>
          <p:cNvSpPr>
            <a:spLocks noGrp="1"/>
          </p:cNvSpPr>
          <p:nvPr>
            <p:ph type="title"/>
          </p:nvPr>
        </p:nvSpPr>
        <p:spPr>
          <a:prstGeom prst="rect">
            <a:avLst/>
          </a:prstGeom>
        </p:spPr>
        <p:txBody>
          <a:bodyPr/>
          <a:lstStyle/>
          <a:p>
            <a:r>
              <a:rPr lang="en-GB"/>
              <a:t>National Insurance Number Registrations </a:t>
            </a:r>
          </a:p>
        </p:txBody>
      </p:sp>
      <p:sp>
        <p:nvSpPr>
          <p:cNvPr id="3" name="Content Placeholder 2">
            <a:extLst>
              <a:ext uri="{FF2B5EF4-FFF2-40B4-BE49-F238E27FC236}">
                <a16:creationId xmlns:a16="http://schemas.microsoft.com/office/drawing/2014/main" id="{31B36E21-B99F-43D7-954F-8578A8C08576}"/>
              </a:ext>
            </a:extLst>
          </p:cNvPr>
          <p:cNvSpPr>
            <a:spLocks noGrp="1"/>
          </p:cNvSpPr>
          <p:nvPr>
            <p:ph type="body" sz="quarter" idx="4294967295"/>
          </p:nvPr>
        </p:nvSpPr>
        <p:spPr>
          <a:xfrm>
            <a:off x="6341329" y="2003406"/>
            <a:ext cx="4891668" cy="2423628"/>
          </a:xfrm>
          <a:prstGeom prst="rect">
            <a:avLst/>
          </a:prstGeom>
        </p:spPr>
        <p:txBody>
          <a:bodyPr>
            <a:normAutofit fontScale="40000" lnSpcReduction="20000"/>
          </a:bodyPr>
          <a:lstStyle/>
          <a:p>
            <a:pPr marL="174625" indent="-174625">
              <a:lnSpc>
                <a:spcPct val="149000"/>
              </a:lnSpc>
              <a:spcBef>
                <a:spcPts val="0"/>
              </a:spcBef>
              <a:spcAft>
                <a:spcPts val="600"/>
              </a:spcAft>
            </a:pPr>
            <a:r>
              <a:rPr lang="en-GB" sz="3000"/>
              <a:t>After the United Kingdom EU referendum in 2016, there was a sharp fall in the volume of National Insurance Number (</a:t>
            </a:r>
            <a:r>
              <a:rPr lang="en-GB" sz="3000" err="1"/>
              <a:t>NINo</a:t>
            </a:r>
            <a:r>
              <a:rPr lang="en-GB" sz="3000"/>
              <a:t>) registrations in adult overseas nationals entering the UK across both Norfolk and Suffolk.</a:t>
            </a:r>
          </a:p>
          <a:p>
            <a:pPr marL="174625" indent="-174625">
              <a:lnSpc>
                <a:spcPct val="149000"/>
              </a:lnSpc>
              <a:spcBef>
                <a:spcPts val="0"/>
              </a:spcBef>
              <a:spcAft>
                <a:spcPts val="600"/>
              </a:spcAft>
            </a:pPr>
            <a:r>
              <a:rPr lang="en-GB" sz="3000"/>
              <a:t>There was a slight uptick in 2019, however registrations dramatically fell again in 2020 and 2021 as a result of COVID-19.</a:t>
            </a:r>
          </a:p>
          <a:p>
            <a:pPr marL="174625" indent="-174625">
              <a:lnSpc>
                <a:spcPct val="149000"/>
              </a:lnSpc>
              <a:spcBef>
                <a:spcPts val="0"/>
              </a:spcBef>
              <a:spcAft>
                <a:spcPts val="600"/>
              </a:spcAft>
            </a:pPr>
            <a:r>
              <a:rPr lang="en-GB" sz="3000"/>
              <a:t>In 2016, there were 13,845 registrations across both Norfolk and Suffolk, which has fallen to 1,076 in 2021 (a 92% decrease).</a:t>
            </a:r>
          </a:p>
          <a:p>
            <a:endParaRPr lang="en-GB">
              <a:solidFill>
                <a:srgbClr val="C00000"/>
              </a:solidFill>
            </a:endParaRPr>
          </a:p>
        </p:txBody>
      </p:sp>
      <p:sp>
        <p:nvSpPr>
          <p:cNvPr id="6" name="TextBox 5">
            <a:extLst>
              <a:ext uri="{FF2B5EF4-FFF2-40B4-BE49-F238E27FC236}">
                <a16:creationId xmlns:a16="http://schemas.microsoft.com/office/drawing/2014/main" id="{72339620-7879-4AF7-A322-1CFD69A31E31}"/>
              </a:ext>
            </a:extLst>
          </p:cNvPr>
          <p:cNvSpPr txBox="1"/>
          <p:nvPr/>
        </p:nvSpPr>
        <p:spPr>
          <a:xfrm>
            <a:off x="775010" y="5711158"/>
            <a:ext cx="5181600" cy="253916"/>
          </a:xfrm>
          <a:prstGeom prst="rect">
            <a:avLst/>
          </a:prstGeom>
          <a:noFill/>
        </p:spPr>
        <p:txBody>
          <a:bodyPr wrap="square" rtlCol="0">
            <a:spAutoFit/>
          </a:bodyPr>
          <a:lstStyle/>
          <a:p>
            <a:pPr algn="ctr"/>
            <a:r>
              <a:rPr lang="en-GB" sz="1000" i="1"/>
              <a:t>Source: Department for Work &amp; Pensions</a:t>
            </a:r>
          </a:p>
        </p:txBody>
      </p:sp>
      <p:pic>
        <p:nvPicPr>
          <p:cNvPr id="7" name="Picture 6" descr="Chart, line chart&#10;&#10;Description automatically generated">
            <a:extLst>
              <a:ext uri="{FF2B5EF4-FFF2-40B4-BE49-F238E27FC236}">
                <a16:creationId xmlns:a16="http://schemas.microsoft.com/office/drawing/2014/main" id="{6C45C5F2-75F9-48DB-A108-6C3AF1F0A3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709" y="1349705"/>
            <a:ext cx="5189963" cy="4361453"/>
          </a:xfrm>
          <a:prstGeom prst="rect">
            <a:avLst/>
          </a:prstGeom>
        </p:spPr>
      </p:pic>
    </p:spTree>
    <p:extLst>
      <p:ext uri="{BB962C8B-B14F-4D97-AF65-F5344CB8AC3E}">
        <p14:creationId xmlns:p14="http://schemas.microsoft.com/office/powerpoint/2010/main" val="5666967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B20797-EAAD-430E-B280-9A7DAB65E581}"/>
              </a:ext>
            </a:extLst>
          </p:cNvPr>
          <p:cNvSpPr>
            <a:spLocks noGrp="1"/>
          </p:cNvSpPr>
          <p:nvPr>
            <p:ph type="body" sz="quarter" idx="15"/>
          </p:nvPr>
        </p:nvSpPr>
        <p:spPr/>
        <p:txBody>
          <a:bodyPr/>
          <a:lstStyle/>
          <a:p>
            <a:r>
              <a:rPr lang="en-GB"/>
              <a:t>9.	Deprivation Analysis</a:t>
            </a:r>
          </a:p>
        </p:txBody>
      </p:sp>
    </p:spTree>
    <p:extLst>
      <p:ext uri="{BB962C8B-B14F-4D97-AF65-F5344CB8AC3E}">
        <p14:creationId xmlns:p14="http://schemas.microsoft.com/office/powerpoint/2010/main" val="19107144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66AD-409A-4426-97F1-1E0A3C52D531}"/>
              </a:ext>
            </a:extLst>
          </p:cNvPr>
          <p:cNvSpPr>
            <a:spLocks noGrp="1"/>
          </p:cNvSpPr>
          <p:nvPr>
            <p:ph type="title"/>
          </p:nvPr>
        </p:nvSpPr>
        <p:spPr/>
        <p:txBody>
          <a:bodyPr/>
          <a:lstStyle/>
          <a:p>
            <a:r>
              <a:rPr lang="en-GB"/>
              <a:t>Deprivation Analysis</a:t>
            </a:r>
          </a:p>
        </p:txBody>
      </p:sp>
      <p:sp>
        <p:nvSpPr>
          <p:cNvPr id="5" name="Content Placeholder 2">
            <a:extLst>
              <a:ext uri="{FF2B5EF4-FFF2-40B4-BE49-F238E27FC236}">
                <a16:creationId xmlns:a16="http://schemas.microsoft.com/office/drawing/2014/main" id="{783F3C4B-1997-482E-9372-82A98862C121}"/>
              </a:ext>
            </a:extLst>
          </p:cNvPr>
          <p:cNvSpPr txBox="1">
            <a:spLocks/>
          </p:cNvSpPr>
          <p:nvPr/>
        </p:nvSpPr>
        <p:spPr>
          <a:xfrm>
            <a:off x="452487" y="1442300"/>
            <a:ext cx="11208470" cy="4496587"/>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t>The overall Index of Multiple Deprivation is a measure of multiple deprivation based on combining together specific dimensions of deprivation.</a:t>
            </a:r>
          </a:p>
          <a:p>
            <a:pPr marL="0" indent="0">
              <a:buNone/>
            </a:pPr>
            <a:r>
              <a:rPr lang="en-GB" sz="1800"/>
              <a:t>In the current English Indices of Deprivation 2019, seven domains of deprivation are considered and weighted as follows:</a:t>
            </a:r>
          </a:p>
          <a:p>
            <a:pPr marL="0" indent="0">
              <a:buNone/>
            </a:pPr>
            <a:endParaRPr lang="en-GB" sz="1800"/>
          </a:p>
          <a:p>
            <a:pPr marL="534988" lvl="1" indent="-261938"/>
            <a:r>
              <a:rPr lang="en-GB" sz="1800"/>
              <a:t>Income (22.5%)</a:t>
            </a:r>
          </a:p>
          <a:p>
            <a:pPr marL="534988" lvl="1" indent="-261938"/>
            <a:r>
              <a:rPr lang="en-GB" sz="1800"/>
              <a:t>Employment (22.5%)</a:t>
            </a:r>
          </a:p>
          <a:p>
            <a:pPr marL="534988" lvl="1" indent="-261938"/>
            <a:r>
              <a:rPr lang="en-GB" sz="1800"/>
              <a:t>Education (13.5%)</a:t>
            </a:r>
          </a:p>
          <a:p>
            <a:pPr marL="534988" lvl="1" indent="-261938"/>
            <a:r>
              <a:rPr lang="en-GB" sz="1800"/>
              <a:t>Health (13.5%)</a:t>
            </a:r>
          </a:p>
          <a:p>
            <a:pPr marL="534988" lvl="1" indent="-261938"/>
            <a:r>
              <a:rPr lang="en-GB" sz="1800"/>
              <a:t>Crime (9.3%)</a:t>
            </a:r>
          </a:p>
          <a:p>
            <a:pPr marL="534988" lvl="1" indent="-261938"/>
            <a:r>
              <a:rPr lang="en-GB" sz="1800"/>
              <a:t>Barriers to Housing and Services (9.3%)</a:t>
            </a:r>
          </a:p>
          <a:p>
            <a:pPr marL="534988" lvl="1" indent="-261938"/>
            <a:r>
              <a:rPr lang="en-GB" sz="1800"/>
              <a:t>Living Environment (9.3%)</a:t>
            </a:r>
          </a:p>
          <a:p>
            <a:pPr lvl="1"/>
            <a:endParaRPr lang="en-GB" sz="1800"/>
          </a:p>
          <a:p>
            <a:pPr marL="0" indent="0">
              <a:buNone/>
            </a:pPr>
            <a:r>
              <a:rPr lang="en-GB" sz="1800"/>
              <a:t>These domains each have multiple components, the specifics of which can be found in the “English indices of deprivation 2019: technical report”.</a:t>
            </a:r>
          </a:p>
          <a:p>
            <a:endParaRPr lang="en-GB">
              <a:solidFill>
                <a:srgbClr val="C00000"/>
              </a:solidFill>
            </a:endParaRPr>
          </a:p>
        </p:txBody>
      </p:sp>
    </p:spTree>
    <p:extLst>
      <p:ext uri="{BB962C8B-B14F-4D97-AF65-F5344CB8AC3E}">
        <p14:creationId xmlns:p14="http://schemas.microsoft.com/office/powerpoint/2010/main" val="29046952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611E-7960-4D07-9048-FE81812C5E02}"/>
              </a:ext>
            </a:extLst>
          </p:cNvPr>
          <p:cNvSpPr>
            <a:spLocks noGrp="1"/>
          </p:cNvSpPr>
          <p:nvPr>
            <p:ph type="title"/>
          </p:nvPr>
        </p:nvSpPr>
        <p:spPr/>
        <p:txBody>
          <a:bodyPr/>
          <a:lstStyle/>
          <a:p>
            <a:r>
              <a:rPr lang="en-GB"/>
              <a:t>Inclusivity – IMD Analysis</a:t>
            </a:r>
          </a:p>
        </p:txBody>
      </p:sp>
      <p:pic>
        <p:nvPicPr>
          <p:cNvPr id="3" name="Picture 2">
            <a:extLst>
              <a:ext uri="{FF2B5EF4-FFF2-40B4-BE49-F238E27FC236}">
                <a16:creationId xmlns:a16="http://schemas.microsoft.com/office/drawing/2014/main" id="{0D568751-6B42-43D7-AAED-50237420B9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96023" y="1612510"/>
            <a:ext cx="7347943" cy="3533777"/>
          </a:xfrm>
          <a:prstGeom prst="rect">
            <a:avLst/>
          </a:prstGeom>
          <a:ln>
            <a:solidFill>
              <a:schemeClr val="bg1">
                <a:lumMod val="85000"/>
              </a:schemeClr>
            </a:solidFill>
          </a:ln>
        </p:spPr>
      </p:pic>
      <p:sp>
        <p:nvSpPr>
          <p:cNvPr id="4" name="TextBox 3">
            <a:extLst>
              <a:ext uri="{FF2B5EF4-FFF2-40B4-BE49-F238E27FC236}">
                <a16:creationId xmlns:a16="http://schemas.microsoft.com/office/drawing/2014/main" id="{73EEF77F-3485-4E42-BF46-FADEAAADE8C5}"/>
              </a:ext>
            </a:extLst>
          </p:cNvPr>
          <p:cNvSpPr txBox="1"/>
          <p:nvPr/>
        </p:nvSpPr>
        <p:spPr>
          <a:xfrm>
            <a:off x="8151541" y="2235260"/>
            <a:ext cx="3557239" cy="1754326"/>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 chart opposite provides an indication of the proportion of Lower Super Output Areas (LSOA) across Norfolk and Suffolk that are in each decile of deprivation.</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Overall, we can see that Norfolk and Suffolk has around 52% of LSOAs in ‘least deprived range of the scale, and 48% in the most deprived range of the scale.</a:t>
            </a:r>
          </a:p>
        </p:txBody>
      </p:sp>
      <p:sp>
        <p:nvSpPr>
          <p:cNvPr id="6" name="TextBox 5">
            <a:extLst>
              <a:ext uri="{FF2B5EF4-FFF2-40B4-BE49-F238E27FC236}">
                <a16:creationId xmlns:a16="http://schemas.microsoft.com/office/drawing/2014/main" id="{D5424BBB-8AF0-4512-94A7-3E12022E5BF2}"/>
              </a:ext>
            </a:extLst>
          </p:cNvPr>
          <p:cNvSpPr txBox="1"/>
          <p:nvPr/>
        </p:nvSpPr>
        <p:spPr>
          <a:xfrm>
            <a:off x="3077161" y="5470037"/>
            <a:ext cx="1597058" cy="253916"/>
          </a:xfrm>
          <a:prstGeom prst="rect">
            <a:avLst/>
          </a:prstGeom>
          <a:noFill/>
        </p:spPr>
        <p:txBody>
          <a:bodyPr wrap="square" rtlCol="0">
            <a:spAutoFit/>
          </a:bodyPr>
          <a:lstStyle/>
          <a:p>
            <a:pPr algn="ctr"/>
            <a:r>
              <a:rPr lang="en-GB" sz="1000" i="1"/>
              <a:t>Source: MHCLG, 2019</a:t>
            </a:r>
          </a:p>
        </p:txBody>
      </p:sp>
    </p:spTree>
    <p:extLst>
      <p:ext uri="{BB962C8B-B14F-4D97-AF65-F5344CB8AC3E}">
        <p14:creationId xmlns:p14="http://schemas.microsoft.com/office/powerpoint/2010/main" val="32779457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611E-7960-4D07-9048-FE81812C5E02}"/>
              </a:ext>
            </a:extLst>
          </p:cNvPr>
          <p:cNvSpPr>
            <a:spLocks noGrp="1"/>
          </p:cNvSpPr>
          <p:nvPr>
            <p:ph type="title"/>
          </p:nvPr>
        </p:nvSpPr>
        <p:spPr/>
        <p:txBody>
          <a:bodyPr/>
          <a:lstStyle/>
          <a:p>
            <a:r>
              <a:rPr lang="en-GB"/>
              <a:t>Inclusivity – IMD Analysis</a:t>
            </a:r>
          </a:p>
        </p:txBody>
      </p:sp>
      <p:pic>
        <p:nvPicPr>
          <p:cNvPr id="3" name="Picture 2">
            <a:extLst>
              <a:ext uri="{FF2B5EF4-FFF2-40B4-BE49-F238E27FC236}">
                <a16:creationId xmlns:a16="http://schemas.microsoft.com/office/drawing/2014/main" id="{A1CAA4E2-971D-4C1B-9372-B9F0005F79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4317" y="1499943"/>
            <a:ext cx="7578263" cy="3644542"/>
          </a:xfrm>
          <a:prstGeom prst="rect">
            <a:avLst/>
          </a:prstGeom>
          <a:ln>
            <a:solidFill>
              <a:schemeClr val="bg1">
                <a:lumMod val="85000"/>
              </a:schemeClr>
            </a:solidFill>
          </a:ln>
        </p:spPr>
      </p:pic>
      <p:sp>
        <p:nvSpPr>
          <p:cNvPr id="4" name="TextBox 3">
            <a:extLst>
              <a:ext uri="{FF2B5EF4-FFF2-40B4-BE49-F238E27FC236}">
                <a16:creationId xmlns:a16="http://schemas.microsoft.com/office/drawing/2014/main" id="{60383A95-574C-4E8C-89C8-C6F682632302}"/>
              </a:ext>
            </a:extLst>
          </p:cNvPr>
          <p:cNvSpPr txBox="1"/>
          <p:nvPr/>
        </p:nvSpPr>
        <p:spPr>
          <a:xfrm>
            <a:off x="8170390" y="1606953"/>
            <a:ext cx="3438030" cy="3785652"/>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This chart provides an insight into the proportion of LSOAs in each local authority area in Norfolk and Suffolk that are either below or above the national average – in relation to the overall, combined indices of deprivation.</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We can see there is a very wide variance between 6 of our 12 local authorities barely registering at all in terms of the proportion in the most deprived decile, while Ipswich, Norwich and Great Yarmouth are all well in excess of the national average.</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 following slides will attempt to shed light on some of the underlying drivers of these outcomes.</a:t>
            </a:r>
          </a:p>
          <a:p>
            <a:endParaRPr lang="en-GB"/>
          </a:p>
          <a:p>
            <a:endParaRPr lang="en-GB"/>
          </a:p>
        </p:txBody>
      </p:sp>
      <p:sp>
        <p:nvSpPr>
          <p:cNvPr id="6" name="TextBox 5">
            <a:extLst>
              <a:ext uri="{FF2B5EF4-FFF2-40B4-BE49-F238E27FC236}">
                <a16:creationId xmlns:a16="http://schemas.microsoft.com/office/drawing/2014/main" id="{087250CB-1402-44AB-AAFA-0F1CEB0C8B02}"/>
              </a:ext>
            </a:extLst>
          </p:cNvPr>
          <p:cNvSpPr txBox="1"/>
          <p:nvPr/>
        </p:nvSpPr>
        <p:spPr>
          <a:xfrm>
            <a:off x="3132917" y="5323355"/>
            <a:ext cx="1597058" cy="253916"/>
          </a:xfrm>
          <a:prstGeom prst="rect">
            <a:avLst/>
          </a:prstGeom>
          <a:noFill/>
        </p:spPr>
        <p:txBody>
          <a:bodyPr wrap="square" rtlCol="0">
            <a:spAutoFit/>
          </a:bodyPr>
          <a:lstStyle/>
          <a:p>
            <a:pPr algn="ctr"/>
            <a:r>
              <a:rPr lang="en-GB" sz="1000" i="1"/>
              <a:t>Source: MHCLG, 2019</a:t>
            </a:r>
          </a:p>
        </p:txBody>
      </p:sp>
    </p:spTree>
    <p:extLst>
      <p:ext uri="{BB962C8B-B14F-4D97-AF65-F5344CB8AC3E}">
        <p14:creationId xmlns:p14="http://schemas.microsoft.com/office/powerpoint/2010/main" val="20195429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611E-7960-4D07-9048-FE81812C5E02}"/>
              </a:ext>
            </a:extLst>
          </p:cNvPr>
          <p:cNvSpPr>
            <a:spLocks noGrp="1"/>
          </p:cNvSpPr>
          <p:nvPr>
            <p:ph type="title"/>
          </p:nvPr>
        </p:nvSpPr>
        <p:spPr/>
        <p:txBody>
          <a:bodyPr/>
          <a:lstStyle/>
          <a:p>
            <a:r>
              <a:rPr lang="en-GB"/>
              <a:t>Inclusivity – IMD Analysis</a:t>
            </a:r>
          </a:p>
        </p:txBody>
      </p:sp>
      <p:pic>
        <p:nvPicPr>
          <p:cNvPr id="3" name="Picture 2">
            <a:extLst>
              <a:ext uri="{FF2B5EF4-FFF2-40B4-BE49-F238E27FC236}">
                <a16:creationId xmlns:a16="http://schemas.microsoft.com/office/drawing/2014/main" id="{9632CCF9-072A-4144-B6DD-258AC02C62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88274" y="1902548"/>
            <a:ext cx="6968001" cy="3351055"/>
          </a:xfrm>
          <a:prstGeom prst="rect">
            <a:avLst/>
          </a:prstGeom>
        </p:spPr>
      </p:pic>
      <p:sp>
        <p:nvSpPr>
          <p:cNvPr id="4" name="TextBox 3">
            <a:extLst>
              <a:ext uri="{FF2B5EF4-FFF2-40B4-BE49-F238E27FC236}">
                <a16:creationId xmlns:a16="http://schemas.microsoft.com/office/drawing/2014/main" id="{5A7F1EF7-6B68-4020-8512-F524C76EC1BB}"/>
              </a:ext>
            </a:extLst>
          </p:cNvPr>
          <p:cNvSpPr txBox="1"/>
          <p:nvPr/>
        </p:nvSpPr>
        <p:spPr>
          <a:xfrm>
            <a:off x="7923078" y="1904697"/>
            <a:ext cx="3667328" cy="2677656"/>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This chart provides analysis of which of the 8 standard indices where Norfolk and Suffolk LSOAs is either below or above the national average in terms of the proportion of them in the </a:t>
            </a:r>
            <a:r>
              <a:rPr lang="en-GB" sz="1200" b="1" u="sng">
                <a:latin typeface="Arial" panose="020B0604020202020204" pitchFamily="34" charset="0"/>
                <a:cs typeface="Arial" panose="020B0604020202020204" pitchFamily="34" charset="0"/>
              </a:rPr>
              <a:t>most</a:t>
            </a:r>
            <a:r>
              <a:rPr lang="en-GB" sz="1200">
                <a:latin typeface="Arial" panose="020B0604020202020204" pitchFamily="34" charset="0"/>
                <a:cs typeface="Arial" panose="020B0604020202020204" pitchFamily="34" charset="0"/>
              </a:rPr>
              <a:t> deprived decile.</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Or, put another way – it highlights the specific areas where we are collectively facing the biggest challenges in terms of relative deprivation.</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data suggests that both ‘education’ and ‘barriers to housing’ are the most prominent areas where we face challenges.</a:t>
            </a:r>
          </a:p>
        </p:txBody>
      </p:sp>
      <p:sp>
        <p:nvSpPr>
          <p:cNvPr id="6" name="TextBox 5">
            <a:extLst>
              <a:ext uri="{FF2B5EF4-FFF2-40B4-BE49-F238E27FC236}">
                <a16:creationId xmlns:a16="http://schemas.microsoft.com/office/drawing/2014/main" id="{82A356EE-8110-4B26-842F-2A9C80CA9591}"/>
              </a:ext>
            </a:extLst>
          </p:cNvPr>
          <p:cNvSpPr txBox="1"/>
          <p:nvPr/>
        </p:nvSpPr>
        <p:spPr>
          <a:xfrm>
            <a:off x="3190572" y="5380206"/>
            <a:ext cx="1597058" cy="253916"/>
          </a:xfrm>
          <a:prstGeom prst="rect">
            <a:avLst/>
          </a:prstGeom>
          <a:noFill/>
        </p:spPr>
        <p:txBody>
          <a:bodyPr wrap="square" rtlCol="0">
            <a:spAutoFit/>
          </a:bodyPr>
          <a:lstStyle/>
          <a:p>
            <a:pPr algn="ctr"/>
            <a:r>
              <a:rPr lang="en-GB" sz="1000" i="1"/>
              <a:t>Source: MHCLG, 2019</a:t>
            </a:r>
          </a:p>
        </p:txBody>
      </p:sp>
    </p:spTree>
    <p:extLst>
      <p:ext uri="{BB962C8B-B14F-4D97-AF65-F5344CB8AC3E}">
        <p14:creationId xmlns:p14="http://schemas.microsoft.com/office/powerpoint/2010/main" val="875242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611E-7960-4D07-9048-FE81812C5E02}"/>
              </a:ext>
            </a:extLst>
          </p:cNvPr>
          <p:cNvSpPr>
            <a:spLocks noGrp="1"/>
          </p:cNvSpPr>
          <p:nvPr>
            <p:ph type="title"/>
          </p:nvPr>
        </p:nvSpPr>
        <p:spPr/>
        <p:txBody>
          <a:bodyPr/>
          <a:lstStyle/>
          <a:p>
            <a:r>
              <a:rPr lang="en-GB"/>
              <a:t>Inclusivity – IMD Analysis</a:t>
            </a:r>
          </a:p>
        </p:txBody>
      </p:sp>
      <p:pic>
        <p:nvPicPr>
          <p:cNvPr id="3" name="Picture 2">
            <a:extLst>
              <a:ext uri="{FF2B5EF4-FFF2-40B4-BE49-F238E27FC236}">
                <a16:creationId xmlns:a16="http://schemas.microsoft.com/office/drawing/2014/main" id="{EF935546-CBEA-43C4-8144-2928258321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0109" y="1684370"/>
            <a:ext cx="8213852" cy="3950210"/>
          </a:xfrm>
          <a:prstGeom prst="rect">
            <a:avLst/>
          </a:prstGeom>
        </p:spPr>
      </p:pic>
      <p:sp>
        <p:nvSpPr>
          <p:cNvPr id="4" name="TextBox 3">
            <a:extLst>
              <a:ext uri="{FF2B5EF4-FFF2-40B4-BE49-F238E27FC236}">
                <a16:creationId xmlns:a16="http://schemas.microsoft.com/office/drawing/2014/main" id="{BC9E85FB-D023-44D8-8414-397268BC6B6D}"/>
              </a:ext>
            </a:extLst>
          </p:cNvPr>
          <p:cNvSpPr txBox="1"/>
          <p:nvPr/>
        </p:nvSpPr>
        <p:spPr>
          <a:xfrm>
            <a:off x="8825160" y="1951115"/>
            <a:ext cx="2672178" cy="2677656"/>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While the previous chart indicated that education is an indices where Norfolk and Suffolk has a higher proportion of LSOAs in the most deprived decile, this varies considerably across our local authority areas.</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While several local authorities have proportions of LSOAs above the national average, Norwich, Great Yarmouth and Ipswich are where these challenges are the most acute.</a:t>
            </a:r>
          </a:p>
        </p:txBody>
      </p:sp>
      <p:sp>
        <p:nvSpPr>
          <p:cNvPr id="6" name="TextBox 5">
            <a:extLst>
              <a:ext uri="{FF2B5EF4-FFF2-40B4-BE49-F238E27FC236}">
                <a16:creationId xmlns:a16="http://schemas.microsoft.com/office/drawing/2014/main" id="{E07D8E08-1DC4-4793-B358-A81EEC6F21BC}"/>
              </a:ext>
            </a:extLst>
          </p:cNvPr>
          <p:cNvSpPr txBox="1"/>
          <p:nvPr/>
        </p:nvSpPr>
        <p:spPr>
          <a:xfrm>
            <a:off x="3657499" y="5881181"/>
            <a:ext cx="1597058" cy="253916"/>
          </a:xfrm>
          <a:prstGeom prst="rect">
            <a:avLst/>
          </a:prstGeom>
          <a:noFill/>
        </p:spPr>
        <p:txBody>
          <a:bodyPr wrap="square" rtlCol="0">
            <a:spAutoFit/>
          </a:bodyPr>
          <a:lstStyle/>
          <a:p>
            <a:pPr algn="ctr"/>
            <a:r>
              <a:rPr lang="en-GB" sz="1000" i="1"/>
              <a:t>Source: MHCLG, 2019</a:t>
            </a:r>
          </a:p>
        </p:txBody>
      </p:sp>
    </p:spTree>
    <p:extLst>
      <p:ext uri="{BB962C8B-B14F-4D97-AF65-F5344CB8AC3E}">
        <p14:creationId xmlns:p14="http://schemas.microsoft.com/office/powerpoint/2010/main" val="75066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49F0-7A10-4D11-A7D8-9807461E2E71}"/>
              </a:ext>
            </a:extLst>
          </p:cNvPr>
          <p:cNvSpPr>
            <a:spLocks noGrp="1"/>
          </p:cNvSpPr>
          <p:nvPr>
            <p:ph type="title"/>
          </p:nvPr>
        </p:nvSpPr>
        <p:spPr/>
        <p:txBody>
          <a:bodyPr/>
          <a:lstStyle/>
          <a:p>
            <a:r>
              <a:rPr lang="en-GB"/>
              <a:t>Scenario Analysis</a:t>
            </a:r>
          </a:p>
        </p:txBody>
      </p:sp>
      <p:sp>
        <p:nvSpPr>
          <p:cNvPr id="4" name="TextBox 3">
            <a:extLst>
              <a:ext uri="{FF2B5EF4-FFF2-40B4-BE49-F238E27FC236}">
                <a16:creationId xmlns:a16="http://schemas.microsoft.com/office/drawing/2014/main" id="{E77BCDEA-7E49-49F1-A9CE-45EB2EE83B5F}"/>
              </a:ext>
            </a:extLst>
          </p:cNvPr>
          <p:cNvSpPr txBox="1"/>
          <p:nvPr/>
        </p:nvSpPr>
        <p:spPr>
          <a:xfrm>
            <a:off x="639207" y="1628507"/>
            <a:ext cx="10913585" cy="3600986"/>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Covid Scenarios</a:t>
            </a:r>
          </a:p>
          <a:p>
            <a:r>
              <a:rPr lang="en-GB" sz="1400">
                <a:effectLst/>
                <a:latin typeface="Arial" panose="020B0604020202020204" pitchFamily="34" charset="0"/>
                <a:ea typeface="Calibri" panose="020F0502020204030204" pitchFamily="34" charset="0"/>
                <a:cs typeface="Arial" panose="020B0604020202020204" pitchFamily="34" charset="0"/>
              </a:rPr>
              <a:t> </a:t>
            </a:r>
          </a:p>
          <a:p>
            <a:pPr marL="360363" indent="-273050"/>
            <a:r>
              <a:rPr lang="en-GB" sz="1400">
                <a:effectLst/>
                <a:latin typeface="Arial" panose="020B0604020202020204" pitchFamily="34" charset="0"/>
                <a:ea typeface="Calibri" panose="020F0502020204030204" pitchFamily="34" charset="0"/>
                <a:cs typeface="Arial" panose="020B0604020202020204" pitchFamily="34" charset="0"/>
              </a:rPr>
              <a:t>1. 	No further major outbreaks or variants (which pose an increased risk to health compared to the omicron variant), i.e. current vaccines continue to prove efficacious in mitigating the worst impact of Covid, and on-going vaccine take-up rates are deemed at least adequate by the UK government to ‘protect the NHS’ – and therefore future widespread lockdowns or social distancing restrictions are not needed. Essentially a return to ‘normal’ by the summer of 2022 and thereafter, albeit with regular Covid vaccination programmes delivered successfully to those deemed ‘clinically vulnerable’</a:t>
            </a:r>
          </a:p>
          <a:p>
            <a:r>
              <a:rPr lang="en-GB" sz="1400">
                <a:effectLst/>
                <a:latin typeface="Arial" panose="020B0604020202020204" pitchFamily="34" charset="0"/>
                <a:ea typeface="Calibri" panose="020F0502020204030204" pitchFamily="34" charset="0"/>
                <a:cs typeface="Arial" panose="020B0604020202020204" pitchFamily="34" charset="0"/>
              </a:rPr>
              <a:t> </a:t>
            </a:r>
          </a:p>
          <a:p>
            <a:pPr marL="360363" indent="-273050"/>
            <a:r>
              <a:rPr lang="en-GB" sz="1400">
                <a:effectLst/>
                <a:latin typeface="Arial" panose="020B0604020202020204" pitchFamily="34" charset="0"/>
                <a:ea typeface="Calibri" panose="020F0502020204030204" pitchFamily="34" charset="0"/>
                <a:cs typeface="Arial" panose="020B0604020202020204" pitchFamily="34" charset="0"/>
              </a:rPr>
              <a:t>2. 	Current restrictions and social distancing measures remain in place on a semi-permanent basis, with no specific end date applied to the relaxation of: mask wearing indoors, regular LFT and PCR testing, social distancing in hospitality venues, proof of vaccination/proof of negative test for overseas travel and overseas visitors - even with vaccines proving relatively efficacious in relation to current and any future variants.</a:t>
            </a:r>
          </a:p>
          <a:p>
            <a:r>
              <a:rPr lang="en-GB" sz="1400">
                <a:effectLst/>
                <a:latin typeface="Arial" panose="020B0604020202020204" pitchFamily="34" charset="0"/>
                <a:ea typeface="Calibri" panose="020F0502020204030204" pitchFamily="34" charset="0"/>
                <a:cs typeface="Arial" panose="020B0604020202020204" pitchFamily="34" charset="0"/>
              </a:rPr>
              <a:t> </a:t>
            </a:r>
          </a:p>
          <a:p>
            <a:pPr marL="360363" indent="-273050"/>
            <a:r>
              <a:rPr lang="en-GB" sz="1400">
                <a:effectLst/>
                <a:latin typeface="Arial" panose="020B0604020202020204" pitchFamily="34" charset="0"/>
                <a:ea typeface="Calibri" panose="020F0502020204030204" pitchFamily="34" charset="0"/>
                <a:cs typeface="Arial" panose="020B0604020202020204" pitchFamily="34" charset="0"/>
              </a:rPr>
              <a:t>3. 	A new, far more virulent, and vaccine resistant variant of the Covid virus emerges with the next 6-12 months, resulting in the imposition of tighter restrictions than those currently in place – remembering those in place through spring of 2020.</a:t>
            </a:r>
          </a:p>
          <a:p>
            <a:endParaRPr lang="en-GB"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23714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611E-7960-4D07-9048-FE81812C5E02}"/>
              </a:ext>
            </a:extLst>
          </p:cNvPr>
          <p:cNvSpPr>
            <a:spLocks noGrp="1"/>
          </p:cNvSpPr>
          <p:nvPr>
            <p:ph type="title"/>
          </p:nvPr>
        </p:nvSpPr>
        <p:spPr/>
        <p:txBody>
          <a:bodyPr/>
          <a:lstStyle/>
          <a:p>
            <a:r>
              <a:rPr lang="en-GB"/>
              <a:t>Inclusivity – IMD Analysis</a:t>
            </a:r>
          </a:p>
        </p:txBody>
      </p:sp>
      <p:pic>
        <p:nvPicPr>
          <p:cNvPr id="5" name="Picture 4">
            <a:extLst>
              <a:ext uri="{FF2B5EF4-FFF2-40B4-BE49-F238E27FC236}">
                <a16:creationId xmlns:a16="http://schemas.microsoft.com/office/drawing/2014/main" id="{737385A4-A826-47FB-9876-74C1670DDB1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3549" y="1552768"/>
            <a:ext cx="7802668" cy="3752464"/>
          </a:xfrm>
          <a:prstGeom prst="rect">
            <a:avLst/>
          </a:prstGeom>
        </p:spPr>
      </p:pic>
      <p:sp>
        <p:nvSpPr>
          <p:cNvPr id="6" name="TextBox 5">
            <a:extLst>
              <a:ext uri="{FF2B5EF4-FFF2-40B4-BE49-F238E27FC236}">
                <a16:creationId xmlns:a16="http://schemas.microsoft.com/office/drawing/2014/main" id="{82F19684-26B8-4A7E-9517-53C4B7E0753A}"/>
              </a:ext>
            </a:extLst>
          </p:cNvPr>
          <p:cNvSpPr txBox="1"/>
          <p:nvPr/>
        </p:nvSpPr>
        <p:spPr>
          <a:xfrm>
            <a:off x="8472791" y="1731221"/>
            <a:ext cx="3106569" cy="3231654"/>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In contrast to the preceding slide, we can see that in terms of barriers to housing, Norwich, Ipswich and Great Yarmouth are well below the national average in terms of the proportion of LSOAs in the most deprived decile.</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However, 8 out of 12 local authority areas have LSOAs that are above the national average in this indices, with local authorities Mid Suffolk and North Norfolk with the highest proportions.</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Combined, these two charts illustrate the nuances in terms of understanding the levelling up challenge in relation to ‘Place’.</a:t>
            </a:r>
          </a:p>
        </p:txBody>
      </p:sp>
      <p:sp>
        <p:nvSpPr>
          <p:cNvPr id="7" name="TextBox 6">
            <a:extLst>
              <a:ext uri="{FF2B5EF4-FFF2-40B4-BE49-F238E27FC236}">
                <a16:creationId xmlns:a16="http://schemas.microsoft.com/office/drawing/2014/main" id="{7181B898-4726-4F6E-BFB0-8EE77D5CED1D}"/>
              </a:ext>
            </a:extLst>
          </p:cNvPr>
          <p:cNvSpPr txBox="1"/>
          <p:nvPr/>
        </p:nvSpPr>
        <p:spPr>
          <a:xfrm>
            <a:off x="3783959" y="5379696"/>
            <a:ext cx="1597058" cy="253916"/>
          </a:xfrm>
          <a:prstGeom prst="rect">
            <a:avLst/>
          </a:prstGeom>
          <a:noFill/>
        </p:spPr>
        <p:txBody>
          <a:bodyPr wrap="square" rtlCol="0">
            <a:spAutoFit/>
          </a:bodyPr>
          <a:lstStyle/>
          <a:p>
            <a:pPr algn="ctr"/>
            <a:r>
              <a:rPr lang="en-GB" sz="1000" i="1"/>
              <a:t>Source: MHCLG, 2019</a:t>
            </a:r>
          </a:p>
        </p:txBody>
      </p:sp>
    </p:spTree>
    <p:extLst>
      <p:ext uri="{BB962C8B-B14F-4D97-AF65-F5344CB8AC3E}">
        <p14:creationId xmlns:p14="http://schemas.microsoft.com/office/powerpoint/2010/main" val="5906356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7D2620-D3AC-4499-9480-5D7A9E3E5EDB}"/>
              </a:ext>
            </a:extLst>
          </p:cNvPr>
          <p:cNvSpPr>
            <a:spLocks noGrp="1"/>
          </p:cNvSpPr>
          <p:nvPr>
            <p:ph type="body" sz="quarter" idx="15"/>
          </p:nvPr>
        </p:nvSpPr>
        <p:spPr/>
        <p:txBody>
          <a:bodyPr/>
          <a:lstStyle/>
          <a:p>
            <a:r>
              <a:rPr lang="en-GB"/>
              <a:t>10.  Population Analysis</a:t>
            </a:r>
          </a:p>
        </p:txBody>
      </p:sp>
    </p:spTree>
    <p:extLst>
      <p:ext uri="{BB962C8B-B14F-4D97-AF65-F5344CB8AC3E}">
        <p14:creationId xmlns:p14="http://schemas.microsoft.com/office/powerpoint/2010/main" val="27074390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A36-A47D-4814-A269-449FB014479D}"/>
              </a:ext>
            </a:extLst>
          </p:cNvPr>
          <p:cNvSpPr>
            <a:spLocks noGrp="1"/>
          </p:cNvSpPr>
          <p:nvPr>
            <p:ph type="title"/>
          </p:nvPr>
        </p:nvSpPr>
        <p:spPr/>
        <p:txBody>
          <a:bodyPr/>
          <a:lstStyle/>
          <a:p>
            <a:r>
              <a:rPr lang="en-GB"/>
              <a:t>Population - Age</a:t>
            </a:r>
          </a:p>
        </p:txBody>
      </p:sp>
      <p:sp>
        <p:nvSpPr>
          <p:cNvPr id="3" name="Content Placeholder 2">
            <a:extLst>
              <a:ext uri="{FF2B5EF4-FFF2-40B4-BE49-F238E27FC236}">
                <a16:creationId xmlns:a16="http://schemas.microsoft.com/office/drawing/2014/main" id="{31B36E21-B99F-43D7-954F-8578A8C08576}"/>
              </a:ext>
            </a:extLst>
          </p:cNvPr>
          <p:cNvSpPr>
            <a:spLocks noGrp="1"/>
          </p:cNvSpPr>
          <p:nvPr>
            <p:ph sz="half" idx="4294967295"/>
          </p:nvPr>
        </p:nvSpPr>
        <p:spPr>
          <a:xfrm>
            <a:off x="6856412" y="2428081"/>
            <a:ext cx="4497388" cy="2001838"/>
          </a:xfrm>
        </p:spPr>
        <p:txBody>
          <a:bodyPr>
            <a:normAutofit/>
          </a:bodyPr>
          <a:lstStyle/>
          <a:p>
            <a:pPr marL="174625" indent="-174625" eaLnBrk="1" hangingPunct="1"/>
            <a:r>
              <a:rPr lang="en-GB" sz="1200">
                <a:latin typeface="Arial" panose="020B0604020202020204" pitchFamily="34" charset="0"/>
                <a:cs typeface="Arial" panose="020B0604020202020204" pitchFamily="34" charset="0"/>
              </a:rPr>
              <a:t>Norfolk and Suffolk has an ageing working age population, with a higher proportion of the population between ages 55 to 64 than the UK average.</a:t>
            </a:r>
          </a:p>
          <a:p>
            <a:pPr marL="174625" indent="-174625" eaLnBrk="1" hangingPunct="1"/>
            <a:r>
              <a:rPr lang="en-GB" sz="1200">
                <a:latin typeface="Arial" panose="020B0604020202020204" pitchFamily="34" charset="0"/>
                <a:cs typeface="Arial" panose="020B0604020202020204" pitchFamily="34" charset="0"/>
              </a:rPr>
              <a:t>Norfolk and Suffolk also has a high retired population, with 24% of the total population over 65, in comparison with 19% nationally</a:t>
            </a:r>
          </a:p>
        </p:txBody>
      </p:sp>
      <p:sp>
        <p:nvSpPr>
          <p:cNvPr id="6" name="TextBox 5">
            <a:extLst>
              <a:ext uri="{FF2B5EF4-FFF2-40B4-BE49-F238E27FC236}">
                <a16:creationId xmlns:a16="http://schemas.microsoft.com/office/drawing/2014/main" id="{0DDC1D78-48A0-4D84-90DA-8B0C7621C2F8}"/>
              </a:ext>
            </a:extLst>
          </p:cNvPr>
          <p:cNvSpPr txBox="1"/>
          <p:nvPr/>
        </p:nvSpPr>
        <p:spPr>
          <a:xfrm>
            <a:off x="838200" y="5797729"/>
            <a:ext cx="5257800" cy="253916"/>
          </a:xfrm>
          <a:prstGeom prst="rect">
            <a:avLst/>
          </a:prstGeom>
          <a:noFill/>
        </p:spPr>
        <p:txBody>
          <a:bodyPr wrap="square" rtlCol="0">
            <a:spAutoFit/>
          </a:bodyPr>
          <a:lstStyle/>
          <a:p>
            <a:pPr algn="ctr"/>
            <a:r>
              <a:rPr lang="en-GB" sz="1000" i="1"/>
              <a:t>Source: EMSI</a:t>
            </a:r>
          </a:p>
        </p:txBody>
      </p:sp>
      <p:pic>
        <p:nvPicPr>
          <p:cNvPr id="5" name="Picture 4" descr="Chart, bar chart&#10;&#10;Description automatically generated">
            <a:extLst>
              <a:ext uri="{FF2B5EF4-FFF2-40B4-BE49-F238E27FC236}">
                <a16:creationId xmlns:a16="http://schemas.microsoft.com/office/drawing/2014/main" id="{94C05861-342B-4865-92D5-E67ADD133B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436276"/>
            <a:ext cx="5189963" cy="4361453"/>
          </a:xfrm>
          <a:prstGeom prst="rect">
            <a:avLst/>
          </a:prstGeom>
        </p:spPr>
      </p:pic>
    </p:spTree>
    <p:extLst>
      <p:ext uri="{BB962C8B-B14F-4D97-AF65-F5344CB8AC3E}">
        <p14:creationId xmlns:p14="http://schemas.microsoft.com/office/powerpoint/2010/main" val="37673607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A36-A47D-4814-A269-449FB014479D}"/>
              </a:ext>
            </a:extLst>
          </p:cNvPr>
          <p:cNvSpPr>
            <a:spLocks noGrp="1"/>
          </p:cNvSpPr>
          <p:nvPr>
            <p:ph type="title"/>
          </p:nvPr>
        </p:nvSpPr>
        <p:spPr/>
        <p:txBody>
          <a:bodyPr/>
          <a:lstStyle/>
          <a:p>
            <a:r>
              <a:rPr lang="en-GB"/>
              <a:t>Population - Density</a:t>
            </a:r>
          </a:p>
        </p:txBody>
      </p:sp>
      <p:sp>
        <p:nvSpPr>
          <p:cNvPr id="3" name="Content Placeholder 2">
            <a:extLst>
              <a:ext uri="{FF2B5EF4-FFF2-40B4-BE49-F238E27FC236}">
                <a16:creationId xmlns:a16="http://schemas.microsoft.com/office/drawing/2014/main" id="{31B36E21-B99F-43D7-954F-8578A8C08576}"/>
              </a:ext>
            </a:extLst>
          </p:cNvPr>
          <p:cNvSpPr>
            <a:spLocks noGrp="1"/>
          </p:cNvSpPr>
          <p:nvPr>
            <p:ph sz="half" idx="4294967295"/>
          </p:nvPr>
        </p:nvSpPr>
        <p:spPr>
          <a:xfrm>
            <a:off x="6700180" y="2129496"/>
            <a:ext cx="4845050" cy="2141421"/>
          </a:xfrm>
        </p:spPr>
        <p:txBody>
          <a:bodyPr>
            <a:normAutofit/>
          </a:bodyPr>
          <a:lstStyle/>
          <a:p>
            <a:pPr marL="174625" indent="-174625" eaLnBrk="1" hangingPunct="1"/>
            <a:r>
              <a:rPr lang="en-GB" sz="1200">
                <a:latin typeface="Arial" panose="020B0604020202020204" pitchFamily="34" charset="0"/>
                <a:cs typeface="Arial" panose="020B0604020202020204" pitchFamily="34" charset="0"/>
              </a:rPr>
              <a:t>As expected, Norwich and Ipswich have by far the highest population density out of the districts in Norfolk and Suffolk, with population densities of 3,600 and 3,400 people per sq. km respectively. </a:t>
            </a:r>
          </a:p>
          <a:p>
            <a:pPr marL="174625" indent="-174625" eaLnBrk="1" hangingPunct="1"/>
            <a:r>
              <a:rPr lang="en-GB" sz="1200">
                <a:latin typeface="Arial" panose="020B0604020202020204" pitchFamily="34" charset="0"/>
                <a:cs typeface="Arial" panose="020B0604020202020204" pitchFamily="34" charset="0"/>
              </a:rPr>
              <a:t>The variance in population density across the region is worth highlighting, with Norwich and Ipswich both being two of the most densely populated districts outside of London (94th and 93rd percentile), whilst King’s Lynn has one of the lowest population densities (105 people per sq. km) </a:t>
            </a:r>
          </a:p>
          <a:p>
            <a:pPr marL="0" indent="0">
              <a:buNone/>
            </a:pPr>
            <a:endParaRPr lang="en-GB" sz="1200"/>
          </a:p>
          <a:p>
            <a:endParaRPr lang="en-GB" sz="1200"/>
          </a:p>
        </p:txBody>
      </p:sp>
      <p:sp>
        <p:nvSpPr>
          <p:cNvPr id="6" name="TextBox 5">
            <a:extLst>
              <a:ext uri="{FF2B5EF4-FFF2-40B4-BE49-F238E27FC236}">
                <a16:creationId xmlns:a16="http://schemas.microsoft.com/office/drawing/2014/main" id="{3AE9C8A4-D84A-40F0-B4D6-A464C527CC0A}"/>
              </a:ext>
            </a:extLst>
          </p:cNvPr>
          <p:cNvSpPr txBox="1"/>
          <p:nvPr/>
        </p:nvSpPr>
        <p:spPr>
          <a:xfrm>
            <a:off x="520390" y="5775171"/>
            <a:ext cx="5257800" cy="253916"/>
          </a:xfrm>
          <a:prstGeom prst="rect">
            <a:avLst/>
          </a:prstGeom>
          <a:noFill/>
        </p:spPr>
        <p:txBody>
          <a:bodyPr wrap="square" rtlCol="0">
            <a:spAutoFit/>
          </a:bodyPr>
          <a:lstStyle/>
          <a:p>
            <a:pPr algn="ctr"/>
            <a:r>
              <a:rPr lang="en-GB" sz="1000" i="1"/>
              <a:t>Source: ONS, 2020</a:t>
            </a:r>
          </a:p>
        </p:txBody>
      </p:sp>
      <p:pic>
        <p:nvPicPr>
          <p:cNvPr id="7" name="Picture 6" descr="Chart&#10;&#10;Description automatically generated">
            <a:extLst>
              <a:ext uri="{FF2B5EF4-FFF2-40B4-BE49-F238E27FC236}">
                <a16:creationId xmlns:a16="http://schemas.microsoft.com/office/drawing/2014/main" id="{4E5B35B3-D2A9-4A7A-B24D-D3FB60C2B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770" y="1413718"/>
            <a:ext cx="5189963" cy="4361453"/>
          </a:xfrm>
          <a:prstGeom prst="rect">
            <a:avLst/>
          </a:prstGeom>
        </p:spPr>
      </p:pic>
    </p:spTree>
    <p:extLst>
      <p:ext uri="{BB962C8B-B14F-4D97-AF65-F5344CB8AC3E}">
        <p14:creationId xmlns:p14="http://schemas.microsoft.com/office/powerpoint/2010/main" val="4931539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3F37-E858-41D3-8FA5-2FA834A37E49}"/>
              </a:ext>
            </a:extLst>
          </p:cNvPr>
          <p:cNvSpPr>
            <a:spLocks noGrp="1"/>
          </p:cNvSpPr>
          <p:nvPr>
            <p:ph type="title"/>
          </p:nvPr>
        </p:nvSpPr>
        <p:spPr/>
        <p:txBody>
          <a:bodyPr>
            <a:normAutofit/>
          </a:bodyPr>
          <a:lstStyle/>
          <a:p>
            <a:r>
              <a:rPr lang="en-GB" sz="2000" b="1"/>
              <a:t>Population - Annual Internal Migration in Norfolk &amp; Suffolk </a:t>
            </a:r>
            <a:r>
              <a:rPr lang="en-GB" sz="2000"/>
              <a:t>By 5-year age groups (year ending June 2020)</a:t>
            </a:r>
          </a:p>
        </p:txBody>
      </p:sp>
      <p:graphicFrame>
        <p:nvGraphicFramePr>
          <p:cNvPr id="7" name="Content Placeholder 6">
            <a:extLst>
              <a:ext uri="{FF2B5EF4-FFF2-40B4-BE49-F238E27FC236}">
                <a16:creationId xmlns:a16="http://schemas.microsoft.com/office/drawing/2014/main" id="{4328A667-664E-4025-AC22-5C66A2920F3B}"/>
              </a:ext>
            </a:extLst>
          </p:cNvPr>
          <p:cNvGraphicFramePr>
            <a:graphicFrameLocks noGrp="1"/>
          </p:cNvGraphicFramePr>
          <p:nvPr>
            <p:ph idx="4294967295"/>
            <p:extLst>
              <p:ext uri="{D42A27DB-BD31-4B8C-83A1-F6EECF244321}">
                <p14:modId xmlns:p14="http://schemas.microsoft.com/office/powerpoint/2010/main" val="1343392072"/>
              </p:ext>
            </p:extLst>
          </p:nvPr>
        </p:nvGraphicFramePr>
        <p:xfrm>
          <a:off x="1083520" y="1292927"/>
          <a:ext cx="10024959" cy="4578336"/>
        </p:xfrm>
        <a:graphic>
          <a:graphicData uri="http://schemas.openxmlformats.org/drawingml/2006/table">
            <a:tbl>
              <a:tblPr/>
              <a:tblGrid>
                <a:gridCol w="1251307">
                  <a:extLst>
                    <a:ext uri="{9D8B030D-6E8A-4147-A177-3AD203B41FA5}">
                      <a16:colId xmlns:a16="http://schemas.microsoft.com/office/drawing/2014/main" val="2836158124"/>
                    </a:ext>
                  </a:extLst>
                </a:gridCol>
                <a:gridCol w="416464">
                  <a:extLst>
                    <a:ext uri="{9D8B030D-6E8A-4147-A177-3AD203B41FA5}">
                      <a16:colId xmlns:a16="http://schemas.microsoft.com/office/drawing/2014/main" val="3110029884"/>
                    </a:ext>
                  </a:extLst>
                </a:gridCol>
                <a:gridCol w="439852">
                  <a:extLst>
                    <a:ext uri="{9D8B030D-6E8A-4147-A177-3AD203B41FA5}">
                      <a16:colId xmlns:a16="http://schemas.microsoft.com/office/drawing/2014/main" val="1036750208"/>
                    </a:ext>
                  </a:extLst>
                </a:gridCol>
                <a:gridCol w="439852">
                  <a:extLst>
                    <a:ext uri="{9D8B030D-6E8A-4147-A177-3AD203B41FA5}">
                      <a16:colId xmlns:a16="http://schemas.microsoft.com/office/drawing/2014/main" val="1938524828"/>
                    </a:ext>
                  </a:extLst>
                </a:gridCol>
                <a:gridCol w="439852">
                  <a:extLst>
                    <a:ext uri="{9D8B030D-6E8A-4147-A177-3AD203B41FA5}">
                      <a16:colId xmlns:a16="http://schemas.microsoft.com/office/drawing/2014/main" val="1729541125"/>
                    </a:ext>
                  </a:extLst>
                </a:gridCol>
                <a:gridCol w="439852">
                  <a:extLst>
                    <a:ext uri="{9D8B030D-6E8A-4147-A177-3AD203B41FA5}">
                      <a16:colId xmlns:a16="http://schemas.microsoft.com/office/drawing/2014/main" val="1896238357"/>
                    </a:ext>
                  </a:extLst>
                </a:gridCol>
                <a:gridCol w="439852">
                  <a:extLst>
                    <a:ext uri="{9D8B030D-6E8A-4147-A177-3AD203B41FA5}">
                      <a16:colId xmlns:a16="http://schemas.microsoft.com/office/drawing/2014/main" val="2797491386"/>
                    </a:ext>
                  </a:extLst>
                </a:gridCol>
                <a:gridCol w="439852">
                  <a:extLst>
                    <a:ext uri="{9D8B030D-6E8A-4147-A177-3AD203B41FA5}">
                      <a16:colId xmlns:a16="http://schemas.microsoft.com/office/drawing/2014/main" val="3441142124"/>
                    </a:ext>
                  </a:extLst>
                </a:gridCol>
                <a:gridCol w="439852">
                  <a:extLst>
                    <a:ext uri="{9D8B030D-6E8A-4147-A177-3AD203B41FA5}">
                      <a16:colId xmlns:a16="http://schemas.microsoft.com/office/drawing/2014/main" val="2254535107"/>
                    </a:ext>
                  </a:extLst>
                </a:gridCol>
                <a:gridCol w="439852">
                  <a:extLst>
                    <a:ext uri="{9D8B030D-6E8A-4147-A177-3AD203B41FA5}">
                      <a16:colId xmlns:a16="http://schemas.microsoft.com/office/drawing/2014/main" val="2951854361"/>
                    </a:ext>
                  </a:extLst>
                </a:gridCol>
                <a:gridCol w="439852">
                  <a:extLst>
                    <a:ext uri="{9D8B030D-6E8A-4147-A177-3AD203B41FA5}">
                      <a16:colId xmlns:a16="http://schemas.microsoft.com/office/drawing/2014/main" val="3986250662"/>
                    </a:ext>
                  </a:extLst>
                </a:gridCol>
                <a:gridCol w="439852">
                  <a:extLst>
                    <a:ext uri="{9D8B030D-6E8A-4147-A177-3AD203B41FA5}">
                      <a16:colId xmlns:a16="http://schemas.microsoft.com/office/drawing/2014/main" val="1403765815"/>
                    </a:ext>
                  </a:extLst>
                </a:gridCol>
                <a:gridCol w="439852">
                  <a:extLst>
                    <a:ext uri="{9D8B030D-6E8A-4147-A177-3AD203B41FA5}">
                      <a16:colId xmlns:a16="http://schemas.microsoft.com/office/drawing/2014/main" val="321443925"/>
                    </a:ext>
                  </a:extLst>
                </a:gridCol>
                <a:gridCol w="439852">
                  <a:extLst>
                    <a:ext uri="{9D8B030D-6E8A-4147-A177-3AD203B41FA5}">
                      <a16:colId xmlns:a16="http://schemas.microsoft.com/office/drawing/2014/main" val="2307118133"/>
                    </a:ext>
                  </a:extLst>
                </a:gridCol>
                <a:gridCol w="439852">
                  <a:extLst>
                    <a:ext uri="{9D8B030D-6E8A-4147-A177-3AD203B41FA5}">
                      <a16:colId xmlns:a16="http://schemas.microsoft.com/office/drawing/2014/main" val="3641911837"/>
                    </a:ext>
                  </a:extLst>
                </a:gridCol>
                <a:gridCol w="439852">
                  <a:extLst>
                    <a:ext uri="{9D8B030D-6E8A-4147-A177-3AD203B41FA5}">
                      <a16:colId xmlns:a16="http://schemas.microsoft.com/office/drawing/2014/main" val="266866815"/>
                    </a:ext>
                  </a:extLst>
                </a:gridCol>
                <a:gridCol w="439852">
                  <a:extLst>
                    <a:ext uri="{9D8B030D-6E8A-4147-A177-3AD203B41FA5}">
                      <a16:colId xmlns:a16="http://schemas.microsoft.com/office/drawing/2014/main" val="3395325723"/>
                    </a:ext>
                  </a:extLst>
                </a:gridCol>
                <a:gridCol w="439852">
                  <a:extLst>
                    <a:ext uri="{9D8B030D-6E8A-4147-A177-3AD203B41FA5}">
                      <a16:colId xmlns:a16="http://schemas.microsoft.com/office/drawing/2014/main" val="2827048497"/>
                    </a:ext>
                  </a:extLst>
                </a:gridCol>
                <a:gridCol w="439852">
                  <a:extLst>
                    <a:ext uri="{9D8B030D-6E8A-4147-A177-3AD203B41FA5}">
                      <a16:colId xmlns:a16="http://schemas.microsoft.com/office/drawing/2014/main" val="3383476842"/>
                    </a:ext>
                  </a:extLst>
                </a:gridCol>
                <a:gridCol w="439852">
                  <a:extLst>
                    <a:ext uri="{9D8B030D-6E8A-4147-A177-3AD203B41FA5}">
                      <a16:colId xmlns:a16="http://schemas.microsoft.com/office/drawing/2014/main" val="669653209"/>
                    </a:ext>
                  </a:extLst>
                </a:gridCol>
                <a:gridCol w="439852">
                  <a:extLst>
                    <a:ext uri="{9D8B030D-6E8A-4147-A177-3AD203B41FA5}">
                      <a16:colId xmlns:a16="http://schemas.microsoft.com/office/drawing/2014/main" val="285822821"/>
                    </a:ext>
                  </a:extLst>
                </a:gridCol>
              </a:tblGrid>
              <a:tr h="327024">
                <a:tc>
                  <a:txBody>
                    <a:bodyPr/>
                    <a:lstStyle/>
                    <a:p>
                      <a:pPr algn="ctr" fontAlgn="b"/>
                      <a:r>
                        <a:rPr lang="en-GB" sz="900" b="1" i="0" u="none" strike="noStrike">
                          <a:solidFill>
                            <a:srgbClr val="000000"/>
                          </a:solidFill>
                          <a:effectLst/>
                          <a:latin typeface="Calibri" panose="020F0502020204030204" pitchFamily="34" charset="0"/>
                        </a:rPr>
                        <a:t>LA name</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0-4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5-9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10-14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15-19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20-24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25-29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30-34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35-39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40-44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45-49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50-54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55-59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60-64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65-69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70-74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75-79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80-84</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85-89</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90+</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Total</a:t>
                      </a:r>
                    </a:p>
                  </a:txBody>
                  <a:tcPr marL="5767" marR="5767" marT="5767" marB="0" anchor="ctr">
                    <a:lnL>
                      <a:noFill/>
                    </a:lnL>
                    <a:lnR>
                      <a:noFill/>
                    </a:lnR>
                    <a:lnT>
                      <a:noFill/>
                    </a:lnT>
                    <a:lnB>
                      <a:noFill/>
                    </a:lnB>
                  </a:tcPr>
                </a:tc>
                <a:extLst>
                  <a:ext uri="{0D108BD9-81ED-4DB2-BD59-A6C34878D82A}">
                    <a16:rowId xmlns:a16="http://schemas.microsoft.com/office/drawing/2014/main" val="3190031837"/>
                  </a:ext>
                </a:extLst>
              </a:tr>
              <a:tr h="327024">
                <a:tc>
                  <a:txBody>
                    <a:bodyPr/>
                    <a:lstStyle/>
                    <a:p>
                      <a:pPr algn="ctr" fontAlgn="b"/>
                      <a:r>
                        <a:rPr lang="en-GB" sz="900" b="1" i="0" u="none" strike="noStrike">
                          <a:solidFill>
                            <a:srgbClr val="000000"/>
                          </a:solidFill>
                          <a:effectLst/>
                          <a:latin typeface="Calibri" panose="020F0502020204030204" pitchFamily="34" charset="0"/>
                        </a:rPr>
                        <a:t>Babergh</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101</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49</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34</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-293</a:t>
                      </a:r>
                    </a:p>
                  </a:txBody>
                  <a:tcPr marL="5767" marR="5767" marT="5767" marB="0" anchor="ctr">
                    <a:lnL>
                      <a:noFill/>
                    </a:lnL>
                    <a:lnR>
                      <a:noFill/>
                    </a:lnR>
                    <a:lnT>
                      <a:noFill/>
                    </a:lnT>
                    <a:lnB>
                      <a:noFill/>
                    </a:lnB>
                    <a:solidFill>
                      <a:srgbClr val="FAD3D6"/>
                    </a:solidFill>
                  </a:tcPr>
                </a:tc>
                <a:tc>
                  <a:txBody>
                    <a:bodyPr/>
                    <a:lstStyle/>
                    <a:p>
                      <a:pPr algn="ctr" fontAlgn="b"/>
                      <a:r>
                        <a:rPr lang="en-GB" sz="900" b="0" i="0" u="none" strike="noStrike">
                          <a:solidFill>
                            <a:srgbClr val="000000"/>
                          </a:solidFill>
                          <a:effectLst/>
                          <a:latin typeface="Calibri" panose="020F0502020204030204" pitchFamily="34" charset="0"/>
                        </a:rPr>
                        <a:t>139</a:t>
                      </a:r>
                    </a:p>
                  </a:txBody>
                  <a:tcPr marL="5767" marR="5767" marT="5767" marB="0" anchor="ctr">
                    <a:lnL>
                      <a:noFill/>
                    </a:lnL>
                    <a:lnR>
                      <a:noFill/>
                    </a:lnR>
                    <a:lnT>
                      <a:noFill/>
                    </a:lnT>
                    <a:lnB>
                      <a:noFill/>
                    </a:lnB>
                    <a:solidFill>
                      <a:srgbClr val="F5F9F9"/>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134</a:t>
                      </a:r>
                    </a:p>
                  </a:txBody>
                  <a:tcPr marL="5767" marR="5767" marT="5767" marB="0" anchor="ctr">
                    <a:lnL>
                      <a:noFill/>
                    </a:lnL>
                    <a:lnR>
                      <a:noFill/>
                    </a:lnR>
                    <a:lnT>
                      <a:noFill/>
                    </a:lnT>
                    <a:lnB>
                      <a:noFill/>
                    </a:lnB>
                    <a:solidFill>
                      <a:srgbClr val="F5F9F9"/>
                    </a:solidFill>
                  </a:tcPr>
                </a:tc>
                <a:tc>
                  <a:txBody>
                    <a:bodyPr/>
                    <a:lstStyle/>
                    <a:p>
                      <a:pPr algn="ctr" fontAlgn="b"/>
                      <a:r>
                        <a:rPr lang="en-GB" sz="900" b="0" i="0" u="none" strike="noStrike">
                          <a:solidFill>
                            <a:srgbClr val="000000"/>
                          </a:solidFill>
                          <a:effectLst/>
                          <a:latin typeface="Calibri" panose="020F0502020204030204" pitchFamily="34" charset="0"/>
                        </a:rPr>
                        <a:t>140</a:t>
                      </a:r>
                    </a:p>
                  </a:txBody>
                  <a:tcPr marL="5767" marR="5767" marT="5767" marB="0" anchor="ctr">
                    <a:lnL>
                      <a:noFill/>
                    </a:lnL>
                    <a:lnR>
                      <a:noFill/>
                    </a:lnR>
                    <a:lnT>
                      <a:noFill/>
                    </a:lnT>
                    <a:lnB>
                      <a:noFill/>
                    </a:lnB>
                    <a:solidFill>
                      <a:srgbClr val="F5F9F9"/>
                    </a:solidFill>
                  </a:tcPr>
                </a:tc>
                <a:tc>
                  <a:txBody>
                    <a:bodyPr/>
                    <a:lstStyle/>
                    <a:p>
                      <a:pPr algn="ctr" fontAlgn="b"/>
                      <a:r>
                        <a:rPr lang="en-GB" sz="900" b="0" i="0" u="none" strike="noStrike">
                          <a:solidFill>
                            <a:srgbClr val="000000"/>
                          </a:solidFill>
                          <a:effectLst/>
                          <a:latin typeface="Calibri" panose="020F0502020204030204" pitchFamily="34" charset="0"/>
                        </a:rPr>
                        <a:t>54</a:t>
                      </a:r>
                    </a:p>
                  </a:txBody>
                  <a:tcPr marL="5767" marR="5767" marT="5767" marB="0" anchor="ctr">
                    <a:lnL>
                      <a:noFill/>
                    </a:lnL>
                    <a:lnR>
                      <a:noFill/>
                    </a:lnR>
                    <a:lnT>
                      <a:noFill/>
                    </a:lnT>
                    <a:lnB>
                      <a:noFill/>
                    </a:lnB>
                    <a:solidFill>
                      <a:srgbClr val="F9FBFD"/>
                    </a:solidFill>
                  </a:tcPr>
                </a:tc>
                <a:tc>
                  <a:txBody>
                    <a:bodyPr/>
                    <a:lstStyle/>
                    <a:p>
                      <a:pPr algn="ctr" fontAlgn="b"/>
                      <a:r>
                        <a:rPr lang="en-GB" sz="900" b="0" i="0" u="none" strike="noStrike">
                          <a:solidFill>
                            <a:srgbClr val="000000"/>
                          </a:solidFill>
                          <a:effectLst/>
                          <a:latin typeface="Calibri" panose="020F0502020204030204" pitchFamily="34" charset="0"/>
                        </a:rPr>
                        <a:t>79</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29</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116</a:t>
                      </a:r>
                    </a:p>
                  </a:txBody>
                  <a:tcPr marL="5767" marR="5767" marT="5767" marB="0" anchor="ctr">
                    <a:lnL>
                      <a:noFill/>
                    </a:lnL>
                    <a:lnR>
                      <a:noFill/>
                    </a:lnR>
                    <a:lnT>
                      <a:noFill/>
                    </a:lnT>
                    <a:lnB>
                      <a:noFill/>
                    </a:lnB>
                    <a:solidFill>
                      <a:srgbClr val="F6FAFA"/>
                    </a:solidFill>
                  </a:tcPr>
                </a:tc>
                <a:tc>
                  <a:txBody>
                    <a:bodyPr/>
                    <a:lstStyle/>
                    <a:p>
                      <a:pPr algn="ctr" fontAlgn="b"/>
                      <a:r>
                        <a:rPr lang="en-GB" sz="900" b="0" i="0" u="none" strike="noStrike">
                          <a:solidFill>
                            <a:srgbClr val="000000"/>
                          </a:solidFill>
                          <a:effectLst/>
                          <a:latin typeface="Calibri" panose="020F0502020204030204" pitchFamily="34" charset="0"/>
                        </a:rPr>
                        <a:t>114</a:t>
                      </a:r>
                    </a:p>
                  </a:txBody>
                  <a:tcPr marL="5767" marR="5767" marT="5767" marB="0" anchor="ctr">
                    <a:lnL>
                      <a:noFill/>
                    </a:lnL>
                    <a:lnR>
                      <a:noFill/>
                    </a:lnR>
                    <a:lnT>
                      <a:noFill/>
                    </a:lnT>
                    <a:lnB>
                      <a:noFill/>
                    </a:lnB>
                    <a:solidFill>
                      <a:srgbClr val="F6FAFA"/>
                    </a:solidFill>
                  </a:tcPr>
                </a:tc>
                <a:tc>
                  <a:txBody>
                    <a:bodyPr/>
                    <a:lstStyle/>
                    <a:p>
                      <a:pPr algn="ctr" fontAlgn="b"/>
                      <a:r>
                        <a:rPr lang="en-GB" sz="900" b="0" i="0" u="none" strike="noStrike">
                          <a:solidFill>
                            <a:srgbClr val="000000"/>
                          </a:solidFill>
                          <a:effectLst/>
                          <a:latin typeface="Calibri" panose="020F0502020204030204" pitchFamily="34" charset="0"/>
                        </a:rPr>
                        <a:t>33</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18</a:t>
                      </a:r>
                    </a:p>
                  </a:txBody>
                  <a:tcPr marL="5767" marR="5767" marT="5767" marB="0" anchor="ctr">
                    <a:lnL>
                      <a:noFill/>
                    </a:lnL>
                    <a:lnR>
                      <a:noFill/>
                    </a:lnR>
                    <a:lnT>
                      <a:noFill/>
                    </a:lnT>
                    <a:lnB>
                      <a:noFill/>
                    </a:lnB>
                    <a:solidFill>
                      <a:srgbClr val="FBFCFF"/>
                    </a:solidFill>
                  </a:tcPr>
                </a:tc>
                <a:tc>
                  <a:txBody>
                    <a:bodyPr/>
                    <a:lstStyle/>
                    <a:p>
                      <a:pPr algn="ctr" fontAlgn="b"/>
                      <a:r>
                        <a:rPr lang="en-GB" sz="900" b="0" i="0" u="none" strike="noStrike">
                          <a:solidFill>
                            <a:srgbClr val="000000"/>
                          </a:solidFill>
                          <a:effectLst/>
                          <a:latin typeface="Calibri" panose="020F0502020204030204" pitchFamily="34" charset="0"/>
                        </a:rPr>
                        <a:t>20</a:t>
                      </a:r>
                    </a:p>
                  </a:txBody>
                  <a:tcPr marL="5767" marR="5767" marT="5767" marB="0" anchor="ctr">
                    <a:lnL>
                      <a:noFill/>
                    </a:lnL>
                    <a:lnR>
                      <a:noFill/>
                    </a:lnR>
                    <a:lnT>
                      <a:noFill/>
                    </a:lnT>
                    <a:lnB>
                      <a:noFill/>
                    </a:lnB>
                    <a:solidFill>
                      <a:srgbClr val="FBFCFF"/>
                    </a:solidFill>
                  </a:tcPr>
                </a:tc>
                <a:tc>
                  <a:txBody>
                    <a:bodyPr/>
                    <a:lstStyle/>
                    <a:p>
                      <a:pPr algn="ctr" fontAlgn="b"/>
                      <a:r>
                        <a:rPr lang="en-GB" sz="900" b="0" i="0" u="none" strike="noStrike">
                          <a:solidFill>
                            <a:srgbClr val="000000"/>
                          </a:solidFill>
                          <a:effectLst/>
                          <a:latin typeface="Calibri" panose="020F0502020204030204" pitchFamily="34" charset="0"/>
                        </a:rPr>
                        <a:t>5</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25</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27</a:t>
                      </a:r>
                    </a:p>
                  </a:txBody>
                  <a:tcPr marL="5767" marR="5767" marT="5767" marB="0" anchor="ctr">
                    <a:lnL>
                      <a:noFill/>
                    </a:lnL>
                    <a:lnR>
                      <a:noFill/>
                    </a:lnR>
                    <a:lnT>
                      <a:noFill/>
                    </a:lnT>
                    <a:lnB>
                      <a:noFill/>
                    </a:lnB>
                    <a:solidFill>
                      <a:srgbClr val="FBFCFE"/>
                    </a:solidFill>
                  </a:tcPr>
                </a:tc>
                <a:tc>
                  <a:txBody>
                    <a:bodyPr/>
                    <a:lstStyle/>
                    <a:p>
                      <a:pPr algn="ctr" fontAlgn="b"/>
                      <a:r>
                        <a:rPr lang="en-GB" sz="900" b="1" i="0" u="none" strike="noStrike">
                          <a:solidFill>
                            <a:srgbClr val="000000"/>
                          </a:solidFill>
                          <a:effectLst/>
                          <a:latin typeface="Calibri" panose="020F0502020204030204" pitchFamily="34" charset="0"/>
                        </a:rPr>
                        <a:t>923</a:t>
                      </a:r>
                    </a:p>
                  </a:txBody>
                  <a:tcPr marL="5767" marR="5767" marT="5767" marB="0" anchor="ctr">
                    <a:lnL>
                      <a:noFill/>
                    </a:lnL>
                    <a:lnR>
                      <a:noFill/>
                    </a:lnR>
                    <a:lnT>
                      <a:noFill/>
                    </a:lnT>
                    <a:lnB>
                      <a:noFill/>
                    </a:lnB>
                    <a:solidFill>
                      <a:srgbClr val="C0E4CC"/>
                    </a:solidFill>
                  </a:tcPr>
                </a:tc>
                <a:extLst>
                  <a:ext uri="{0D108BD9-81ED-4DB2-BD59-A6C34878D82A}">
                    <a16:rowId xmlns:a16="http://schemas.microsoft.com/office/drawing/2014/main" val="1261686300"/>
                  </a:ext>
                </a:extLst>
              </a:tr>
              <a:tr h="327024">
                <a:tc>
                  <a:txBody>
                    <a:bodyPr/>
                    <a:lstStyle/>
                    <a:p>
                      <a:pPr algn="ctr" fontAlgn="b"/>
                      <a:r>
                        <a:rPr lang="en-GB" sz="900" b="1" i="0" u="none" strike="noStrike">
                          <a:solidFill>
                            <a:srgbClr val="000000"/>
                          </a:solidFill>
                          <a:effectLst/>
                          <a:latin typeface="Calibri" panose="020F0502020204030204" pitchFamily="34" charset="0"/>
                        </a:rPr>
                        <a:t>Breckland</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83</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19</a:t>
                      </a:r>
                    </a:p>
                  </a:txBody>
                  <a:tcPr marL="5767" marR="5767" marT="5767" marB="0" anchor="ctr">
                    <a:lnL>
                      <a:noFill/>
                    </a:lnL>
                    <a:lnR>
                      <a:noFill/>
                    </a:lnR>
                    <a:lnT>
                      <a:noFill/>
                    </a:lnT>
                    <a:lnB>
                      <a:noFill/>
                    </a:lnB>
                    <a:solidFill>
                      <a:srgbClr val="FBFCFF"/>
                    </a:solidFill>
                  </a:tcPr>
                </a:tc>
                <a:tc>
                  <a:txBody>
                    <a:bodyPr/>
                    <a:lstStyle/>
                    <a:p>
                      <a:pPr algn="ctr" fontAlgn="b"/>
                      <a:r>
                        <a:rPr lang="en-GB" sz="900" b="0" i="0" u="none" strike="noStrike">
                          <a:solidFill>
                            <a:srgbClr val="000000"/>
                          </a:solidFill>
                          <a:effectLst/>
                          <a:latin typeface="Calibri" panose="020F0502020204030204" pitchFamily="34" charset="0"/>
                        </a:rPr>
                        <a:t>-255</a:t>
                      </a:r>
                    </a:p>
                  </a:txBody>
                  <a:tcPr marL="5767" marR="5767" marT="5767" marB="0" anchor="ctr">
                    <a:lnL>
                      <a:noFill/>
                    </a:lnL>
                    <a:lnR>
                      <a:noFill/>
                    </a:lnR>
                    <a:lnT>
                      <a:noFill/>
                    </a:lnT>
                    <a:lnB>
                      <a:noFill/>
                    </a:lnB>
                    <a:solidFill>
                      <a:srgbClr val="FBD8DB"/>
                    </a:solidFill>
                  </a:tcPr>
                </a:tc>
                <a:tc>
                  <a:txBody>
                    <a:bodyPr/>
                    <a:lstStyle/>
                    <a:p>
                      <a:pPr algn="ctr" fontAlgn="b"/>
                      <a:r>
                        <a:rPr lang="en-GB" sz="900" b="0" i="0" u="none" strike="noStrike">
                          <a:solidFill>
                            <a:srgbClr val="000000"/>
                          </a:solidFill>
                          <a:effectLst/>
                          <a:latin typeface="Calibri" panose="020F0502020204030204" pitchFamily="34" charset="0"/>
                        </a:rPr>
                        <a:t>223</a:t>
                      </a:r>
                    </a:p>
                  </a:txBody>
                  <a:tcPr marL="5767" marR="5767" marT="5767" marB="0" anchor="ctr">
                    <a:lnL>
                      <a:noFill/>
                    </a:lnL>
                    <a:lnR>
                      <a:noFill/>
                    </a:lnR>
                    <a:lnT>
                      <a:noFill/>
                    </a:lnT>
                    <a:lnB>
                      <a:noFill/>
                    </a:lnB>
                    <a:solidFill>
                      <a:srgbClr val="F0F7F5"/>
                    </a:solidFill>
                  </a:tcPr>
                </a:tc>
                <a:tc>
                  <a:txBody>
                    <a:bodyPr/>
                    <a:lstStyle/>
                    <a:p>
                      <a:pPr algn="ctr" fontAlgn="b"/>
                      <a:r>
                        <a:rPr lang="en-GB" sz="900" b="0" i="0" u="none" strike="noStrike">
                          <a:solidFill>
                            <a:srgbClr val="000000"/>
                          </a:solidFill>
                          <a:effectLst/>
                          <a:latin typeface="Calibri" panose="020F0502020204030204" pitchFamily="34" charset="0"/>
                        </a:rPr>
                        <a:t>120</a:t>
                      </a:r>
                    </a:p>
                  </a:txBody>
                  <a:tcPr marL="5767" marR="5767" marT="5767" marB="0" anchor="ctr">
                    <a:lnL>
                      <a:noFill/>
                    </a:lnL>
                    <a:lnR>
                      <a:noFill/>
                    </a:lnR>
                    <a:lnT>
                      <a:noFill/>
                    </a:lnT>
                    <a:lnB>
                      <a:noFill/>
                    </a:lnB>
                    <a:solidFill>
                      <a:srgbClr val="F6FAFA"/>
                    </a:solidFill>
                  </a:tcPr>
                </a:tc>
                <a:tc>
                  <a:txBody>
                    <a:bodyPr/>
                    <a:lstStyle/>
                    <a:p>
                      <a:pPr algn="ctr" fontAlgn="b"/>
                      <a:r>
                        <a:rPr lang="en-GB" sz="900" b="0" i="0" u="none" strike="noStrike">
                          <a:solidFill>
                            <a:srgbClr val="000000"/>
                          </a:solidFill>
                          <a:effectLst/>
                          <a:latin typeface="Calibri" panose="020F0502020204030204" pitchFamily="34" charset="0"/>
                        </a:rPr>
                        <a:t>98</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113</a:t>
                      </a:r>
                    </a:p>
                  </a:txBody>
                  <a:tcPr marL="5767" marR="5767" marT="5767" marB="0" anchor="ctr">
                    <a:lnL>
                      <a:noFill/>
                    </a:lnL>
                    <a:lnR>
                      <a:noFill/>
                    </a:lnR>
                    <a:lnT>
                      <a:noFill/>
                    </a:lnT>
                    <a:lnB>
                      <a:noFill/>
                    </a:lnB>
                    <a:solidFill>
                      <a:srgbClr val="F6FAFA"/>
                    </a:solidFill>
                  </a:tcPr>
                </a:tc>
                <a:tc>
                  <a:txBody>
                    <a:bodyPr/>
                    <a:lstStyle/>
                    <a:p>
                      <a:pPr algn="ctr" fontAlgn="b"/>
                      <a:r>
                        <a:rPr lang="en-GB" sz="900" b="0" i="0" u="none" strike="noStrike">
                          <a:solidFill>
                            <a:srgbClr val="000000"/>
                          </a:solidFill>
                          <a:effectLst/>
                          <a:latin typeface="Calibri" panose="020F0502020204030204" pitchFamily="34" charset="0"/>
                        </a:rPr>
                        <a:t>41</a:t>
                      </a:r>
                    </a:p>
                  </a:txBody>
                  <a:tcPr marL="5767" marR="5767" marT="5767" marB="0" anchor="ctr">
                    <a:lnL>
                      <a:noFill/>
                    </a:lnL>
                    <a:lnR>
                      <a:noFill/>
                    </a:lnR>
                    <a:lnT>
                      <a:noFill/>
                    </a:lnT>
                    <a:lnB>
                      <a:noFill/>
                    </a:lnB>
                    <a:solidFill>
                      <a:srgbClr val="FAFCFE"/>
                    </a:solidFill>
                  </a:tcPr>
                </a:tc>
                <a:tc>
                  <a:txBody>
                    <a:bodyPr/>
                    <a:lstStyle/>
                    <a:p>
                      <a:pPr algn="ctr" fontAlgn="b"/>
                      <a:r>
                        <a:rPr lang="en-GB" sz="900" b="0" i="0" u="none" strike="noStrike">
                          <a:solidFill>
                            <a:srgbClr val="000000"/>
                          </a:solidFill>
                          <a:effectLst/>
                          <a:latin typeface="Calibri" panose="020F0502020204030204" pitchFamily="34" charset="0"/>
                        </a:rPr>
                        <a:t>134</a:t>
                      </a:r>
                    </a:p>
                  </a:txBody>
                  <a:tcPr marL="5767" marR="5767" marT="5767" marB="0" anchor="ctr">
                    <a:lnL>
                      <a:noFill/>
                    </a:lnL>
                    <a:lnR>
                      <a:noFill/>
                    </a:lnR>
                    <a:lnT>
                      <a:noFill/>
                    </a:lnT>
                    <a:lnB>
                      <a:noFill/>
                    </a:lnB>
                    <a:solidFill>
                      <a:srgbClr val="F5F9F9"/>
                    </a:solidFill>
                  </a:tcPr>
                </a:tc>
                <a:tc>
                  <a:txBody>
                    <a:bodyPr/>
                    <a:lstStyle/>
                    <a:p>
                      <a:pPr algn="ctr" fontAlgn="b"/>
                      <a:r>
                        <a:rPr lang="en-GB" sz="900" b="0" i="0" u="none" strike="noStrike">
                          <a:solidFill>
                            <a:srgbClr val="000000"/>
                          </a:solidFill>
                          <a:effectLst/>
                          <a:latin typeface="Calibri" panose="020F0502020204030204" pitchFamily="34" charset="0"/>
                        </a:rPr>
                        <a:t>113</a:t>
                      </a:r>
                    </a:p>
                  </a:txBody>
                  <a:tcPr marL="5767" marR="5767" marT="5767" marB="0" anchor="ctr">
                    <a:lnL>
                      <a:noFill/>
                    </a:lnL>
                    <a:lnR>
                      <a:noFill/>
                    </a:lnR>
                    <a:lnT>
                      <a:noFill/>
                    </a:lnT>
                    <a:lnB>
                      <a:noFill/>
                    </a:lnB>
                    <a:solidFill>
                      <a:srgbClr val="F6FAFA"/>
                    </a:solidFill>
                  </a:tcPr>
                </a:tc>
                <a:tc>
                  <a:txBody>
                    <a:bodyPr/>
                    <a:lstStyle/>
                    <a:p>
                      <a:pPr algn="ctr" fontAlgn="b"/>
                      <a:r>
                        <a:rPr lang="en-GB" sz="900" b="0" i="0" u="none" strike="noStrike">
                          <a:solidFill>
                            <a:srgbClr val="000000"/>
                          </a:solidFill>
                          <a:effectLst/>
                          <a:latin typeface="Calibri" panose="020F0502020204030204" pitchFamily="34" charset="0"/>
                        </a:rPr>
                        <a:t>224</a:t>
                      </a:r>
                    </a:p>
                  </a:txBody>
                  <a:tcPr marL="5767" marR="5767" marT="5767" marB="0" anchor="ctr">
                    <a:lnL>
                      <a:noFill/>
                    </a:lnL>
                    <a:lnR>
                      <a:noFill/>
                    </a:lnR>
                    <a:lnT>
                      <a:noFill/>
                    </a:lnT>
                    <a:lnB>
                      <a:noFill/>
                    </a:lnB>
                    <a:solidFill>
                      <a:srgbClr val="F0F7F5"/>
                    </a:solidFill>
                  </a:tcPr>
                </a:tc>
                <a:tc>
                  <a:txBody>
                    <a:bodyPr/>
                    <a:lstStyle/>
                    <a:p>
                      <a:pPr algn="ctr" fontAlgn="b"/>
                      <a:r>
                        <a:rPr lang="en-GB" sz="900" b="0" i="0" u="none" strike="noStrike">
                          <a:solidFill>
                            <a:srgbClr val="000000"/>
                          </a:solidFill>
                          <a:effectLst/>
                          <a:latin typeface="Calibri" panose="020F0502020204030204" pitchFamily="34" charset="0"/>
                        </a:rPr>
                        <a:t>193</a:t>
                      </a:r>
                    </a:p>
                  </a:txBody>
                  <a:tcPr marL="5767" marR="5767" marT="5767" marB="0" anchor="ctr">
                    <a:lnL>
                      <a:noFill/>
                    </a:lnL>
                    <a:lnR>
                      <a:noFill/>
                    </a:lnR>
                    <a:lnT>
                      <a:noFill/>
                    </a:lnT>
                    <a:lnB>
                      <a:noFill/>
                    </a:lnB>
                    <a:solidFill>
                      <a:srgbClr val="F2F8F6"/>
                    </a:solidFill>
                  </a:tcPr>
                </a:tc>
                <a:tc>
                  <a:txBody>
                    <a:bodyPr/>
                    <a:lstStyle/>
                    <a:p>
                      <a:pPr algn="ctr" fontAlgn="b"/>
                      <a:r>
                        <a:rPr lang="en-GB" sz="900" b="0" i="0" u="none" strike="noStrike">
                          <a:solidFill>
                            <a:srgbClr val="000000"/>
                          </a:solidFill>
                          <a:effectLst/>
                          <a:latin typeface="Calibri" panose="020F0502020204030204" pitchFamily="34" charset="0"/>
                        </a:rPr>
                        <a:t>128</a:t>
                      </a:r>
                    </a:p>
                  </a:txBody>
                  <a:tcPr marL="5767" marR="5767" marT="5767" marB="0" anchor="ctr">
                    <a:lnL>
                      <a:noFill/>
                    </a:lnL>
                    <a:lnR>
                      <a:noFill/>
                    </a:lnR>
                    <a:lnT>
                      <a:noFill/>
                    </a:lnT>
                    <a:lnB>
                      <a:noFill/>
                    </a:lnB>
                    <a:solidFill>
                      <a:srgbClr val="F5FAF9"/>
                    </a:solidFill>
                  </a:tcPr>
                </a:tc>
                <a:tc>
                  <a:txBody>
                    <a:bodyPr/>
                    <a:lstStyle/>
                    <a:p>
                      <a:pPr algn="ctr" fontAlgn="b"/>
                      <a:r>
                        <a:rPr lang="en-GB" sz="900" b="0" i="0" u="none" strike="noStrike">
                          <a:solidFill>
                            <a:srgbClr val="000000"/>
                          </a:solidFill>
                          <a:effectLst/>
                          <a:latin typeface="Calibri" panose="020F0502020204030204" pitchFamily="34" charset="0"/>
                        </a:rPr>
                        <a:t>106</a:t>
                      </a:r>
                    </a:p>
                  </a:txBody>
                  <a:tcPr marL="5767" marR="5767" marT="5767" marB="0" anchor="ctr">
                    <a:lnL>
                      <a:noFill/>
                    </a:lnL>
                    <a:lnR>
                      <a:noFill/>
                    </a:lnR>
                    <a:lnT>
                      <a:noFill/>
                    </a:lnT>
                    <a:lnB>
                      <a:noFill/>
                    </a:lnB>
                    <a:solidFill>
                      <a:srgbClr val="F7FAFA"/>
                    </a:solidFill>
                  </a:tcPr>
                </a:tc>
                <a:tc>
                  <a:txBody>
                    <a:bodyPr/>
                    <a:lstStyle/>
                    <a:p>
                      <a:pPr algn="ctr" fontAlgn="b"/>
                      <a:r>
                        <a:rPr lang="en-GB" sz="900" b="0" i="0" u="none" strike="noStrike">
                          <a:solidFill>
                            <a:srgbClr val="000000"/>
                          </a:solidFill>
                          <a:effectLst/>
                          <a:latin typeface="Calibri" panose="020F0502020204030204" pitchFamily="34" charset="0"/>
                        </a:rPr>
                        <a:t>57</a:t>
                      </a:r>
                    </a:p>
                  </a:txBody>
                  <a:tcPr marL="5767" marR="5767" marT="5767" marB="0" anchor="ctr">
                    <a:lnL>
                      <a:noFill/>
                    </a:lnL>
                    <a:lnR>
                      <a:noFill/>
                    </a:lnR>
                    <a:lnT>
                      <a:noFill/>
                    </a:lnT>
                    <a:lnB>
                      <a:noFill/>
                    </a:lnB>
                    <a:solidFill>
                      <a:srgbClr val="F9FBFD"/>
                    </a:solidFill>
                  </a:tcPr>
                </a:tc>
                <a:tc>
                  <a:txBody>
                    <a:bodyPr/>
                    <a:lstStyle/>
                    <a:p>
                      <a:pPr algn="ctr" fontAlgn="b"/>
                      <a:r>
                        <a:rPr lang="en-GB" sz="900" b="0" i="0" u="none" strike="noStrike">
                          <a:solidFill>
                            <a:srgbClr val="000000"/>
                          </a:solidFill>
                          <a:effectLst/>
                          <a:latin typeface="Calibri" panose="020F0502020204030204" pitchFamily="34" charset="0"/>
                        </a:rPr>
                        <a:t>45</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54</a:t>
                      </a:r>
                    </a:p>
                  </a:txBody>
                  <a:tcPr marL="5767" marR="5767" marT="5767" marB="0" anchor="ctr">
                    <a:lnL>
                      <a:noFill/>
                    </a:lnL>
                    <a:lnR>
                      <a:noFill/>
                    </a:lnR>
                    <a:lnT>
                      <a:noFill/>
                    </a:lnT>
                    <a:lnB>
                      <a:noFill/>
                    </a:lnB>
                    <a:solidFill>
                      <a:srgbClr val="F9FBFD"/>
                    </a:solidFill>
                  </a:tcPr>
                </a:tc>
                <a:tc>
                  <a:txBody>
                    <a:bodyPr/>
                    <a:lstStyle/>
                    <a:p>
                      <a:pPr algn="ctr" fontAlgn="b"/>
                      <a:r>
                        <a:rPr lang="en-GB" sz="900" b="0" i="0" u="none" strike="noStrike">
                          <a:solidFill>
                            <a:srgbClr val="000000"/>
                          </a:solidFill>
                          <a:effectLst/>
                          <a:latin typeface="Calibri" panose="020F0502020204030204" pitchFamily="34" charset="0"/>
                        </a:rPr>
                        <a:t>43</a:t>
                      </a:r>
                    </a:p>
                  </a:txBody>
                  <a:tcPr marL="5767" marR="5767" marT="5767" marB="0" anchor="ctr">
                    <a:lnL>
                      <a:noFill/>
                    </a:lnL>
                    <a:lnR>
                      <a:noFill/>
                    </a:lnR>
                    <a:lnT>
                      <a:noFill/>
                    </a:lnT>
                    <a:lnB>
                      <a:noFill/>
                    </a:lnB>
                    <a:solidFill>
                      <a:srgbClr val="FAFCFD"/>
                    </a:solidFill>
                  </a:tcPr>
                </a:tc>
                <a:tc>
                  <a:txBody>
                    <a:bodyPr/>
                    <a:lstStyle/>
                    <a:p>
                      <a:pPr algn="ctr" fontAlgn="b"/>
                      <a:r>
                        <a:rPr lang="en-GB" sz="900" b="1" i="0" u="none" strike="noStrike">
                          <a:solidFill>
                            <a:srgbClr val="000000"/>
                          </a:solidFill>
                          <a:effectLst/>
                          <a:latin typeface="Calibri" panose="020F0502020204030204" pitchFamily="34" charset="0"/>
                        </a:rPr>
                        <a:t>1,638</a:t>
                      </a:r>
                    </a:p>
                  </a:txBody>
                  <a:tcPr marL="5767" marR="5767" marT="5767" marB="0" anchor="ctr">
                    <a:lnL>
                      <a:noFill/>
                    </a:lnL>
                    <a:lnR>
                      <a:noFill/>
                    </a:lnR>
                    <a:lnT>
                      <a:noFill/>
                    </a:lnT>
                    <a:lnB>
                      <a:noFill/>
                    </a:lnB>
                    <a:solidFill>
                      <a:srgbClr val="92D1A3"/>
                    </a:solidFill>
                  </a:tcPr>
                </a:tc>
                <a:extLst>
                  <a:ext uri="{0D108BD9-81ED-4DB2-BD59-A6C34878D82A}">
                    <a16:rowId xmlns:a16="http://schemas.microsoft.com/office/drawing/2014/main" val="853237501"/>
                  </a:ext>
                </a:extLst>
              </a:tr>
              <a:tr h="327024">
                <a:tc>
                  <a:txBody>
                    <a:bodyPr/>
                    <a:lstStyle/>
                    <a:p>
                      <a:pPr algn="ctr" fontAlgn="b"/>
                      <a:r>
                        <a:rPr lang="en-GB" sz="900" b="1" i="0" u="none" strike="noStrike">
                          <a:solidFill>
                            <a:srgbClr val="000000"/>
                          </a:solidFill>
                          <a:effectLst/>
                          <a:latin typeface="Calibri" panose="020F0502020204030204" pitchFamily="34" charset="0"/>
                        </a:rPr>
                        <a:t>Broadland</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195</a:t>
                      </a:r>
                    </a:p>
                  </a:txBody>
                  <a:tcPr marL="5767" marR="5767" marT="5767" marB="0" anchor="ctr">
                    <a:lnL>
                      <a:noFill/>
                    </a:lnL>
                    <a:lnR>
                      <a:noFill/>
                    </a:lnR>
                    <a:lnT>
                      <a:noFill/>
                    </a:lnT>
                    <a:lnB>
                      <a:noFill/>
                    </a:lnB>
                    <a:solidFill>
                      <a:srgbClr val="F2F8F6"/>
                    </a:solidFill>
                  </a:tcPr>
                </a:tc>
                <a:tc>
                  <a:txBody>
                    <a:bodyPr/>
                    <a:lstStyle/>
                    <a:p>
                      <a:pPr algn="ctr" fontAlgn="b"/>
                      <a:r>
                        <a:rPr lang="en-GB" sz="900" b="0" i="0" u="none" strike="noStrike">
                          <a:solidFill>
                            <a:srgbClr val="000000"/>
                          </a:solidFill>
                          <a:effectLst/>
                          <a:latin typeface="Calibri" panose="020F0502020204030204" pitchFamily="34" charset="0"/>
                        </a:rPr>
                        <a:t>146</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33</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-353</a:t>
                      </a:r>
                    </a:p>
                  </a:txBody>
                  <a:tcPr marL="5767" marR="5767" marT="5767" marB="0" anchor="ctr">
                    <a:lnL>
                      <a:noFill/>
                    </a:lnL>
                    <a:lnR>
                      <a:noFill/>
                    </a:lnR>
                    <a:lnT>
                      <a:noFill/>
                    </a:lnT>
                    <a:lnB>
                      <a:noFill/>
                    </a:lnB>
                    <a:solidFill>
                      <a:srgbClr val="FACBCD"/>
                    </a:solidFill>
                  </a:tcPr>
                </a:tc>
                <a:tc>
                  <a:txBody>
                    <a:bodyPr/>
                    <a:lstStyle/>
                    <a:p>
                      <a:pPr algn="ctr" fontAlgn="b"/>
                      <a:r>
                        <a:rPr lang="en-GB" sz="900" b="0" i="0" u="none" strike="noStrike">
                          <a:solidFill>
                            <a:srgbClr val="000000"/>
                          </a:solidFill>
                          <a:effectLst/>
                          <a:latin typeface="Calibri" panose="020F0502020204030204" pitchFamily="34" charset="0"/>
                        </a:rPr>
                        <a:t>223</a:t>
                      </a:r>
                    </a:p>
                  </a:txBody>
                  <a:tcPr marL="5767" marR="5767" marT="5767" marB="0" anchor="ctr">
                    <a:lnL>
                      <a:noFill/>
                    </a:lnL>
                    <a:lnR>
                      <a:noFill/>
                    </a:lnR>
                    <a:lnT>
                      <a:noFill/>
                    </a:lnT>
                    <a:lnB>
                      <a:noFill/>
                    </a:lnB>
                    <a:solidFill>
                      <a:srgbClr val="F0F7F5"/>
                    </a:solidFill>
                  </a:tcPr>
                </a:tc>
                <a:tc>
                  <a:txBody>
                    <a:bodyPr/>
                    <a:lstStyle/>
                    <a:p>
                      <a:pPr algn="ctr" fontAlgn="b"/>
                      <a:r>
                        <a:rPr lang="en-GB" sz="900" b="0" i="0" u="none" strike="noStrike">
                          <a:solidFill>
                            <a:srgbClr val="000000"/>
                          </a:solidFill>
                          <a:effectLst/>
                          <a:latin typeface="Calibri" panose="020F0502020204030204" pitchFamily="34" charset="0"/>
                        </a:rPr>
                        <a:t>188</a:t>
                      </a:r>
                    </a:p>
                  </a:txBody>
                  <a:tcPr marL="5767" marR="5767" marT="5767" marB="0" anchor="ctr">
                    <a:lnL>
                      <a:noFill/>
                    </a:lnL>
                    <a:lnR>
                      <a:noFill/>
                    </a:lnR>
                    <a:lnT>
                      <a:noFill/>
                    </a:lnT>
                    <a:lnB>
                      <a:noFill/>
                    </a:lnB>
                    <a:solidFill>
                      <a:srgbClr val="F2F8F6"/>
                    </a:solidFill>
                  </a:tcPr>
                </a:tc>
                <a:tc>
                  <a:txBody>
                    <a:bodyPr/>
                    <a:lstStyle/>
                    <a:p>
                      <a:pPr algn="ctr" fontAlgn="b"/>
                      <a:r>
                        <a:rPr lang="en-GB" sz="900" b="0" i="0" u="none" strike="noStrike">
                          <a:solidFill>
                            <a:srgbClr val="000000"/>
                          </a:solidFill>
                          <a:effectLst/>
                          <a:latin typeface="Calibri" panose="020F0502020204030204" pitchFamily="34" charset="0"/>
                        </a:rPr>
                        <a:t>354</a:t>
                      </a:r>
                    </a:p>
                  </a:txBody>
                  <a:tcPr marL="5767" marR="5767" marT="5767" marB="0" anchor="ctr">
                    <a:lnL>
                      <a:noFill/>
                    </a:lnL>
                    <a:lnR>
                      <a:noFill/>
                    </a:lnR>
                    <a:lnT>
                      <a:noFill/>
                    </a:lnT>
                    <a:lnB>
                      <a:noFill/>
                    </a:lnB>
                    <a:solidFill>
                      <a:srgbClr val="E9F4EE"/>
                    </a:solidFill>
                  </a:tcPr>
                </a:tc>
                <a:tc>
                  <a:txBody>
                    <a:bodyPr/>
                    <a:lstStyle/>
                    <a:p>
                      <a:pPr algn="ctr" fontAlgn="b"/>
                      <a:r>
                        <a:rPr lang="en-GB" sz="900" b="0" i="0" u="none" strike="noStrike">
                          <a:solidFill>
                            <a:srgbClr val="000000"/>
                          </a:solidFill>
                          <a:effectLst/>
                          <a:latin typeface="Calibri" panose="020F0502020204030204" pitchFamily="34" charset="0"/>
                        </a:rPr>
                        <a:t>211</a:t>
                      </a:r>
                    </a:p>
                  </a:txBody>
                  <a:tcPr marL="5767" marR="5767" marT="5767" marB="0" anchor="ctr">
                    <a:lnL>
                      <a:noFill/>
                    </a:lnL>
                    <a:lnR>
                      <a:noFill/>
                    </a:lnR>
                    <a:lnT>
                      <a:noFill/>
                    </a:lnT>
                    <a:lnB>
                      <a:noFill/>
                    </a:lnB>
                    <a:solidFill>
                      <a:srgbClr val="F1F8F5"/>
                    </a:solidFill>
                  </a:tcPr>
                </a:tc>
                <a:tc>
                  <a:txBody>
                    <a:bodyPr/>
                    <a:lstStyle/>
                    <a:p>
                      <a:pPr algn="ctr" fontAlgn="b"/>
                      <a:r>
                        <a:rPr lang="en-GB" sz="900" b="0" i="0" u="none" strike="noStrike">
                          <a:solidFill>
                            <a:srgbClr val="000000"/>
                          </a:solidFill>
                          <a:effectLst/>
                          <a:latin typeface="Calibri" panose="020F0502020204030204" pitchFamily="34" charset="0"/>
                        </a:rPr>
                        <a:t>158</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36</a:t>
                      </a:r>
                    </a:p>
                  </a:txBody>
                  <a:tcPr marL="5767" marR="5767" marT="5767" marB="0" anchor="ctr">
                    <a:lnL>
                      <a:noFill/>
                    </a:lnL>
                    <a:lnR>
                      <a:noFill/>
                    </a:lnR>
                    <a:lnT>
                      <a:noFill/>
                    </a:lnT>
                    <a:lnB>
                      <a:noFill/>
                    </a:lnB>
                    <a:solidFill>
                      <a:srgbClr val="FAFCFE"/>
                    </a:solidFill>
                  </a:tcPr>
                </a:tc>
                <a:tc>
                  <a:txBody>
                    <a:bodyPr/>
                    <a:lstStyle/>
                    <a:p>
                      <a:pPr algn="ctr" fontAlgn="b"/>
                      <a:r>
                        <a:rPr lang="en-GB" sz="900" b="0" i="0" u="none" strike="noStrike">
                          <a:solidFill>
                            <a:srgbClr val="000000"/>
                          </a:solidFill>
                          <a:effectLst/>
                          <a:latin typeface="Calibri" panose="020F0502020204030204" pitchFamily="34" charset="0"/>
                        </a:rPr>
                        <a:t>50</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45</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34</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39</a:t>
                      </a:r>
                    </a:p>
                  </a:txBody>
                  <a:tcPr marL="5767" marR="5767" marT="5767" marB="0" anchor="ctr">
                    <a:lnL>
                      <a:noFill/>
                    </a:lnL>
                    <a:lnR>
                      <a:noFill/>
                    </a:lnR>
                    <a:lnT>
                      <a:noFill/>
                    </a:lnT>
                    <a:lnB>
                      <a:noFill/>
                    </a:lnB>
                    <a:solidFill>
                      <a:srgbClr val="FAFCFE"/>
                    </a:solidFill>
                  </a:tcPr>
                </a:tc>
                <a:tc>
                  <a:txBody>
                    <a:bodyPr/>
                    <a:lstStyle/>
                    <a:p>
                      <a:pPr algn="ctr" fontAlgn="b"/>
                      <a:r>
                        <a:rPr lang="en-GB" sz="900" b="0" i="0" u="none" strike="noStrike">
                          <a:solidFill>
                            <a:srgbClr val="000000"/>
                          </a:solidFill>
                          <a:effectLst/>
                          <a:latin typeface="Calibri" panose="020F0502020204030204" pitchFamily="34" charset="0"/>
                        </a:rPr>
                        <a:t>20</a:t>
                      </a:r>
                    </a:p>
                  </a:txBody>
                  <a:tcPr marL="5767" marR="5767" marT="5767" marB="0" anchor="ctr">
                    <a:lnL>
                      <a:noFill/>
                    </a:lnL>
                    <a:lnR>
                      <a:noFill/>
                    </a:lnR>
                    <a:lnT>
                      <a:noFill/>
                    </a:lnT>
                    <a:lnB>
                      <a:noFill/>
                    </a:lnB>
                    <a:solidFill>
                      <a:srgbClr val="FBFCFF"/>
                    </a:solidFill>
                  </a:tcPr>
                </a:tc>
                <a:tc>
                  <a:txBody>
                    <a:bodyPr/>
                    <a:lstStyle/>
                    <a:p>
                      <a:pPr algn="ctr" fontAlgn="b"/>
                      <a:r>
                        <a:rPr lang="en-GB" sz="900" b="0" i="0" u="none" strike="noStrike">
                          <a:solidFill>
                            <a:srgbClr val="000000"/>
                          </a:solidFill>
                          <a:effectLst/>
                          <a:latin typeface="Calibri" panose="020F0502020204030204" pitchFamily="34" charset="0"/>
                        </a:rPr>
                        <a:t>22</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-2</a:t>
                      </a:r>
                    </a:p>
                  </a:txBody>
                  <a:tcPr marL="5767" marR="5767" marT="5767" marB="0" anchor="ctr">
                    <a:lnL>
                      <a:noFill/>
                    </a:lnL>
                    <a:lnR>
                      <a:noFill/>
                    </a:lnR>
                    <a:lnT>
                      <a:noFill/>
                    </a:lnT>
                    <a:lnB>
                      <a:noFill/>
                    </a:lnB>
                    <a:solidFill>
                      <a:srgbClr val="FBFBFE"/>
                    </a:solidFill>
                  </a:tcPr>
                </a:tc>
                <a:tc>
                  <a:txBody>
                    <a:bodyPr/>
                    <a:lstStyle/>
                    <a:p>
                      <a:pPr algn="ctr" fontAlgn="b"/>
                      <a:r>
                        <a:rPr lang="en-GB" sz="900" b="0" i="0" u="none" strike="noStrike">
                          <a:solidFill>
                            <a:srgbClr val="000000"/>
                          </a:solidFill>
                          <a:effectLst/>
                          <a:latin typeface="Calibri" panose="020F0502020204030204" pitchFamily="34" charset="0"/>
                        </a:rPr>
                        <a:t>26</a:t>
                      </a:r>
                    </a:p>
                  </a:txBody>
                  <a:tcPr marL="5767" marR="5767" marT="5767" marB="0" anchor="ctr">
                    <a:lnL>
                      <a:noFill/>
                    </a:lnL>
                    <a:lnR>
                      <a:noFill/>
                    </a:lnR>
                    <a:lnT>
                      <a:noFill/>
                    </a:lnT>
                    <a:lnB>
                      <a:noFill/>
                    </a:lnB>
                    <a:solidFill>
                      <a:srgbClr val="FBFCFE"/>
                    </a:solidFill>
                  </a:tcPr>
                </a:tc>
                <a:tc>
                  <a:txBody>
                    <a:bodyPr/>
                    <a:lstStyle/>
                    <a:p>
                      <a:pPr algn="ctr" fontAlgn="b"/>
                      <a:r>
                        <a:rPr lang="en-GB" sz="900" b="1" i="0" u="none" strike="noStrike">
                          <a:solidFill>
                            <a:srgbClr val="000000"/>
                          </a:solidFill>
                          <a:effectLst/>
                          <a:latin typeface="Calibri" panose="020F0502020204030204" pitchFamily="34" charset="0"/>
                        </a:rPr>
                        <a:t>1,525</a:t>
                      </a:r>
                    </a:p>
                  </a:txBody>
                  <a:tcPr marL="5767" marR="5767" marT="5767" marB="0" anchor="ctr">
                    <a:lnL>
                      <a:noFill/>
                    </a:lnL>
                    <a:lnR>
                      <a:noFill/>
                    </a:lnR>
                    <a:lnT>
                      <a:noFill/>
                    </a:lnT>
                    <a:lnB>
                      <a:noFill/>
                    </a:lnB>
                    <a:solidFill>
                      <a:srgbClr val="99D4AA"/>
                    </a:solidFill>
                  </a:tcPr>
                </a:tc>
                <a:extLst>
                  <a:ext uri="{0D108BD9-81ED-4DB2-BD59-A6C34878D82A}">
                    <a16:rowId xmlns:a16="http://schemas.microsoft.com/office/drawing/2014/main" val="400472678"/>
                  </a:ext>
                </a:extLst>
              </a:tr>
              <a:tr h="327024">
                <a:tc>
                  <a:txBody>
                    <a:bodyPr/>
                    <a:lstStyle/>
                    <a:p>
                      <a:pPr algn="ctr" fontAlgn="b"/>
                      <a:r>
                        <a:rPr lang="en-GB" sz="900" b="1" i="0" u="none" strike="noStrike">
                          <a:solidFill>
                            <a:srgbClr val="000000"/>
                          </a:solidFill>
                          <a:effectLst/>
                          <a:latin typeface="Calibri" panose="020F0502020204030204" pitchFamily="34" charset="0"/>
                        </a:rPr>
                        <a:t>East Suffolk</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246</a:t>
                      </a:r>
                    </a:p>
                  </a:txBody>
                  <a:tcPr marL="5767" marR="5767" marT="5767" marB="0" anchor="ctr">
                    <a:lnL>
                      <a:noFill/>
                    </a:lnL>
                    <a:lnR>
                      <a:noFill/>
                    </a:lnR>
                    <a:lnT>
                      <a:noFill/>
                    </a:lnT>
                    <a:lnB>
                      <a:noFill/>
                    </a:lnB>
                    <a:solidFill>
                      <a:srgbClr val="EFF7F4"/>
                    </a:solidFill>
                  </a:tcPr>
                </a:tc>
                <a:tc>
                  <a:txBody>
                    <a:bodyPr/>
                    <a:lstStyle/>
                    <a:p>
                      <a:pPr algn="ctr" fontAlgn="b"/>
                      <a:r>
                        <a:rPr lang="en-GB" sz="900" b="0" i="0" u="none" strike="noStrike">
                          <a:solidFill>
                            <a:srgbClr val="000000"/>
                          </a:solidFill>
                          <a:effectLst/>
                          <a:latin typeface="Calibri" panose="020F0502020204030204" pitchFamily="34" charset="0"/>
                        </a:rPr>
                        <a:t>144</a:t>
                      </a:r>
                    </a:p>
                  </a:txBody>
                  <a:tcPr marL="5767" marR="5767" marT="5767" marB="0" anchor="ctr">
                    <a:lnL>
                      <a:noFill/>
                    </a:lnL>
                    <a:lnR>
                      <a:noFill/>
                    </a:lnR>
                    <a:lnT>
                      <a:noFill/>
                    </a:lnT>
                    <a:lnB>
                      <a:noFill/>
                    </a:lnB>
                    <a:solidFill>
                      <a:srgbClr val="F4F9F9"/>
                    </a:solidFill>
                  </a:tcPr>
                </a:tc>
                <a:tc>
                  <a:txBody>
                    <a:bodyPr/>
                    <a:lstStyle/>
                    <a:p>
                      <a:pPr algn="ctr" fontAlgn="b"/>
                      <a:r>
                        <a:rPr lang="en-GB" sz="900" b="0" i="0" u="none" strike="noStrike">
                          <a:solidFill>
                            <a:srgbClr val="000000"/>
                          </a:solidFill>
                          <a:effectLst/>
                          <a:latin typeface="Calibri" panose="020F0502020204030204" pitchFamily="34" charset="0"/>
                        </a:rPr>
                        <a:t>97</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-590</a:t>
                      </a:r>
                    </a:p>
                  </a:txBody>
                  <a:tcPr marL="5767" marR="5767" marT="5767" marB="0" anchor="ctr">
                    <a:lnL>
                      <a:noFill/>
                    </a:lnL>
                    <a:lnR>
                      <a:noFill/>
                    </a:lnR>
                    <a:lnT>
                      <a:noFill/>
                    </a:lnT>
                    <a:lnB>
                      <a:noFill/>
                    </a:lnB>
                    <a:solidFill>
                      <a:srgbClr val="F9AAAC"/>
                    </a:solidFill>
                  </a:tcPr>
                </a:tc>
                <a:tc>
                  <a:txBody>
                    <a:bodyPr/>
                    <a:lstStyle/>
                    <a:p>
                      <a:pPr algn="ctr" fontAlgn="b"/>
                      <a:r>
                        <a:rPr lang="en-GB" sz="900" b="0" i="0" u="none" strike="noStrike">
                          <a:solidFill>
                            <a:srgbClr val="000000"/>
                          </a:solidFill>
                          <a:effectLst/>
                          <a:latin typeface="Calibri" panose="020F0502020204030204" pitchFamily="34" charset="0"/>
                        </a:rPr>
                        <a:t>302</a:t>
                      </a:r>
                    </a:p>
                  </a:txBody>
                  <a:tcPr marL="5767" marR="5767" marT="5767" marB="0" anchor="ctr">
                    <a:lnL>
                      <a:noFill/>
                    </a:lnL>
                    <a:lnR>
                      <a:noFill/>
                    </a:lnR>
                    <a:lnT>
                      <a:noFill/>
                    </a:lnT>
                    <a:lnB>
                      <a:noFill/>
                    </a:lnB>
                    <a:solidFill>
                      <a:srgbClr val="ECF6F1"/>
                    </a:solidFill>
                  </a:tcPr>
                </a:tc>
                <a:tc>
                  <a:txBody>
                    <a:bodyPr/>
                    <a:lstStyle/>
                    <a:p>
                      <a:pPr algn="ctr" fontAlgn="b"/>
                      <a:r>
                        <a:rPr lang="en-GB" sz="900" b="0" i="0" u="none" strike="noStrike">
                          <a:solidFill>
                            <a:srgbClr val="000000"/>
                          </a:solidFill>
                          <a:effectLst/>
                          <a:latin typeface="Calibri" panose="020F0502020204030204" pitchFamily="34" charset="0"/>
                        </a:rPr>
                        <a:t>-37</a:t>
                      </a:r>
                    </a:p>
                  </a:txBody>
                  <a:tcPr marL="5767" marR="5767" marT="5767" marB="0" anchor="ctr">
                    <a:lnL>
                      <a:noFill/>
                    </a:lnL>
                    <a:lnR>
                      <a:noFill/>
                    </a:lnR>
                    <a:lnT>
                      <a:noFill/>
                    </a:lnT>
                    <a:lnB>
                      <a:noFill/>
                    </a:lnB>
                    <a:solidFill>
                      <a:srgbClr val="FBF6F9"/>
                    </a:solidFill>
                  </a:tcPr>
                </a:tc>
                <a:tc>
                  <a:txBody>
                    <a:bodyPr/>
                    <a:lstStyle/>
                    <a:p>
                      <a:pPr algn="ctr" fontAlgn="b"/>
                      <a:r>
                        <a:rPr lang="en-GB" sz="900" b="0" i="0" u="none" strike="noStrike">
                          <a:solidFill>
                            <a:srgbClr val="000000"/>
                          </a:solidFill>
                          <a:effectLst/>
                          <a:latin typeface="Calibri" panose="020F0502020204030204" pitchFamily="34" charset="0"/>
                        </a:rPr>
                        <a:t>152</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240</a:t>
                      </a:r>
                    </a:p>
                  </a:txBody>
                  <a:tcPr marL="5767" marR="5767" marT="5767" marB="0" anchor="ctr">
                    <a:lnL>
                      <a:noFill/>
                    </a:lnL>
                    <a:lnR>
                      <a:noFill/>
                    </a:lnR>
                    <a:lnT>
                      <a:noFill/>
                    </a:lnT>
                    <a:lnB>
                      <a:noFill/>
                    </a:lnB>
                    <a:solidFill>
                      <a:srgbClr val="EFF7F4"/>
                    </a:solidFill>
                  </a:tcPr>
                </a:tc>
                <a:tc>
                  <a:txBody>
                    <a:bodyPr/>
                    <a:lstStyle/>
                    <a:p>
                      <a:pPr algn="ctr" fontAlgn="b"/>
                      <a:r>
                        <a:rPr lang="en-GB" sz="900" b="0" i="0" u="none" strike="noStrike">
                          <a:solidFill>
                            <a:srgbClr val="000000"/>
                          </a:solidFill>
                          <a:effectLst/>
                          <a:latin typeface="Calibri" panose="020F0502020204030204" pitchFamily="34" charset="0"/>
                        </a:rPr>
                        <a:t>233</a:t>
                      </a:r>
                    </a:p>
                  </a:txBody>
                  <a:tcPr marL="5767" marR="5767" marT="5767" marB="0" anchor="ctr">
                    <a:lnL>
                      <a:noFill/>
                    </a:lnL>
                    <a:lnR>
                      <a:noFill/>
                    </a:lnR>
                    <a:lnT>
                      <a:noFill/>
                    </a:lnT>
                    <a:lnB>
                      <a:noFill/>
                    </a:lnB>
                    <a:solidFill>
                      <a:srgbClr val="EFF7F4"/>
                    </a:solidFill>
                  </a:tcPr>
                </a:tc>
                <a:tc>
                  <a:txBody>
                    <a:bodyPr/>
                    <a:lstStyle/>
                    <a:p>
                      <a:pPr algn="ctr" fontAlgn="b"/>
                      <a:r>
                        <a:rPr lang="en-GB" sz="900" b="0" i="0" u="none" strike="noStrike">
                          <a:solidFill>
                            <a:srgbClr val="000000"/>
                          </a:solidFill>
                          <a:effectLst/>
                          <a:latin typeface="Calibri" panose="020F0502020204030204" pitchFamily="34" charset="0"/>
                        </a:rPr>
                        <a:t>176</a:t>
                      </a:r>
                    </a:p>
                  </a:txBody>
                  <a:tcPr marL="5767" marR="5767" marT="5767" marB="0" anchor="ctr">
                    <a:lnL>
                      <a:noFill/>
                    </a:lnL>
                    <a:lnR>
                      <a:noFill/>
                    </a:lnR>
                    <a:lnT>
                      <a:noFill/>
                    </a:lnT>
                    <a:lnB>
                      <a:noFill/>
                    </a:lnB>
                    <a:solidFill>
                      <a:srgbClr val="F3F9F7"/>
                    </a:solidFill>
                  </a:tcPr>
                </a:tc>
                <a:tc>
                  <a:txBody>
                    <a:bodyPr/>
                    <a:lstStyle/>
                    <a:p>
                      <a:pPr algn="ctr" fontAlgn="b"/>
                      <a:r>
                        <a:rPr lang="en-GB" sz="900" b="0" i="0" u="none" strike="noStrike">
                          <a:solidFill>
                            <a:srgbClr val="000000"/>
                          </a:solidFill>
                          <a:effectLst/>
                          <a:latin typeface="Calibri" panose="020F0502020204030204" pitchFamily="34" charset="0"/>
                        </a:rPr>
                        <a:t>156</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225</a:t>
                      </a:r>
                    </a:p>
                  </a:txBody>
                  <a:tcPr marL="5767" marR="5767" marT="5767" marB="0" anchor="ctr">
                    <a:lnL>
                      <a:noFill/>
                    </a:lnL>
                    <a:lnR>
                      <a:noFill/>
                    </a:lnR>
                    <a:lnT>
                      <a:noFill/>
                    </a:lnT>
                    <a:lnB>
                      <a:noFill/>
                    </a:lnB>
                    <a:solidFill>
                      <a:srgbClr val="F0F7F5"/>
                    </a:solidFill>
                  </a:tcPr>
                </a:tc>
                <a:tc>
                  <a:txBody>
                    <a:bodyPr/>
                    <a:lstStyle/>
                    <a:p>
                      <a:pPr algn="ctr" fontAlgn="b"/>
                      <a:r>
                        <a:rPr lang="en-GB" sz="900" b="0" i="0" u="none" strike="noStrike">
                          <a:solidFill>
                            <a:srgbClr val="000000"/>
                          </a:solidFill>
                          <a:effectLst/>
                          <a:latin typeface="Calibri" panose="020F0502020204030204" pitchFamily="34" charset="0"/>
                        </a:rPr>
                        <a:t>241</a:t>
                      </a:r>
                    </a:p>
                  </a:txBody>
                  <a:tcPr marL="5767" marR="5767" marT="5767" marB="0" anchor="ctr">
                    <a:lnL>
                      <a:noFill/>
                    </a:lnL>
                    <a:lnR>
                      <a:noFill/>
                    </a:lnR>
                    <a:lnT>
                      <a:noFill/>
                    </a:lnT>
                    <a:lnB>
                      <a:noFill/>
                    </a:lnB>
                    <a:solidFill>
                      <a:srgbClr val="EFF7F4"/>
                    </a:solidFill>
                  </a:tcPr>
                </a:tc>
                <a:tc>
                  <a:txBody>
                    <a:bodyPr/>
                    <a:lstStyle/>
                    <a:p>
                      <a:pPr algn="ctr" fontAlgn="b"/>
                      <a:r>
                        <a:rPr lang="en-GB" sz="900" b="0" i="0" u="none" strike="noStrike">
                          <a:solidFill>
                            <a:srgbClr val="000000"/>
                          </a:solidFill>
                          <a:effectLst/>
                          <a:latin typeface="Calibri" panose="020F0502020204030204" pitchFamily="34" charset="0"/>
                        </a:rPr>
                        <a:t>236</a:t>
                      </a:r>
                    </a:p>
                  </a:txBody>
                  <a:tcPr marL="5767" marR="5767" marT="5767" marB="0" anchor="ctr">
                    <a:lnL>
                      <a:noFill/>
                    </a:lnL>
                    <a:lnR>
                      <a:noFill/>
                    </a:lnR>
                    <a:lnT>
                      <a:noFill/>
                    </a:lnT>
                    <a:lnB>
                      <a:noFill/>
                    </a:lnB>
                    <a:solidFill>
                      <a:srgbClr val="EFF7F4"/>
                    </a:solidFill>
                  </a:tcPr>
                </a:tc>
                <a:tc>
                  <a:txBody>
                    <a:bodyPr/>
                    <a:lstStyle/>
                    <a:p>
                      <a:pPr algn="ctr" fontAlgn="b"/>
                      <a:r>
                        <a:rPr lang="en-GB" sz="900" b="0" i="0" u="none" strike="noStrike">
                          <a:solidFill>
                            <a:srgbClr val="000000"/>
                          </a:solidFill>
                          <a:effectLst/>
                          <a:latin typeface="Calibri" panose="020F0502020204030204" pitchFamily="34" charset="0"/>
                        </a:rPr>
                        <a:t>146</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57</a:t>
                      </a:r>
                    </a:p>
                  </a:txBody>
                  <a:tcPr marL="5767" marR="5767" marT="5767" marB="0" anchor="ctr">
                    <a:lnL>
                      <a:noFill/>
                    </a:lnL>
                    <a:lnR>
                      <a:noFill/>
                    </a:lnR>
                    <a:lnT>
                      <a:noFill/>
                    </a:lnT>
                    <a:lnB>
                      <a:noFill/>
                    </a:lnB>
                    <a:solidFill>
                      <a:srgbClr val="F9FBFD"/>
                    </a:solidFill>
                  </a:tcPr>
                </a:tc>
                <a:tc>
                  <a:txBody>
                    <a:bodyPr/>
                    <a:lstStyle/>
                    <a:p>
                      <a:pPr algn="ctr" fontAlgn="b"/>
                      <a:r>
                        <a:rPr lang="en-GB" sz="900" b="0" i="0" u="none" strike="noStrike">
                          <a:solidFill>
                            <a:srgbClr val="000000"/>
                          </a:solidFill>
                          <a:effectLst/>
                          <a:latin typeface="Calibri" panose="020F0502020204030204" pitchFamily="34" charset="0"/>
                        </a:rPr>
                        <a:t>17</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11</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34</a:t>
                      </a:r>
                    </a:p>
                  </a:txBody>
                  <a:tcPr marL="5767" marR="5767" marT="5767" marB="0" anchor="ctr">
                    <a:lnL>
                      <a:noFill/>
                    </a:lnL>
                    <a:lnR>
                      <a:noFill/>
                    </a:lnR>
                    <a:lnT>
                      <a:noFill/>
                    </a:lnT>
                    <a:lnB>
                      <a:noFill/>
                    </a:lnB>
                    <a:solidFill>
                      <a:srgbClr val="FBFCFE"/>
                    </a:solidFill>
                  </a:tcPr>
                </a:tc>
                <a:tc>
                  <a:txBody>
                    <a:bodyPr/>
                    <a:lstStyle/>
                    <a:p>
                      <a:pPr algn="ctr" fontAlgn="b"/>
                      <a:r>
                        <a:rPr lang="en-GB" sz="900" b="1" i="0" u="none" strike="noStrike">
                          <a:solidFill>
                            <a:srgbClr val="000000"/>
                          </a:solidFill>
                          <a:effectLst/>
                          <a:latin typeface="Calibri" panose="020F0502020204030204" pitchFamily="34" charset="0"/>
                        </a:rPr>
                        <a:t>2,086</a:t>
                      </a:r>
                    </a:p>
                  </a:txBody>
                  <a:tcPr marL="5767" marR="5767" marT="5767" marB="0" anchor="ctr">
                    <a:lnL>
                      <a:noFill/>
                    </a:lnL>
                    <a:lnR>
                      <a:noFill/>
                    </a:lnR>
                    <a:lnT>
                      <a:noFill/>
                    </a:lnT>
                    <a:lnB>
                      <a:noFill/>
                    </a:lnB>
                    <a:solidFill>
                      <a:srgbClr val="74C58A"/>
                    </a:solidFill>
                  </a:tcPr>
                </a:tc>
                <a:extLst>
                  <a:ext uri="{0D108BD9-81ED-4DB2-BD59-A6C34878D82A}">
                    <a16:rowId xmlns:a16="http://schemas.microsoft.com/office/drawing/2014/main" val="3860520689"/>
                  </a:ext>
                </a:extLst>
              </a:tr>
              <a:tr h="327024">
                <a:tc>
                  <a:txBody>
                    <a:bodyPr/>
                    <a:lstStyle/>
                    <a:p>
                      <a:pPr algn="ctr" fontAlgn="b"/>
                      <a:r>
                        <a:rPr lang="en-GB" sz="900" b="1" i="0" u="none" strike="noStrike">
                          <a:solidFill>
                            <a:srgbClr val="000000"/>
                          </a:solidFill>
                          <a:effectLst/>
                          <a:latin typeface="Calibri" panose="020F0502020204030204" pitchFamily="34" charset="0"/>
                        </a:rPr>
                        <a:t>Great Yarmouth</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-40</a:t>
                      </a:r>
                    </a:p>
                  </a:txBody>
                  <a:tcPr marL="5767" marR="5767" marT="5767" marB="0" anchor="ctr">
                    <a:lnL>
                      <a:noFill/>
                    </a:lnL>
                    <a:lnR>
                      <a:noFill/>
                    </a:lnR>
                    <a:lnT>
                      <a:noFill/>
                    </a:lnT>
                    <a:lnB>
                      <a:noFill/>
                    </a:lnB>
                    <a:solidFill>
                      <a:srgbClr val="FBF6F9"/>
                    </a:solidFill>
                  </a:tcPr>
                </a:tc>
                <a:tc>
                  <a:txBody>
                    <a:bodyPr/>
                    <a:lstStyle/>
                    <a:p>
                      <a:pPr algn="ctr" fontAlgn="b"/>
                      <a:r>
                        <a:rPr lang="en-GB" sz="900" b="0" i="0" u="none" strike="noStrike">
                          <a:solidFill>
                            <a:srgbClr val="000000"/>
                          </a:solidFill>
                          <a:effectLst/>
                          <a:latin typeface="Calibri" panose="020F0502020204030204" pitchFamily="34" charset="0"/>
                        </a:rPr>
                        <a:t>-26</a:t>
                      </a:r>
                    </a:p>
                  </a:txBody>
                  <a:tcPr marL="5767" marR="5767" marT="5767" marB="0" anchor="ctr">
                    <a:lnL>
                      <a:noFill/>
                    </a:lnL>
                    <a:lnR>
                      <a:noFill/>
                    </a:lnR>
                    <a:lnT>
                      <a:noFill/>
                    </a:lnT>
                    <a:lnB>
                      <a:noFill/>
                    </a:lnB>
                    <a:solidFill>
                      <a:srgbClr val="FBF8FB"/>
                    </a:solidFill>
                  </a:tcPr>
                </a:tc>
                <a:tc>
                  <a:txBody>
                    <a:bodyPr/>
                    <a:lstStyle/>
                    <a:p>
                      <a:pPr algn="ctr" fontAlgn="b"/>
                      <a:r>
                        <a:rPr lang="en-GB" sz="900" b="0" i="0" u="none" strike="noStrike">
                          <a:solidFill>
                            <a:srgbClr val="000000"/>
                          </a:solidFill>
                          <a:effectLst/>
                          <a:latin typeface="Calibri" panose="020F0502020204030204" pitchFamily="34" charset="0"/>
                        </a:rPr>
                        <a:t>-7</a:t>
                      </a:r>
                    </a:p>
                  </a:txBody>
                  <a:tcPr marL="5767" marR="5767" marT="5767" marB="0" anchor="ctr">
                    <a:lnL>
                      <a:noFill/>
                    </a:lnL>
                    <a:lnR>
                      <a:noFill/>
                    </a:lnR>
                    <a:lnT>
                      <a:noFill/>
                    </a:lnT>
                    <a:lnB>
                      <a:noFill/>
                    </a:lnB>
                    <a:solidFill>
                      <a:srgbClr val="FBFBFE"/>
                    </a:solidFill>
                  </a:tcPr>
                </a:tc>
                <a:tc>
                  <a:txBody>
                    <a:bodyPr/>
                    <a:lstStyle/>
                    <a:p>
                      <a:pPr algn="ctr" fontAlgn="b"/>
                      <a:r>
                        <a:rPr lang="en-GB" sz="900" b="0" i="0" u="none" strike="noStrike">
                          <a:solidFill>
                            <a:srgbClr val="000000"/>
                          </a:solidFill>
                          <a:effectLst/>
                          <a:latin typeface="Calibri" panose="020F0502020204030204" pitchFamily="34" charset="0"/>
                        </a:rPr>
                        <a:t>-146</a:t>
                      </a:r>
                    </a:p>
                  </a:txBody>
                  <a:tcPr marL="5767" marR="5767" marT="5767" marB="0" anchor="ctr">
                    <a:lnL>
                      <a:noFill/>
                    </a:lnL>
                    <a:lnR>
                      <a:noFill/>
                    </a:lnR>
                    <a:lnT>
                      <a:noFill/>
                    </a:lnT>
                    <a:lnB>
                      <a:noFill/>
                    </a:lnB>
                    <a:solidFill>
                      <a:srgbClr val="FBE7EA"/>
                    </a:solidFill>
                  </a:tcPr>
                </a:tc>
                <a:tc>
                  <a:txBody>
                    <a:bodyPr/>
                    <a:lstStyle/>
                    <a:p>
                      <a:pPr algn="ctr" fontAlgn="b"/>
                      <a:r>
                        <a:rPr lang="en-GB" sz="900" b="0" i="0" u="none" strike="noStrike">
                          <a:solidFill>
                            <a:srgbClr val="000000"/>
                          </a:solidFill>
                          <a:effectLst/>
                          <a:latin typeface="Calibri" panose="020F0502020204030204" pitchFamily="34" charset="0"/>
                        </a:rPr>
                        <a:t>-7</a:t>
                      </a:r>
                    </a:p>
                  </a:txBody>
                  <a:tcPr marL="5767" marR="5767" marT="5767" marB="0" anchor="ctr">
                    <a:lnL>
                      <a:noFill/>
                    </a:lnL>
                    <a:lnR>
                      <a:noFill/>
                    </a:lnR>
                    <a:lnT>
                      <a:noFill/>
                    </a:lnT>
                    <a:lnB>
                      <a:noFill/>
                    </a:lnB>
                    <a:solidFill>
                      <a:srgbClr val="FBFBFE"/>
                    </a:solidFill>
                  </a:tcPr>
                </a:tc>
                <a:tc>
                  <a:txBody>
                    <a:bodyPr/>
                    <a:lstStyle/>
                    <a:p>
                      <a:pPr algn="ctr" fontAlgn="b"/>
                      <a:r>
                        <a:rPr lang="en-GB" sz="900" b="0" i="0" u="none" strike="noStrike">
                          <a:solidFill>
                            <a:srgbClr val="000000"/>
                          </a:solidFill>
                          <a:effectLst/>
                          <a:latin typeface="Calibri" panose="020F0502020204030204" pitchFamily="34" charset="0"/>
                        </a:rPr>
                        <a:t>-64</a:t>
                      </a:r>
                    </a:p>
                  </a:txBody>
                  <a:tcPr marL="5767" marR="5767" marT="5767" marB="0" anchor="ctr">
                    <a:lnL>
                      <a:noFill/>
                    </a:lnL>
                    <a:lnR>
                      <a:noFill/>
                    </a:lnR>
                    <a:lnT>
                      <a:noFill/>
                    </a:lnT>
                    <a:lnB>
                      <a:noFill/>
                    </a:lnB>
                    <a:solidFill>
                      <a:srgbClr val="FBF3F6"/>
                    </a:solidFill>
                  </a:tcPr>
                </a:tc>
                <a:tc>
                  <a:txBody>
                    <a:bodyPr/>
                    <a:lstStyle/>
                    <a:p>
                      <a:pPr algn="ctr" fontAlgn="b"/>
                      <a:r>
                        <a:rPr lang="en-GB" sz="900" b="0" i="0" u="none" strike="noStrike">
                          <a:solidFill>
                            <a:srgbClr val="000000"/>
                          </a:solidFill>
                          <a:effectLst/>
                          <a:latin typeface="Calibri" panose="020F0502020204030204" pitchFamily="34" charset="0"/>
                        </a:rPr>
                        <a:t>-11</a:t>
                      </a:r>
                    </a:p>
                  </a:txBody>
                  <a:tcPr marL="5767" marR="5767" marT="5767" marB="0" anchor="ctr">
                    <a:lnL>
                      <a:noFill/>
                    </a:lnL>
                    <a:lnR>
                      <a:noFill/>
                    </a:lnR>
                    <a:lnT>
                      <a:noFill/>
                    </a:lnT>
                    <a:lnB>
                      <a:noFill/>
                    </a:lnB>
                    <a:solidFill>
                      <a:srgbClr val="FBFAFD"/>
                    </a:solidFill>
                  </a:tcPr>
                </a:tc>
                <a:tc>
                  <a:txBody>
                    <a:bodyPr/>
                    <a:lstStyle/>
                    <a:p>
                      <a:pPr algn="ctr" fontAlgn="b"/>
                      <a:r>
                        <a:rPr lang="en-GB" sz="900" b="0" i="0" u="none" strike="noStrike">
                          <a:solidFill>
                            <a:srgbClr val="000000"/>
                          </a:solidFill>
                          <a:effectLst/>
                          <a:latin typeface="Calibri" panose="020F0502020204030204" pitchFamily="34" charset="0"/>
                        </a:rPr>
                        <a:t>-53</a:t>
                      </a:r>
                    </a:p>
                  </a:txBody>
                  <a:tcPr marL="5767" marR="5767" marT="5767" marB="0" anchor="ctr">
                    <a:lnL>
                      <a:noFill/>
                    </a:lnL>
                    <a:lnR>
                      <a:noFill/>
                    </a:lnR>
                    <a:lnT>
                      <a:noFill/>
                    </a:lnT>
                    <a:lnB>
                      <a:noFill/>
                    </a:lnB>
                    <a:solidFill>
                      <a:srgbClr val="FBF4F7"/>
                    </a:solidFill>
                  </a:tcPr>
                </a:tc>
                <a:tc>
                  <a:txBody>
                    <a:bodyPr/>
                    <a:lstStyle/>
                    <a:p>
                      <a:pPr algn="ctr" fontAlgn="b"/>
                      <a:r>
                        <a:rPr lang="en-GB" sz="900" b="0" i="0" u="none" strike="noStrike">
                          <a:solidFill>
                            <a:srgbClr val="000000"/>
                          </a:solidFill>
                          <a:effectLst/>
                          <a:latin typeface="Calibri" panose="020F0502020204030204" pitchFamily="34" charset="0"/>
                        </a:rPr>
                        <a:t>22</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23</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66</a:t>
                      </a:r>
                    </a:p>
                  </a:txBody>
                  <a:tcPr marL="5767" marR="5767" marT="5767" marB="0" anchor="ctr">
                    <a:lnL>
                      <a:noFill/>
                    </a:lnL>
                    <a:lnR>
                      <a:noFill/>
                    </a:lnR>
                    <a:lnT>
                      <a:noFill/>
                    </a:lnT>
                    <a:lnB>
                      <a:noFill/>
                    </a:lnB>
                    <a:solidFill>
                      <a:srgbClr val="F9FBFC"/>
                    </a:solidFill>
                  </a:tcPr>
                </a:tc>
                <a:tc>
                  <a:txBody>
                    <a:bodyPr/>
                    <a:lstStyle/>
                    <a:p>
                      <a:pPr algn="ctr" fontAlgn="b"/>
                      <a:r>
                        <a:rPr lang="en-GB" sz="900" b="0" i="0" u="none" strike="noStrike">
                          <a:solidFill>
                            <a:srgbClr val="000000"/>
                          </a:solidFill>
                          <a:effectLst/>
                          <a:latin typeface="Calibri" panose="020F0502020204030204" pitchFamily="34" charset="0"/>
                        </a:rPr>
                        <a:t>93</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79</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57</a:t>
                      </a:r>
                    </a:p>
                  </a:txBody>
                  <a:tcPr marL="5767" marR="5767" marT="5767" marB="0" anchor="ctr">
                    <a:lnL>
                      <a:noFill/>
                    </a:lnL>
                    <a:lnR>
                      <a:noFill/>
                    </a:lnR>
                    <a:lnT>
                      <a:noFill/>
                    </a:lnT>
                    <a:lnB>
                      <a:noFill/>
                    </a:lnB>
                    <a:solidFill>
                      <a:srgbClr val="F9FBFD"/>
                    </a:solidFill>
                  </a:tcPr>
                </a:tc>
                <a:tc>
                  <a:txBody>
                    <a:bodyPr/>
                    <a:lstStyle/>
                    <a:p>
                      <a:pPr algn="ctr" fontAlgn="b"/>
                      <a:r>
                        <a:rPr lang="en-GB" sz="900" b="0" i="0" u="none" strike="noStrike">
                          <a:solidFill>
                            <a:srgbClr val="000000"/>
                          </a:solidFill>
                          <a:effectLst/>
                          <a:latin typeface="Calibri" panose="020F0502020204030204" pitchFamily="34" charset="0"/>
                        </a:rPr>
                        <a:t>23</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-22</a:t>
                      </a:r>
                    </a:p>
                  </a:txBody>
                  <a:tcPr marL="5767" marR="5767" marT="5767" marB="0" anchor="ctr">
                    <a:lnL>
                      <a:noFill/>
                    </a:lnL>
                    <a:lnR>
                      <a:noFill/>
                    </a:lnR>
                    <a:lnT>
                      <a:noFill/>
                    </a:lnT>
                    <a:lnB>
                      <a:noFill/>
                    </a:lnB>
                    <a:solidFill>
                      <a:srgbClr val="FBF8FB"/>
                    </a:solidFill>
                  </a:tcPr>
                </a:tc>
                <a:tc>
                  <a:txBody>
                    <a:bodyPr/>
                    <a:lstStyle/>
                    <a:p>
                      <a:pPr algn="ctr" fontAlgn="b"/>
                      <a:r>
                        <a:rPr lang="en-GB" sz="900" b="0" i="0" u="none" strike="noStrike">
                          <a:solidFill>
                            <a:srgbClr val="000000"/>
                          </a:solidFill>
                          <a:effectLst/>
                          <a:latin typeface="Calibri" panose="020F0502020204030204" pitchFamily="34" charset="0"/>
                        </a:rPr>
                        <a:t>4</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-15</a:t>
                      </a:r>
                    </a:p>
                  </a:txBody>
                  <a:tcPr marL="5767" marR="5767" marT="5767" marB="0" anchor="ctr">
                    <a:lnL>
                      <a:noFill/>
                    </a:lnL>
                    <a:lnR>
                      <a:noFill/>
                    </a:lnR>
                    <a:lnT>
                      <a:noFill/>
                    </a:lnT>
                    <a:lnB>
                      <a:noFill/>
                    </a:lnB>
                    <a:solidFill>
                      <a:srgbClr val="FBF9FC"/>
                    </a:solidFill>
                  </a:tcPr>
                </a:tc>
                <a:tc>
                  <a:txBody>
                    <a:bodyPr/>
                    <a:lstStyle/>
                    <a:p>
                      <a:pPr algn="ctr" fontAlgn="b"/>
                      <a:r>
                        <a:rPr lang="en-GB" sz="900" b="0" i="0" u="none" strike="noStrike">
                          <a:solidFill>
                            <a:srgbClr val="000000"/>
                          </a:solidFill>
                          <a:effectLst/>
                          <a:latin typeface="Calibri" panose="020F0502020204030204" pitchFamily="34" charset="0"/>
                        </a:rPr>
                        <a:t>1</a:t>
                      </a:r>
                    </a:p>
                  </a:txBody>
                  <a:tcPr marL="5767" marR="5767" marT="5767" marB="0" anchor="ctr">
                    <a:lnL>
                      <a:noFill/>
                    </a:lnL>
                    <a:lnR>
                      <a:noFill/>
                    </a:lnR>
                    <a:lnT>
                      <a:noFill/>
                    </a:lnT>
                    <a:lnB>
                      <a:noFill/>
                    </a:lnB>
                    <a:solidFill>
                      <a:srgbClr val="FCFCFF"/>
                    </a:solidFill>
                  </a:tcPr>
                </a:tc>
                <a:tc>
                  <a:txBody>
                    <a:bodyPr/>
                    <a:lstStyle/>
                    <a:p>
                      <a:pPr algn="ctr" fontAlgn="b"/>
                      <a:r>
                        <a:rPr lang="en-GB" sz="900" b="1" i="0" u="none" strike="noStrike">
                          <a:solidFill>
                            <a:srgbClr val="000000"/>
                          </a:solidFill>
                          <a:effectLst/>
                          <a:latin typeface="Calibri" panose="020F0502020204030204" pitchFamily="34" charset="0"/>
                        </a:rPr>
                        <a:t>-23</a:t>
                      </a:r>
                    </a:p>
                  </a:txBody>
                  <a:tcPr marL="5767" marR="5767" marT="5767" marB="0" anchor="ctr">
                    <a:lnL>
                      <a:noFill/>
                    </a:lnL>
                    <a:lnR>
                      <a:noFill/>
                    </a:lnR>
                    <a:lnT>
                      <a:noFill/>
                    </a:lnT>
                    <a:lnB>
                      <a:noFill/>
                    </a:lnB>
                    <a:solidFill>
                      <a:srgbClr val="FBF9FC"/>
                    </a:solidFill>
                  </a:tcPr>
                </a:tc>
                <a:extLst>
                  <a:ext uri="{0D108BD9-81ED-4DB2-BD59-A6C34878D82A}">
                    <a16:rowId xmlns:a16="http://schemas.microsoft.com/office/drawing/2014/main" val="3067444314"/>
                  </a:ext>
                </a:extLst>
              </a:tr>
              <a:tr h="327024">
                <a:tc>
                  <a:txBody>
                    <a:bodyPr/>
                    <a:lstStyle/>
                    <a:p>
                      <a:pPr algn="ctr" fontAlgn="b"/>
                      <a:r>
                        <a:rPr lang="en-GB" sz="900" b="1" i="0" u="none" strike="noStrike">
                          <a:solidFill>
                            <a:srgbClr val="000000"/>
                          </a:solidFill>
                          <a:effectLst/>
                          <a:latin typeface="Calibri" panose="020F0502020204030204" pitchFamily="34" charset="0"/>
                        </a:rPr>
                        <a:t>Ipswich</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-123</a:t>
                      </a:r>
                    </a:p>
                  </a:txBody>
                  <a:tcPr marL="5767" marR="5767" marT="5767" marB="0" anchor="ctr">
                    <a:lnL>
                      <a:noFill/>
                    </a:lnL>
                    <a:lnR>
                      <a:noFill/>
                    </a:lnR>
                    <a:lnT>
                      <a:noFill/>
                    </a:lnT>
                    <a:lnB>
                      <a:noFill/>
                    </a:lnB>
                    <a:solidFill>
                      <a:srgbClr val="FBEBED"/>
                    </a:solidFill>
                  </a:tcPr>
                </a:tc>
                <a:tc>
                  <a:txBody>
                    <a:bodyPr/>
                    <a:lstStyle/>
                    <a:p>
                      <a:pPr algn="ctr" fontAlgn="b"/>
                      <a:r>
                        <a:rPr lang="en-GB" sz="900" b="0" i="0" u="none" strike="noStrike">
                          <a:solidFill>
                            <a:srgbClr val="000000"/>
                          </a:solidFill>
                          <a:effectLst/>
                          <a:latin typeface="Calibri" panose="020F0502020204030204" pitchFamily="34" charset="0"/>
                        </a:rPr>
                        <a:t>-144</a:t>
                      </a:r>
                    </a:p>
                  </a:txBody>
                  <a:tcPr marL="5767" marR="5767" marT="5767" marB="0" anchor="ctr">
                    <a:lnL>
                      <a:noFill/>
                    </a:lnL>
                    <a:lnR>
                      <a:noFill/>
                    </a:lnR>
                    <a:lnT>
                      <a:noFill/>
                    </a:lnT>
                    <a:lnB>
                      <a:noFill/>
                    </a:lnB>
                    <a:solidFill>
                      <a:srgbClr val="FBE8EA"/>
                    </a:solidFill>
                  </a:tcPr>
                </a:tc>
                <a:tc>
                  <a:txBody>
                    <a:bodyPr/>
                    <a:lstStyle/>
                    <a:p>
                      <a:pPr algn="ctr" fontAlgn="b"/>
                      <a:r>
                        <a:rPr lang="en-GB" sz="900" b="0" i="0" u="none" strike="noStrike">
                          <a:solidFill>
                            <a:srgbClr val="000000"/>
                          </a:solidFill>
                          <a:effectLst/>
                          <a:latin typeface="Calibri" panose="020F0502020204030204" pitchFamily="34" charset="0"/>
                        </a:rPr>
                        <a:t>-88</a:t>
                      </a:r>
                    </a:p>
                  </a:txBody>
                  <a:tcPr marL="5767" marR="5767" marT="5767" marB="0" anchor="ctr">
                    <a:lnL>
                      <a:noFill/>
                    </a:lnL>
                    <a:lnR>
                      <a:noFill/>
                    </a:lnR>
                    <a:lnT>
                      <a:noFill/>
                    </a:lnT>
                    <a:lnB>
                      <a:noFill/>
                    </a:lnB>
                    <a:solidFill>
                      <a:srgbClr val="FBEFF2"/>
                    </a:solidFill>
                  </a:tcPr>
                </a:tc>
                <a:tc>
                  <a:txBody>
                    <a:bodyPr/>
                    <a:lstStyle/>
                    <a:p>
                      <a:pPr algn="ctr" fontAlgn="b"/>
                      <a:r>
                        <a:rPr lang="en-GB" sz="900" b="0" i="0" u="none" strike="noStrike">
                          <a:solidFill>
                            <a:srgbClr val="000000"/>
                          </a:solidFill>
                          <a:effectLst/>
                          <a:latin typeface="Calibri" panose="020F0502020204030204" pitchFamily="34" charset="0"/>
                        </a:rPr>
                        <a:t>-183</a:t>
                      </a:r>
                    </a:p>
                  </a:txBody>
                  <a:tcPr marL="5767" marR="5767" marT="5767" marB="0" anchor="ctr">
                    <a:lnL>
                      <a:noFill/>
                    </a:lnL>
                    <a:lnR>
                      <a:noFill/>
                    </a:lnR>
                    <a:lnT>
                      <a:noFill/>
                    </a:lnT>
                    <a:lnB>
                      <a:noFill/>
                    </a:lnB>
                    <a:solidFill>
                      <a:srgbClr val="FBE2E5"/>
                    </a:solidFill>
                  </a:tcPr>
                </a:tc>
                <a:tc>
                  <a:txBody>
                    <a:bodyPr/>
                    <a:lstStyle/>
                    <a:p>
                      <a:pPr algn="ctr" fontAlgn="b"/>
                      <a:r>
                        <a:rPr lang="en-GB" sz="900" b="0" i="0" u="none" strike="noStrike">
                          <a:solidFill>
                            <a:srgbClr val="000000"/>
                          </a:solidFill>
                          <a:effectLst/>
                          <a:latin typeface="Calibri" panose="020F0502020204030204" pitchFamily="34" charset="0"/>
                        </a:rPr>
                        <a:t>28</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-87</a:t>
                      </a:r>
                    </a:p>
                  </a:txBody>
                  <a:tcPr marL="5767" marR="5767" marT="5767" marB="0" anchor="ctr">
                    <a:lnL>
                      <a:noFill/>
                    </a:lnL>
                    <a:lnR>
                      <a:noFill/>
                    </a:lnR>
                    <a:lnT>
                      <a:noFill/>
                    </a:lnT>
                    <a:lnB>
                      <a:noFill/>
                    </a:lnB>
                    <a:solidFill>
                      <a:srgbClr val="FBEFF2"/>
                    </a:solidFill>
                  </a:tcPr>
                </a:tc>
                <a:tc>
                  <a:txBody>
                    <a:bodyPr/>
                    <a:lstStyle/>
                    <a:p>
                      <a:pPr algn="ctr" fontAlgn="b"/>
                      <a:r>
                        <a:rPr lang="en-GB" sz="900" b="0" i="0" u="none" strike="noStrike">
                          <a:solidFill>
                            <a:srgbClr val="000000"/>
                          </a:solidFill>
                          <a:effectLst/>
                          <a:latin typeface="Calibri" panose="020F0502020204030204" pitchFamily="34" charset="0"/>
                        </a:rPr>
                        <a:t>-98</a:t>
                      </a:r>
                    </a:p>
                  </a:txBody>
                  <a:tcPr marL="5767" marR="5767" marT="5767" marB="0" anchor="ctr">
                    <a:lnL>
                      <a:noFill/>
                    </a:lnL>
                    <a:lnR>
                      <a:noFill/>
                    </a:lnR>
                    <a:lnT>
                      <a:noFill/>
                    </a:lnT>
                    <a:lnB>
                      <a:noFill/>
                    </a:lnB>
                    <a:solidFill>
                      <a:srgbClr val="FBEEF1"/>
                    </a:solidFill>
                  </a:tcPr>
                </a:tc>
                <a:tc>
                  <a:txBody>
                    <a:bodyPr/>
                    <a:lstStyle/>
                    <a:p>
                      <a:pPr algn="ctr" fontAlgn="b"/>
                      <a:r>
                        <a:rPr lang="en-GB" sz="900" b="0" i="0" u="none" strike="noStrike">
                          <a:solidFill>
                            <a:srgbClr val="000000"/>
                          </a:solidFill>
                          <a:effectLst/>
                          <a:latin typeface="Calibri" panose="020F0502020204030204" pitchFamily="34" charset="0"/>
                        </a:rPr>
                        <a:t>-182</a:t>
                      </a:r>
                    </a:p>
                  </a:txBody>
                  <a:tcPr marL="5767" marR="5767" marT="5767" marB="0" anchor="ctr">
                    <a:lnL>
                      <a:noFill/>
                    </a:lnL>
                    <a:lnR>
                      <a:noFill/>
                    </a:lnR>
                    <a:lnT>
                      <a:noFill/>
                    </a:lnT>
                    <a:lnB>
                      <a:noFill/>
                    </a:lnB>
                    <a:solidFill>
                      <a:srgbClr val="FBE2E5"/>
                    </a:solidFill>
                  </a:tcPr>
                </a:tc>
                <a:tc>
                  <a:txBody>
                    <a:bodyPr/>
                    <a:lstStyle/>
                    <a:p>
                      <a:pPr algn="ctr" fontAlgn="b"/>
                      <a:r>
                        <a:rPr lang="en-GB" sz="900" b="0" i="0" u="none" strike="noStrike">
                          <a:solidFill>
                            <a:srgbClr val="000000"/>
                          </a:solidFill>
                          <a:effectLst/>
                          <a:latin typeface="Calibri" panose="020F0502020204030204" pitchFamily="34" charset="0"/>
                        </a:rPr>
                        <a:t>-121</a:t>
                      </a:r>
                    </a:p>
                  </a:txBody>
                  <a:tcPr marL="5767" marR="5767" marT="5767" marB="0" anchor="ctr">
                    <a:lnL>
                      <a:noFill/>
                    </a:lnL>
                    <a:lnR>
                      <a:noFill/>
                    </a:lnR>
                    <a:lnT>
                      <a:noFill/>
                    </a:lnT>
                    <a:lnB>
                      <a:noFill/>
                    </a:lnB>
                    <a:solidFill>
                      <a:srgbClr val="FBEBEE"/>
                    </a:solidFill>
                  </a:tcPr>
                </a:tc>
                <a:tc>
                  <a:txBody>
                    <a:bodyPr/>
                    <a:lstStyle/>
                    <a:p>
                      <a:pPr algn="ctr" fontAlgn="b"/>
                      <a:r>
                        <a:rPr lang="en-GB" sz="900" b="0" i="0" u="none" strike="noStrike">
                          <a:solidFill>
                            <a:srgbClr val="000000"/>
                          </a:solidFill>
                          <a:effectLst/>
                          <a:latin typeface="Calibri" panose="020F0502020204030204" pitchFamily="34" charset="0"/>
                        </a:rPr>
                        <a:t>-118</a:t>
                      </a:r>
                    </a:p>
                  </a:txBody>
                  <a:tcPr marL="5767" marR="5767" marT="5767" marB="0" anchor="ctr">
                    <a:lnL>
                      <a:noFill/>
                    </a:lnL>
                    <a:lnR>
                      <a:noFill/>
                    </a:lnR>
                    <a:lnT>
                      <a:noFill/>
                    </a:lnT>
                    <a:lnB>
                      <a:noFill/>
                    </a:lnB>
                    <a:solidFill>
                      <a:srgbClr val="FBEBEE"/>
                    </a:solidFill>
                  </a:tcPr>
                </a:tc>
                <a:tc>
                  <a:txBody>
                    <a:bodyPr/>
                    <a:lstStyle/>
                    <a:p>
                      <a:pPr algn="ctr" fontAlgn="b"/>
                      <a:r>
                        <a:rPr lang="en-GB" sz="900" b="0" i="0" u="none" strike="noStrike">
                          <a:solidFill>
                            <a:srgbClr val="000000"/>
                          </a:solidFill>
                          <a:effectLst/>
                          <a:latin typeface="Calibri" panose="020F0502020204030204" pitchFamily="34" charset="0"/>
                        </a:rPr>
                        <a:t>-44</a:t>
                      </a:r>
                    </a:p>
                  </a:txBody>
                  <a:tcPr marL="5767" marR="5767" marT="5767" marB="0" anchor="ctr">
                    <a:lnL>
                      <a:noFill/>
                    </a:lnL>
                    <a:lnR>
                      <a:noFill/>
                    </a:lnR>
                    <a:lnT>
                      <a:noFill/>
                    </a:lnT>
                    <a:lnB>
                      <a:noFill/>
                    </a:lnB>
                    <a:solidFill>
                      <a:srgbClr val="FBF5F8"/>
                    </a:solidFill>
                  </a:tcPr>
                </a:tc>
                <a:tc>
                  <a:txBody>
                    <a:bodyPr/>
                    <a:lstStyle/>
                    <a:p>
                      <a:pPr algn="ctr" fontAlgn="b"/>
                      <a:r>
                        <a:rPr lang="en-GB" sz="900" b="0" i="0" u="none" strike="noStrike">
                          <a:solidFill>
                            <a:srgbClr val="000000"/>
                          </a:solidFill>
                          <a:effectLst/>
                          <a:latin typeface="Calibri" panose="020F0502020204030204" pitchFamily="34" charset="0"/>
                        </a:rPr>
                        <a:t>-102</a:t>
                      </a:r>
                    </a:p>
                  </a:txBody>
                  <a:tcPr marL="5767" marR="5767" marT="5767" marB="0" anchor="ctr">
                    <a:lnL>
                      <a:noFill/>
                    </a:lnL>
                    <a:lnR>
                      <a:noFill/>
                    </a:lnR>
                    <a:lnT>
                      <a:noFill/>
                    </a:lnT>
                    <a:lnB>
                      <a:noFill/>
                    </a:lnB>
                    <a:solidFill>
                      <a:srgbClr val="FBEDF0"/>
                    </a:solidFill>
                  </a:tcPr>
                </a:tc>
                <a:tc>
                  <a:txBody>
                    <a:bodyPr/>
                    <a:lstStyle/>
                    <a:p>
                      <a:pPr algn="ctr" fontAlgn="b"/>
                      <a:r>
                        <a:rPr lang="en-GB" sz="900" b="0" i="0" u="none" strike="noStrike">
                          <a:solidFill>
                            <a:srgbClr val="000000"/>
                          </a:solidFill>
                          <a:effectLst/>
                          <a:latin typeface="Calibri" panose="020F0502020204030204" pitchFamily="34" charset="0"/>
                        </a:rPr>
                        <a:t>-76</a:t>
                      </a:r>
                    </a:p>
                  </a:txBody>
                  <a:tcPr marL="5767" marR="5767" marT="5767" marB="0" anchor="ctr">
                    <a:lnL>
                      <a:noFill/>
                    </a:lnL>
                    <a:lnR>
                      <a:noFill/>
                    </a:lnR>
                    <a:lnT>
                      <a:noFill/>
                    </a:lnT>
                    <a:lnB>
                      <a:noFill/>
                    </a:lnB>
                    <a:solidFill>
                      <a:srgbClr val="FBF1F4"/>
                    </a:solidFill>
                  </a:tcPr>
                </a:tc>
                <a:tc>
                  <a:txBody>
                    <a:bodyPr/>
                    <a:lstStyle/>
                    <a:p>
                      <a:pPr algn="ctr" fontAlgn="b"/>
                      <a:r>
                        <a:rPr lang="en-GB" sz="900" b="0" i="0" u="none" strike="noStrike">
                          <a:solidFill>
                            <a:srgbClr val="000000"/>
                          </a:solidFill>
                          <a:effectLst/>
                          <a:latin typeface="Calibri" panose="020F0502020204030204" pitchFamily="34" charset="0"/>
                        </a:rPr>
                        <a:t>-61</a:t>
                      </a:r>
                    </a:p>
                  </a:txBody>
                  <a:tcPr marL="5767" marR="5767" marT="5767" marB="0" anchor="ctr">
                    <a:lnL>
                      <a:noFill/>
                    </a:lnL>
                    <a:lnR>
                      <a:noFill/>
                    </a:lnR>
                    <a:lnT>
                      <a:noFill/>
                    </a:lnT>
                    <a:lnB>
                      <a:noFill/>
                    </a:lnB>
                    <a:solidFill>
                      <a:srgbClr val="FBF3F6"/>
                    </a:solidFill>
                  </a:tcPr>
                </a:tc>
                <a:tc>
                  <a:txBody>
                    <a:bodyPr/>
                    <a:lstStyle/>
                    <a:p>
                      <a:pPr algn="ctr" fontAlgn="b"/>
                      <a:r>
                        <a:rPr lang="en-GB" sz="900" b="0" i="0" u="none" strike="noStrike">
                          <a:solidFill>
                            <a:srgbClr val="000000"/>
                          </a:solidFill>
                          <a:effectLst/>
                          <a:latin typeface="Calibri" panose="020F0502020204030204" pitchFamily="34" charset="0"/>
                        </a:rPr>
                        <a:t>-24</a:t>
                      </a:r>
                    </a:p>
                  </a:txBody>
                  <a:tcPr marL="5767" marR="5767" marT="5767" marB="0" anchor="ctr">
                    <a:lnL>
                      <a:noFill/>
                    </a:lnL>
                    <a:lnR>
                      <a:noFill/>
                    </a:lnR>
                    <a:lnT>
                      <a:noFill/>
                    </a:lnT>
                    <a:lnB>
                      <a:noFill/>
                    </a:lnB>
                    <a:solidFill>
                      <a:srgbClr val="FBF8FB"/>
                    </a:solidFill>
                  </a:tcPr>
                </a:tc>
                <a:tc>
                  <a:txBody>
                    <a:bodyPr/>
                    <a:lstStyle/>
                    <a:p>
                      <a:pPr algn="ctr" fontAlgn="b"/>
                      <a:r>
                        <a:rPr lang="en-GB" sz="900" b="0" i="0" u="none" strike="noStrike">
                          <a:solidFill>
                            <a:srgbClr val="000000"/>
                          </a:solidFill>
                          <a:effectLst/>
                          <a:latin typeface="Calibri" panose="020F0502020204030204" pitchFamily="34" charset="0"/>
                        </a:rPr>
                        <a:t>1</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8</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3</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-13</a:t>
                      </a:r>
                    </a:p>
                  </a:txBody>
                  <a:tcPr marL="5767" marR="5767" marT="5767" marB="0" anchor="ctr">
                    <a:lnL>
                      <a:noFill/>
                    </a:lnL>
                    <a:lnR>
                      <a:noFill/>
                    </a:lnR>
                    <a:lnT>
                      <a:noFill/>
                    </a:lnT>
                    <a:lnB>
                      <a:noFill/>
                    </a:lnB>
                    <a:solidFill>
                      <a:srgbClr val="FBFAFD"/>
                    </a:solidFill>
                  </a:tcPr>
                </a:tc>
                <a:tc>
                  <a:txBody>
                    <a:bodyPr/>
                    <a:lstStyle/>
                    <a:p>
                      <a:pPr algn="ctr" fontAlgn="b"/>
                      <a:r>
                        <a:rPr lang="en-GB" sz="900" b="1" i="0" u="none" strike="noStrike">
                          <a:solidFill>
                            <a:srgbClr val="000000"/>
                          </a:solidFill>
                          <a:effectLst/>
                          <a:latin typeface="Calibri" panose="020F0502020204030204" pitchFamily="34" charset="0"/>
                        </a:rPr>
                        <a:t>-1,424</a:t>
                      </a:r>
                    </a:p>
                  </a:txBody>
                  <a:tcPr marL="5767" marR="5767" marT="5767" marB="0" anchor="ctr">
                    <a:lnL>
                      <a:noFill/>
                    </a:lnL>
                    <a:lnR>
                      <a:noFill/>
                    </a:lnR>
                    <a:lnT>
                      <a:noFill/>
                    </a:lnT>
                    <a:lnB>
                      <a:noFill/>
                    </a:lnB>
                    <a:solidFill>
                      <a:srgbClr val="F8696B"/>
                    </a:solidFill>
                  </a:tcPr>
                </a:tc>
                <a:extLst>
                  <a:ext uri="{0D108BD9-81ED-4DB2-BD59-A6C34878D82A}">
                    <a16:rowId xmlns:a16="http://schemas.microsoft.com/office/drawing/2014/main" val="1874788418"/>
                  </a:ext>
                </a:extLst>
              </a:tr>
              <a:tr h="327024">
                <a:tc>
                  <a:txBody>
                    <a:bodyPr/>
                    <a:lstStyle/>
                    <a:p>
                      <a:pPr algn="ctr" fontAlgn="b"/>
                      <a:r>
                        <a:rPr lang="en-GB" sz="900" b="1" i="0" u="none" strike="noStrike">
                          <a:solidFill>
                            <a:srgbClr val="000000"/>
                          </a:solidFill>
                          <a:effectLst/>
                          <a:latin typeface="Calibri" panose="020F0502020204030204" pitchFamily="34" charset="0"/>
                        </a:rPr>
                        <a:t>King's Lynn and West Norfolk</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54</a:t>
                      </a:r>
                    </a:p>
                  </a:txBody>
                  <a:tcPr marL="5767" marR="5767" marT="5767" marB="0" anchor="ctr">
                    <a:lnL>
                      <a:noFill/>
                    </a:lnL>
                    <a:lnR>
                      <a:noFill/>
                    </a:lnR>
                    <a:lnT>
                      <a:noFill/>
                    </a:lnT>
                    <a:lnB>
                      <a:noFill/>
                    </a:lnB>
                    <a:solidFill>
                      <a:srgbClr val="F9FBFD"/>
                    </a:solidFill>
                  </a:tcPr>
                </a:tc>
                <a:tc>
                  <a:txBody>
                    <a:bodyPr/>
                    <a:lstStyle/>
                    <a:p>
                      <a:pPr algn="ctr" fontAlgn="b"/>
                      <a:r>
                        <a:rPr lang="en-GB" sz="900" b="0" i="0" u="none" strike="noStrike">
                          <a:solidFill>
                            <a:srgbClr val="000000"/>
                          </a:solidFill>
                          <a:effectLst/>
                          <a:latin typeface="Calibri" panose="020F0502020204030204" pitchFamily="34" charset="0"/>
                        </a:rPr>
                        <a:t>45</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21</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-281</a:t>
                      </a:r>
                    </a:p>
                  </a:txBody>
                  <a:tcPr marL="5767" marR="5767" marT="5767" marB="0" anchor="ctr">
                    <a:lnL>
                      <a:noFill/>
                    </a:lnL>
                    <a:lnR>
                      <a:noFill/>
                    </a:lnR>
                    <a:lnT>
                      <a:noFill/>
                    </a:lnT>
                    <a:lnB>
                      <a:noFill/>
                    </a:lnB>
                    <a:solidFill>
                      <a:srgbClr val="FAD5D7"/>
                    </a:solidFill>
                  </a:tcPr>
                </a:tc>
                <a:tc>
                  <a:txBody>
                    <a:bodyPr/>
                    <a:lstStyle/>
                    <a:p>
                      <a:pPr algn="ctr" fontAlgn="b"/>
                      <a:r>
                        <a:rPr lang="en-GB" sz="900" b="0" i="0" u="none" strike="noStrike">
                          <a:solidFill>
                            <a:srgbClr val="000000"/>
                          </a:solidFill>
                          <a:effectLst/>
                          <a:latin typeface="Calibri" panose="020F0502020204030204" pitchFamily="34" charset="0"/>
                        </a:rPr>
                        <a:t>190</a:t>
                      </a:r>
                    </a:p>
                  </a:txBody>
                  <a:tcPr marL="5767" marR="5767" marT="5767" marB="0" anchor="ctr">
                    <a:lnL>
                      <a:noFill/>
                    </a:lnL>
                    <a:lnR>
                      <a:noFill/>
                    </a:lnR>
                    <a:lnT>
                      <a:noFill/>
                    </a:lnT>
                    <a:lnB>
                      <a:noFill/>
                    </a:lnB>
                    <a:solidFill>
                      <a:srgbClr val="F2F8F6"/>
                    </a:solidFill>
                  </a:tcPr>
                </a:tc>
                <a:tc>
                  <a:txBody>
                    <a:bodyPr/>
                    <a:lstStyle/>
                    <a:p>
                      <a:pPr algn="ctr" fontAlgn="b"/>
                      <a:r>
                        <a:rPr lang="en-GB" sz="900" b="0" i="0" u="none" strike="noStrike">
                          <a:solidFill>
                            <a:srgbClr val="000000"/>
                          </a:solidFill>
                          <a:effectLst/>
                          <a:latin typeface="Calibri" panose="020F0502020204030204" pitchFamily="34" charset="0"/>
                        </a:rPr>
                        <a:t>6</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24</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10</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40</a:t>
                      </a:r>
                    </a:p>
                  </a:txBody>
                  <a:tcPr marL="5767" marR="5767" marT="5767" marB="0" anchor="ctr">
                    <a:lnL>
                      <a:noFill/>
                    </a:lnL>
                    <a:lnR>
                      <a:noFill/>
                    </a:lnR>
                    <a:lnT>
                      <a:noFill/>
                    </a:lnT>
                    <a:lnB>
                      <a:noFill/>
                    </a:lnB>
                    <a:solidFill>
                      <a:srgbClr val="FAFCFE"/>
                    </a:solidFill>
                  </a:tcPr>
                </a:tc>
                <a:tc>
                  <a:txBody>
                    <a:bodyPr/>
                    <a:lstStyle/>
                    <a:p>
                      <a:pPr algn="ctr" fontAlgn="b"/>
                      <a:r>
                        <a:rPr lang="en-GB" sz="900" b="0" i="0" u="none" strike="noStrike">
                          <a:solidFill>
                            <a:srgbClr val="000000"/>
                          </a:solidFill>
                          <a:effectLst/>
                          <a:latin typeface="Calibri" panose="020F0502020204030204" pitchFamily="34" charset="0"/>
                        </a:rPr>
                        <a:t>72</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151</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173</a:t>
                      </a:r>
                    </a:p>
                  </a:txBody>
                  <a:tcPr marL="5767" marR="5767" marT="5767" marB="0" anchor="ctr">
                    <a:lnL>
                      <a:noFill/>
                    </a:lnL>
                    <a:lnR>
                      <a:noFill/>
                    </a:lnR>
                    <a:lnT>
                      <a:noFill/>
                    </a:lnT>
                    <a:lnB>
                      <a:noFill/>
                    </a:lnB>
                    <a:solidFill>
                      <a:srgbClr val="F3F9F7"/>
                    </a:solidFill>
                  </a:tcPr>
                </a:tc>
                <a:tc>
                  <a:txBody>
                    <a:bodyPr/>
                    <a:lstStyle/>
                    <a:p>
                      <a:pPr algn="ctr" fontAlgn="b"/>
                      <a:r>
                        <a:rPr lang="en-GB" sz="900" b="0" i="0" u="none" strike="noStrike">
                          <a:solidFill>
                            <a:srgbClr val="000000"/>
                          </a:solidFill>
                          <a:effectLst/>
                          <a:latin typeface="Calibri" panose="020F0502020204030204" pitchFamily="34" charset="0"/>
                        </a:rPr>
                        <a:t>157</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77</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32</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-4</a:t>
                      </a:r>
                    </a:p>
                  </a:txBody>
                  <a:tcPr marL="5767" marR="5767" marT="5767" marB="0" anchor="ctr">
                    <a:lnL>
                      <a:noFill/>
                    </a:lnL>
                    <a:lnR>
                      <a:noFill/>
                    </a:lnR>
                    <a:lnT>
                      <a:noFill/>
                    </a:lnT>
                    <a:lnB>
                      <a:noFill/>
                    </a:lnB>
                    <a:solidFill>
                      <a:srgbClr val="FBFBFE"/>
                    </a:solidFill>
                  </a:tcPr>
                </a:tc>
                <a:tc>
                  <a:txBody>
                    <a:bodyPr/>
                    <a:lstStyle/>
                    <a:p>
                      <a:pPr algn="ctr" fontAlgn="b"/>
                      <a:r>
                        <a:rPr lang="en-GB" sz="900" b="0" i="0" u="none" strike="noStrike">
                          <a:solidFill>
                            <a:srgbClr val="000000"/>
                          </a:solidFill>
                          <a:effectLst/>
                          <a:latin typeface="Calibri" panose="020F0502020204030204" pitchFamily="34" charset="0"/>
                        </a:rPr>
                        <a:t>-25</a:t>
                      </a:r>
                    </a:p>
                  </a:txBody>
                  <a:tcPr marL="5767" marR="5767" marT="5767" marB="0" anchor="ctr">
                    <a:lnL>
                      <a:noFill/>
                    </a:lnL>
                    <a:lnR>
                      <a:noFill/>
                    </a:lnR>
                    <a:lnT>
                      <a:noFill/>
                    </a:lnT>
                    <a:lnB>
                      <a:noFill/>
                    </a:lnB>
                    <a:solidFill>
                      <a:srgbClr val="FBF8FB"/>
                    </a:solidFill>
                  </a:tcPr>
                </a:tc>
                <a:tc>
                  <a:txBody>
                    <a:bodyPr/>
                    <a:lstStyle/>
                    <a:p>
                      <a:pPr algn="ctr" fontAlgn="b"/>
                      <a:r>
                        <a:rPr lang="en-GB" sz="900" b="0" i="0" u="none" strike="noStrike">
                          <a:solidFill>
                            <a:srgbClr val="000000"/>
                          </a:solidFill>
                          <a:effectLst/>
                          <a:latin typeface="Calibri" panose="020F0502020204030204" pitchFamily="34" charset="0"/>
                        </a:rPr>
                        <a:t>-14</a:t>
                      </a:r>
                    </a:p>
                  </a:txBody>
                  <a:tcPr marL="5767" marR="5767" marT="5767" marB="0" anchor="ctr">
                    <a:lnL>
                      <a:noFill/>
                    </a:lnL>
                    <a:lnR>
                      <a:noFill/>
                    </a:lnR>
                    <a:lnT>
                      <a:noFill/>
                    </a:lnT>
                    <a:lnB>
                      <a:noFill/>
                    </a:lnB>
                    <a:solidFill>
                      <a:srgbClr val="FBFAFD"/>
                    </a:solidFill>
                  </a:tcPr>
                </a:tc>
                <a:tc>
                  <a:txBody>
                    <a:bodyPr/>
                    <a:lstStyle/>
                    <a:p>
                      <a:pPr algn="ctr" fontAlgn="b"/>
                      <a:r>
                        <a:rPr lang="en-GB" sz="900" b="0" i="0" u="none" strike="noStrike">
                          <a:solidFill>
                            <a:srgbClr val="000000"/>
                          </a:solidFill>
                          <a:effectLst/>
                          <a:latin typeface="Calibri" panose="020F0502020204030204" pitchFamily="34" charset="0"/>
                        </a:rPr>
                        <a:t>10</a:t>
                      </a:r>
                    </a:p>
                  </a:txBody>
                  <a:tcPr marL="5767" marR="5767" marT="5767" marB="0" anchor="ctr">
                    <a:lnL>
                      <a:noFill/>
                    </a:lnL>
                    <a:lnR>
                      <a:noFill/>
                    </a:lnR>
                    <a:lnT>
                      <a:noFill/>
                    </a:lnT>
                    <a:lnB>
                      <a:noFill/>
                    </a:lnB>
                    <a:solidFill>
                      <a:srgbClr val="FCFCFF"/>
                    </a:solidFill>
                  </a:tcPr>
                </a:tc>
                <a:tc>
                  <a:txBody>
                    <a:bodyPr/>
                    <a:lstStyle/>
                    <a:p>
                      <a:pPr algn="ctr" fontAlgn="b"/>
                      <a:r>
                        <a:rPr lang="en-GB" sz="900" b="1" i="0" u="none" strike="noStrike">
                          <a:solidFill>
                            <a:srgbClr val="000000"/>
                          </a:solidFill>
                          <a:effectLst/>
                          <a:latin typeface="Calibri" panose="020F0502020204030204" pitchFamily="34" charset="0"/>
                        </a:rPr>
                        <a:t>738</a:t>
                      </a:r>
                    </a:p>
                  </a:txBody>
                  <a:tcPr marL="5767" marR="5767" marT="5767" marB="0" anchor="ctr">
                    <a:lnL>
                      <a:noFill/>
                    </a:lnL>
                    <a:lnR>
                      <a:noFill/>
                    </a:lnR>
                    <a:lnT>
                      <a:noFill/>
                    </a:lnT>
                    <a:lnB>
                      <a:noFill/>
                    </a:lnB>
                    <a:solidFill>
                      <a:srgbClr val="CCE9D6"/>
                    </a:solidFill>
                  </a:tcPr>
                </a:tc>
                <a:extLst>
                  <a:ext uri="{0D108BD9-81ED-4DB2-BD59-A6C34878D82A}">
                    <a16:rowId xmlns:a16="http://schemas.microsoft.com/office/drawing/2014/main" val="3117552783"/>
                  </a:ext>
                </a:extLst>
              </a:tr>
              <a:tr h="327024">
                <a:tc>
                  <a:txBody>
                    <a:bodyPr/>
                    <a:lstStyle/>
                    <a:p>
                      <a:pPr algn="ctr" fontAlgn="b"/>
                      <a:r>
                        <a:rPr lang="en-GB" sz="900" b="1" i="0" u="none" strike="noStrike">
                          <a:solidFill>
                            <a:srgbClr val="000000"/>
                          </a:solidFill>
                          <a:effectLst/>
                          <a:latin typeface="Calibri" panose="020F0502020204030204" pitchFamily="34" charset="0"/>
                        </a:rPr>
                        <a:t>Mid Suffolk</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75</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85</a:t>
                      </a:r>
                    </a:p>
                  </a:txBody>
                  <a:tcPr marL="5767" marR="5767" marT="5767" marB="0" anchor="ctr">
                    <a:lnL>
                      <a:noFill/>
                    </a:lnL>
                    <a:lnR>
                      <a:noFill/>
                    </a:lnR>
                    <a:lnT>
                      <a:noFill/>
                    </a:lnT>
                    <a:lnB>
                      <a:noFill/>
                    </a:lnB>
                    <a:solidFill>
                      <a:srgbClr val="F8FBFB"/>
                    </a:solidFill>
                  </a:tcPr>
                </a:tc>
                <a:tc>
                  <a:txBody>
                    <a:bodyPr/>
                    <a:lstStyle/>
                    <a:p>
                      <a:pPr algn="ctr" fontAlgn="b"/>
                      <a:r>
                        <a:rPr lang="en-GB" sz="900" b="0" i="0" u="none" strike="noStrike">
                          <a:solidFill>
                            <a:srgbClr val="000000"/>
                          </a:solidFill>
                          <a:effectLst/>
                          <a:latin typeface="Calibri" panose="020F0502020204030204" pitchFamily="34" charset="0"/>
                        </a:rPr>
                        <a:t>77</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-294</a:t>
                      </a:r>
                    </a:p>
                  </a:txBody>
                  <a:tcPr marL="5767" marR="5767" marT="5767" marB="0" anchor="ctr">
                    <a:lnL>
                      <a:noFill/>
                    </a:lnL>
                    <a:lnR>
                      <a:noFill/>
                    </a:lnR>
                    <a:lnT>
                      <a:noFill/>
                    </a:lnT>
                    <a:lnB>
                      <a:noFill/>
                    </a:lnB>
                    <a:solidFill>
                      <a:srgbClr val="FAD3D6"/>
                    </a:solidFill>
                  </a:tcPr>
                </a:tc>
                <a:tc>
                  <a:txBody>
                    <a:bodyPr/>
                    <a:lstStyle/>
                    <a:p>
                      <a:pPr algn="ctr" fontAlgn="b"/>
                      <a:r>
                        <a:rPr lang="en-GB" sz="900" b="0" i="0" u="none" strike="noStrike">
                          <a:solidFill>
                            <a:srgbClr val="000000"/>
                          </a:solidFill>
                          <a:effectLst/>
                          <a:latin typeface="Calibri" panose="020F0502020204030204" pitchFamily="34" charset="0"/>
                        </a:rPr>
                        <a:t>224</a:t>
                      </a:r>
                    </a:p>
                  </a:txBody>
                  <a:tcPr marL="5767" marR="5767" marT="5767" marB="0" anchor="ctr">
                    <a:lnL>
                      <a:noFill/>
                    </a:lnL>
                    <a:lnR>
                      <a:noFill/>
                    </a:lnR>
                    <a:lnT>
                      <a:noFill/>
                    </a:lnT>
                    <a:lnB>
                      <a:noFill/>
                    </a:lnB>
                    <a:solidFill>
                      <a:srgbClr val="F0F7F5"/>
                    </a:solidFill>
                  </a:tcPr>
                </a:tc>
                <a:tc>
                  <a:txBody>
                    <a:bodyPr/>
                    <a:lstStyle/>
                    <a:p>
                      <a:pPr algn="ctr" fontAlgn="b"/>
                      <a:r>
                        <a:rPr lang="en-GB" sz="900" b="0" i="0" u="none" strike="noStrike">
                          <a:solidFill>
                            <a:srgbClr val="000000"/>
                          </a:solidFill>
                          <a:effectLst/>
                          <a:latin typeface="Calibri" panose="020F0502020204030204" pitchFamily="34" charset="0"/>
                        </a:rPr>
                        <a:t>163</a:t>
                      </a:r>
                    </a:p>
                  </a:txBody>
                  <a:tcPr marL="5767" marR="5767" marT="5767" marB="0" anchor="ctr">
                    <a:lnL>
                      <a:noFill/>
                    </a:lnL>
                    <a:lnR>
                      <a:noFill/>
                    </a:lnR>
                    <a:lnT>
                      <a:noFill/>
                    </a:lnT>
                    <a:lnB>
                      <a:noFill/>
                    </a:lnB>
                    <a:solidFill>
                      <a:srgbClr val="F3F9F8"/>
                    </a:solidFill>
                  </a:tcPr>
                </a:tc>
                <a:tc>
                  <a:txBody>
                    <a:bodyPr/>
                    <a:lstStyle/>
                    <a:p>
                      <a:pPr algn="ctr" fontAlgn="b"/>
                      <a:r>
                        <a:rPr lang="en-GB" sz="900" b="0" i="0" u="none" strike="noStrike">
                          <a:solidFill>
                            <a:srgbClr val="000000"/>
                          </a:solidFill>
                          <a:effectLst/>
                          <a:latin typeface="Calibri" panose="020F0502020204030204" pitchFamily="34" charset="0"/>
                        </a:rPr>
                        <a:t>183</a:t>
                      </a:r>
                    </a:p>
                  </a:txBody>
                  <a:tcPr marL="5767" marR="5767" marT="5767" marB="0" anchor="ctr">
                    <a:lnL>
                      <a:noFill/>
                    </a:lnL>
                    <a:lnR>
                      <a:noFill/>
                    </a:lnR>
                    <a:lnT>
                      <a:noFill/>
                    </a:lnT>
                    <a:lnB>
                      <a:noFill/>
                    </a:lnB>
                    <a:solidFill>
                      <a:srgbClr val="F2F8F7"/>
                    </a:solidFill>
                  </a:tcPr>
                </a:tc>
                <a:tc>
                  <a:txBody>
                    <a:bodyPr/>
                    <a:lstStyle/>
                    <a:p>
                      <a:pPr algn="ctr" fontAlgn="b"/>
                      <a:r>
                        <a:rPr lang="en-GB" sz="900" b="0" i="0" u="none" strike="noStrike">
                          <a:solidFill>
                            <a:srgbClr val="000000"/>
                          </a:solidFill>
                          <a:effectLst/>
                          <a:latin typeface="Calibri" panose="020F0502020204030204" pitchFamily="34" charset="0"/>
                        </a:rPr>
                        <a:t>108</a:t>
                      </a:r>
                    </a:p>
                  </a:txBody>
                  <a:tcPr marL="5767" marR="5767" marT="5767" marB="0" anchor="ctr">
                    <a:lnL>
                      <a:noFill/>
                    </a:lnL>
                    <a:lnR>
                      <a:noFill/>
                    </a:lnR>
                    <a:lnT>
                      <a:noFill/>
                    </a:lnT>
                    <a:lnB>
                      <a:noFill/>
                    </a:lnB>
                    <a:solidFill>
                      <a:srgbClr val="F6FAFA"/>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92</a:t>
                      </a:r>
                    </a:p>
                  </a:txBody>
                  <a:tcPr marL="5767" marR="5767" marT="5767" marB="0" anchor="ctr">
                    <a:lnL>
                      <a:noFill/>
                    </a:lnL>
                    <a:lnR>
                      <a:noFill/>
                    </a:lnR>
                    <a:lnT>
                      <a:noFill/>
                    </a:lnT>
                    <a:lnB>
                      <a:noFill/>
                    </a:lnB>
                    <a:solidFill>
                      <a:srgbClr val="F7FAFB"/>
                    </a:solidFill>
                  </a:tcPr>
                </a:tc>
                <a:tc>
                  <a:txBody>
                    <a:bodyPr/>
                    <a:lstStyle/>
                    <a:p>
                      <a:pPr algn="ctr" fontAlgn="b"/>
                      <a:r>
                        <a:rPr lang="en-GB" sz="900" b="0" i="0" u="none" strike="noStrike">
                          <a:solidFill>
                            <a:srgbClr val="000000"/>
                          </a:solidFill>
                          <a:effectLst/>
                          <a:latin typeface="Calibri" panose="020F0502020204030204" pitchFamily="34" charset="0"/>
                        </a:rPr>
                        <a:t>67</a:t>
                      </a:r>
                    </a:p>
                  </a:txBody>
                  <a:tcPr marL="5767" marR="5767" marT="5767" marB="0" anchor="ctr">
                    <a:lnL>
                      <a:noFill/>
                    </a:lnL>
                    <a:lnR>
                      <a:noFill/>
                    </a:lnR>
                    <a:lnT>
                      <a:noFill/>
                    </a:lnT>
                    <a:lnB>
                      <a:noFill/>
                    </a:lnB>
                    <a:solidFill>
                      <a:srgbClr val="F9FBFC"/>
                    </a:solidFill>
                  </a:tcPr>
                </a:tc>
                <a:tc>
                  <a:txBody>
                    <a:bodyPr/>
                    <a:lstStyle/>
                    <a:p>
                      <a:pPr algn="ctr" fontAlgn="b"/>
                      <a:r>
                        <a:rPr lang="en-GB" sz="900" b="0" i="0" u="none" strike="noStrike">
                          <a:solidFill>
                            <a:srgbClr val="000000"/>
                          </a:solidFill>
                          <a:effectLst/>
                          <a:latin typeface="Calibri" panose="020F0502020204030204" pitchFamily="34" charset="0"/>
                        </a:rPr>
                        <a:t>135</a:t>
                      </a:r>
                    </a:p>
                  </a:txBody>
                  <a:tcPr marL="5767" marR="5767" marT="5767" marB="0" anchor="ctr">
                    <a:lnL>
                      <a:noFill/>
                    </a:lnL>
                    <a:lnR>
                      <a:noFill/>
                    </a:lnR>
                    <a:lnT>
                      <a:noFill/>
                    </a:lnT>
                    <a:lnB>
                      <a:noFill/>
                    </a:lnB>
                    <a:solidFill>
                      <a:srgbClr val="F5F9F9"/>
                    </a:solidFill>
                  </a:tcPr>
                </a:tc>
                <a:tc>
                  <a:txBody>
                    <a:bodyPr/>
                    <a:lstStyle/>
                    <a:p>
                      <a:pPr algn="ctr" fontAlgn="b"/>
                      <a:r>
                        <a:rPr lang="en-GB" sz="900" b="0" i="0" u="none" strike="noStrike">
                          <a:solidFill>
                            <a:srgbClr val="000000"/>
                          </a:solidFill>
                          <a:effectLst/>
                          <a:latin typeface="Calibri" panose="020F0502020204030204" pitchFamily="34" charset="0"/>
                        </a:rPr>
                        <a:t>86</a:t>
                      </a:r>
                    </a:p>
                  </a:txBody>
                  <a:tcPr marL="5767" marR="5767" marT="5767" marB="0" anchor="ctr">
                    <a:lnL>
                      <a:noFill/>
                    </a:lnL>
                    <a:lnR>
                      <a:noFill/>
                    </a:lnR>
                    <a:lnT>
                      <a:noFill/>
                    </a:lnT>
                    <a:lnB>
                      <a:noFill/>
                    </a:lnB>
                    <a:solidFill>
                      <a:srgbClr val="F8FBFB"/>
                    </a:solidFill>
                  </a:tcPr>
                </a:tc>
                <a:tc>
                  <a:txBody>
                    <a:bodyPr/>
                    <a:lstStyle/>
                    <a:p>
                      <a:pPr algn="ctr" fontAlgn="b"/>
                      <a:r>
                        <a:rPr lang="en-GB" sz="900" b="0" i="0" u="none" strike="noStrike">
                          <a:solidFill>
                            <a:srgbClr val="000000"/>
                          </a:solidFill>
                          <a:effectLst/>
                          <a:latin typeface="Calibri" panose="020F0502020204030204" pitchFamily="34" charset="0"/>
                        </a:rPr>
                        <a:t>84</a:t>
                      </a:r>
                    </a:p>
                  </a:txBody>
                  <a:tcPr marL="5767" marR="5767" marT="5767" marB="0" anchor="ctr">
                    <a:lnL>
                      <a:noFill/>
                    </a:lnL>
                    <a:lnR>
                      <a:noFill/>
                    </a:lnR>
                    <a:lnT>
                      <a:noFill/>
                    </a:lnT>
                    <a:lnB>
                      <a:noFill/>
                    </a:lnB>
                    <a:solidFill>
                      <a:srgbClr val="F8FBFB"/>
                    </a:solidFill>
                  </a:tcPr>
                </a:tc>
                <a:tc>
                  <a:txBody>
                    <a:bodyPr/>
                    <a:lstStyle/>
                    <a:p>
                      <a:pPr algn="ctr" fontAlgn="b"/>
                      <a:r>
                        <a:rPr lang="en-GB" sz="900" b="0" i="0" u="none" strike="noStrike">
                          <a:solidFill>
                            <a:srgbClr val="000000"/>
                          </a:solidFill>
                          <a:effectLst/>
                          <a:latin typeface="Calibri" panose="020F0502020204030204" pitchFamily="34" charset="0"/>
                        </a:rPr>
                        <a:t>41</a:t>
                      </a:r>
                    </a:p>
                  </a:txBody>
                  <a:tcPr marL="5767" marR="5767" marT="5767" marB="0" anchor="ctr">
                    <a:lnL>
                      <a:noFill/>
                    </a:lnL>
                    <a:lnR>
                      <a:noFill/>
                    </a:lnR>
                    <a:lnT>
                      <a:noFill/>
                    </a:lnT>
                    <a:lnB>
                      <a:noFill/>
                    </a:lnB>
                    <a:solidFill>
                      <a:srgbClr val="FAFCFE"/>
                    </a:solidFill>
                  </a:tcPr>
                </a:tc>
                <a:tc>
                  <a:txBody>
                    <a:bodyPr/>
                    <a:lstStyle/>
                    <a:p>
                      <a:pPr algn="ctr" fontAlgn="b"/>
                      <a:r>
                        <a:rPr lang="en-GB" sz="900" b="0" i="0" u="none" strike="noStrike">
                          <a:solidFill>
                            <a:srgbClr val="000000"/>
                          </a:solidFill>
                          <a:effectLst/>
                          <a:latin typeface="Calibri" panose="020F0502020204030204" pitchFamily="34" charset="0"/>
                        </a:rPr>
                        <a:t>-11</a:t>
                      </a:r>
                    </a:p>
                  </a:txBody>
                  <a:tcPr marL="5767" marR="5767" marT="5767" marB="0" anchor="ctr">
                    <a:lnL>
                      <a:noFill/>
                    </a:lnL>
                    <a:lnR>
                      <a:noFill/>
                    </a:lnR>
                    <a:lnT>
                      <a:noFill/>
                    </a:lnT>
                    <a:lnB>
                      <a:noFill/>
                    </a:lnB>
                    <a:solidFill>
                      <a:srgbClr val="FBFAFD"/>
                    </a:solidFill>
                  </a:tcPr>
                </a:tc>
                <a:tc>
                  <a:txBody>
                    <a:bodyPr/>
                    <a:lstStyle/>
                    <a:p>
                      <a:pPr algn="ctr" fontAlgn="b"/>
                      <a:r>
                        <a:rPr lang="en-GB" sz="900" b="0" i="0" u="none" strike="noStrike">
                          <a:solidFill>
                            <a:srgbClr val="000000"/>
                          </a:solidFill>
                          <a:effectLst/>
                          <a:latin typeface="Calibri" panose="020F0502020204030204" pitchFamily="34" charset="0"/>
                        </a:rPr>
                        <a:t>25</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-8</a:t>
                      </a:r>
                    </a:p>
                  </a:txBody>
                  <a:tcPr marL="5767" marR="5767" marT="5767" marB="0" anchor="ctr">
                    <a:lnL>
                      <a:noFill/>
                    </a:lnL>
                    <a:lnR>
                      <a:noFill/>
                    </a:lnR>
                    <a:lnT>
                      <a:noFill/>
                    </a:lnT>
                    <a:lnB>
                      <a:noFill/>
                    </a:lnB>
                    <a:solidFill>
                      <a:srgbClr val="FBFAFD"/>
                    </a:solidFill>
                  </a:tcPr>
                </a:tc>
                <a:tc>
                  <a:txBody>
                    <a:bodyPr/>
                    <a:lstStyle/>
                    <a:p>
                      <a:pPr algn="ctr" fontAlgn="b"/>
                      <a:r>
                        <a:rPr lang="en-GB" sz="900" b="0" i="0" u="none" strike="noStrike">
                          <a:solidFill>
                            <a:srgbClr val="000000"/>
                          </a:solidFill>
                          <a:effectLst/>
                          <a:latin typeface="Calibri" panose="020F0502020204030204" pitchFamily="34" charset="0"/>
                        </a:rPr>
                        <a:t>-7</a:t>
                      </a:r>
                    </a:p>
                  </a:txBody>
                  <a:tcPr marL="5767" marR="5767" marT="5767" marB="0" anchor="ctr">
                    <a:lnL>
                      <a:noFill/>
                    </a:lnL>
                    <a:lnR>
                      <a:noFill/>
                    </a:lnR>
                    <a:lnT>
                      <a:noFill/>
                    </a:lnT>
                    <a:lnB>
                      <a:noFill/>
                    </a:lnB>
                    <a:solidFill>
                      <a:srgbClr val="FBFBFE"/>
                    </a:solidFill>
                  </a:tcPr>
                </a:tc>
                <a:tc>
                  <a:txBody>
                    <a:bodyPr/>
                    <a:lstStyle/>
                    <a:p>
                      <a:pPr algn="ctr" fontAlgn="b"/>
                      <a:r>
                        <a:rPr lang="en-GB" sz="900" b="1" i="0" u="none" strike="noStrike">
                          <a:solidFill>
                            <a:srgbClr val="000000"/>
                          </a:solidFill>
                          <a:effectLst/>
                          <a:latin typeface="Calibri" panose="020F0502020204030204" pitchFamily="34" charset="0"/>
                        </a:rPr>
                        <a:t>1,224</a:t>
                      </a:r>
                    </a:p>
                  </a:txBody>
                  <a:tcPr marL="5767" marR="5767" marT="5767" marB="0" anchor="ctr">
                    <a:lnL>
                      <a:noFill/>
                    </a:lnL>
                    <a:lnR>
                      <a:noFill/>
                    </a:lnR>
                    <a:lnT>
                      <a:noFill/>
                    </a:lnT>
                    <a:lnB>
                      <a:noFill/>
                    </a:lnB>
                    <a:solidFill>
                      <a:srgbClr val="ADDCBB"/>
                    </a:solidFill>
                  </a:tcPr>
                </a:tc>
                <a:extLst>
                  <a:ext uri="{0D108BD9-81ED-4DB2-BD59-A6C34878D82A}">
                    <a16:rowId xmlns:a16="http://schemas.microsoft.com/office/drawing/2014/main" val="1273860834"/>
                  </a:ext>
                </a:extLst>
              </a:tr>
              <a:tr h="327024">
                <a:tc>
                  <a:txBody>
                    <a:bodyPr/>
                    <a:lstStyle/>
                    <a:p>
                      <a:pPr algn="ctr" fontAlgn="b"/>
                      <a:r>
                        <a:rPr lang="en-GB" sz="900" b="1" i="0" u="none" strike="noStrike">
                          <a:solidFill>
                            <a:srgbClr val="000000"/>
                          </a:solidFill>
                          <a:effectLst/>
                          <a:latin typeface="Calibri" panose="020F0502020204030204" pitchFamily="34" charset="0"/>
                        </a:rPr>
                        <a:t>North Norfolk</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52</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26</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-22</a:t>
                      </a:r>
                    </a:p>
                  </a:txBody>
                  <a:tcPr marL="5767" marR="5767" marT="5767" marB="0" anchor="ctr">
                    <a:lnL>
                      <a:noFill/>
                    </a:lnL>
                    <a:lnR>
                      <a:noFill/>
                    </a:lnR>
                    <a:lnT>
                      <a:noFill/>
                    </a:lnT>
                    <a:lnB>
                      <a:noFill/>
                    </a:lnB>
                    <a:solidFill>
                      <a:srgbClr val="FBF8FB"/>
                    </a:solidFill>
                  </a:tcPr>
                </a:tc>
                <a:tc>
                  <a:txBody>
                    <a:bodyPr/>
                    <a:lstStyle/>
                    <a:p>
                      <a:pPr algn="ctr" fontAlgn="b"/>
                      <a:r>
                        <a:rPr lang="en-GB" sz="900" b="0" i="0" u="none" strike="noStrike">
                          <a:solidFill>
                            <a:srgbClr val="000000"/>
                          </a:solidFill>
                          <a:effectLst/>
                          <a:latin typeface="Calibri" panose="020F0502020204030204" pitchFamily="34" charset="0"/>
                        </a:rPr>
                        <a:t>-217</a:t>
                      </a:r>
                    </a:p>
                  </a:txBody>
                  <a:tcPr marL="5767" marR="5767" marT="5767" marB="0" anchor="ctr">
                    <a:lnL>
                      <a:noFill/>
                    </a:lnL>
                    <a:lnR>
                      <a:noFill/>
                    </a:lnR>
                    <a:lnT>
                      <a:noFill/>
                    </a:lnT>
                    <a:lnB>
                      <a:noFill/>
                    </a:lnB>
                    <a:solidFill>
                      <a:srgbClr val="FBDEE0"/>
                    </a:solidFill>
                  </a:tcPr>
                </a:tc>
                <a:tc>
                  <a:txBody>
                    <a:bodyPr/>
                    <a:lstStyle/>
                    <a:p>
                      <a:pPr algn="ctr" fontAlgn="b"/>
                      <a:r>
                        <a:rPr lang="en-GB" sz="900" b="0" i="0" u="none" strike="noStrike">
                          <a:solidFill>
                            <a:srgbClr val="000000"/>
                          </a:solidFill>
                          <a:effectLst/>
                          <a:latin typeface="Calibri" panose="020F0502020204030204" pitchFamily="34" charset="0"/>
                        </a:rPr>
                        <a:t>41</a:t>
                      </a:r>
                    </a:p>
                  </a:txBody>
                  <a:tcPr marL="5767" marR="5767" marT="5767" marB="0" anchor="ctr">
                    <a:lnL>
                      <a:noFill/>
                    </a:lnL>
                    <a:lnR>
                      <a:noFill/>
                    </a:lnR>
                    <a:lnT>
                      <a:noFill/>
                    </a:lnT>
                    <a:lnB>
                      <a:noFill/>
                    </a:lnB>
                    <a:solidFill>
                      <a:srgbClr val="FAFCFE"/>
                    </a:solidFill>
                  </a:tcPr>
                </a:tc>
                <a:tc>
                  <a:txBody>
                    <a:bodyPr/>
                    <a:lstStyle/>
                    <a:p>
                      <a:pPr algn="ctr" fontAlgn="b"/>
                      <a:r>
                        <a:rPr lang="en-GB" sz="900" b="0" i="0" u="none" strike="noStrike">
                          <a:solidFill>
                            <a:srgbClr val="000000"/>
                          </a:solidFill>
                          <a:effectLst/>
                          <a:latin typeface="Calibri" panose="020F0502020204030204" pitchFamily="34" charset="0"/>
                        </a:rPr>
                        <a:t>24</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9</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77</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42</a:t>
                      </a:r>
                    </a:p>
                  </a:txBody>
                  <a:tcPr marL="5767" marR="5767" marT="5767" marB="0" anchor="ctr">
                    <a:lnL>
                      <a:noFill/>
                    </a:lnL>
                    <a:lnR>
                      <a:noFill/>
                    </a:lnR>
                    <a:lnT>
                      <a:noFill/>
                    </a:lnT>
                    <a:lnB>
                      <a:noFill/>
                    </a:lnB>
                    <a:solidFill>
                      <a:srgbClr val="FAFCFD"/>
                    </a:solidFill>
                  </a:tcPr>
                </a:tc>
                <a:tc>
                  <a:txBody>
                    <a:bodyPr/>
                    <a:lstStyle/>
                    <a:p>
                      <a:pPr algn="ctr" fontAlgn="b"/>
                      <a:r>
                        <a:rPr lang="en-GB" sz="900" b="0" i="0" u="none" strike="noStrike">
                          <a:solidFill>
                            <a:srgbClr val="000000"/>
                          </a:solidFill>
                          <a:effectLst/>
                          <a:latin typeface="Calibri" panose="020F0502020204030204" pitchFamily="34" charset="0"/>
                        </a:rPr>
                        <a:t>106</a:t>
                      </a:r>
                    </a:p>
                  </a:txBody>
                  <a:tcPr marL="5767" marR="5767" marT="5767" marB="0" anchor="ctr">
                    <a:lnL>
                      <a:noFill/>
                    </a:lnL>
                    <a:lnR>
                      <a:noFill/>
                    </a:lnR>
                    <a:lnT>
                      <a:noFill/>
                    </a:lnT>
                    <a:lnB>
                      <a:noFill/>
                    </a:lnB>
                    <a:solidFill>
                      <a:srgbClr val="F7FAFA"/>
                    </a:solidFill>
                  </a:tcPr>
                </a:tc>
                <a:tc>
                  <a:txBody>
                    <a:bodyPr/>
                    <a:lstStyle/>
                    <a:p>
                      <a:pPr algn="ctr" fontAlgn="b"/>
                      <a:r>
                        <a:rPr lang="en-GB" sz="900" b="0" i="0" u="none" strike="noStrike">
                          <a:solidFill>
                            <a:srgbClr val="000000"/>
                          </a:solidFill>
                          <a:effectLst/>
                          <a:latin typeface="Calibri" panose="020F0502020204030204" pitchFamily="34" charset="0"/>
                        </a:rPr>
                        <a:t>192</a:t>
                      </a:r>
                    </a:p>
                  </a:txBody>
                  <a:tcPr marL="5767" marR="5767" marT="5767" marB="0" anchor="ctr">
                    <a:lnL>
                      <a:noFill/>
                    </a:lnL>
                    <a:lnR>
                      <a:noFill/>
                    </a:lnR>
                    <a:lnT>
                      <a:noFill/>
                    </a:lnT>
                    <a:lnB>
                      <a:noFill/>
                    </a:lnB>
                    <a:solidFill>
                      <a:srgbClr val="F2F8F6"/>
                    </a:solidFill>
                  </a:tcPr>
                </a:tc>
                <a:tc>
                  <a:txBody>
                    <a:bodyPr/>
                    <a:lstStyle/>
                    <a:p>
                      <a:pPr algn="ctr" fontAlgn="b"/>
                      <a:r>
                        <a:rPr lang="en-GB" sz="900" b="0" i="0" u="none" strike="noStrike">
                          <a:solidFill>
                            <a:srgbClr val="000000"/>
                          </a:solidFill>
                          <a:effectLst/>
                          <a:latin typeface="Calibri" panose="020F0502020204030204" pitchFamily="34" charset="0"/>
                        </a:rPr>
                        <a:t>196</a:t>
                      </a:r>
                    </a:p>
                  </a:txBody>
                  <a:tcPr marL="5767" marR="5767" marT="5767" marB="0" anchor="ctr">
                    <a:lnL>
                      <a:noFill/>
                    </a:lnL>
                    <a:lnR>
                      <a:noFill/>
                    </a:lnR>
                    <a:lnT>
                      <a:noFill/>
                    </a:lnT>
                    <a:lnB>
                      <a:noFill/>
                    </a:lnB>
                    <a:solidFill>
                      <a:srgbClr val="F2F8F6"/>
                    </a:solidFill>
                  </a:tcPr>
                </a:tc>
                <a:tc>
                  <a:txBody>
                    <a:bodyPr/>
                    <a:lstStyle/>
                    <a:p>
                      <a:pPr algn="ctr" fontAlgn="b"/>
                      <a:r>
                        <a:rPr lang="en-GB" sz="900" b="0" i="0" u="none" strike="noStrike">
                          <a:solidFill>
                            <a:srgbClr val="000000"/>
                          </a:solidFill>
                          <a:effectLst/>
                          <a:latin typeface="Calibri" panose="020F0502020204030204" pitchFamily="34" charset="0"/>
                        </a:rPr>
                        <a:t>297</a:t>
                      </a:r>
                    </a:p>
                  </a:txBody>
                  <a:tcPr marL="5767" marR="5767" marT="5767" marB="0" anchor="ctr">
                    <a:lnL>
                      <a:noFill/>
                    </a:lnL>
                    <a:lnR>
                      <a:noFill/>
                    </a:lnR>
                    <a:lnT>
                      <a:noFill/>
                    </a:lnT>
                    <a:lnB>
                      <a:noFill/>
                    </a:lnB>
                    <a:solidFill>
                      <a:srgbClr val="ECF6F1"/>
                    </a:solidFill>
                  </a:tcPr>
                </a:tc>
                <a:tc>
                  <a:txBody>
                    <a:bodyPr/>
                    <a:lstStyle/>
                    <a:p>
                      <a:pPr algn="ctr" fontAlgn="b"/>
                      <a:r>
                        <a:rPr lang="en-GB" sz="900" b="0" i="0" u="none" strike="noStrike">
                          <a:solidFill>
                            <a:srgbClr val="000000"/>
                          </a:solidFill>
                          <a:effectLst/>
                          <a:latin typeface="Calibri" panose="020F0502020204030204" pitchFamily="34" charset="0"/>
                        </a:rPr>
                        <a:t>149</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115</a:t>
                      </a:r>
                    </a:p>
                  </a:txBody>
                  <a:tcPr marL="5767" marR="5767" marT="5767" marB="0" anchor="ctr">
                    <a:lnL>
                      <a:noFill/>
                    </a:lnL>
                    <a:lnR>
                      <a:noFill/>
                    </a:lnR>
                    <a:lnT>
                      <a:noFill/>
                    </a:lnT>
                    <a:lnB>
                      <a:noFill/>
                    </a:lnB>
                    <a:solidFill>
                      <a:srgbClr val="F6FAFA"/>
                    </a:solidFill>
                  </a:tcPr>
                </a:tc>
                <a:tc>
                  <a:txBody>
                    <a:bodyPr/>
                    <a:lstStyle/>
                    <a:p>
                      <a:pPr algn="ctr" fontAlgn="b"/>
                      <a:r>
                        <a:rPr lang="en-GB" sz="900" b="0" i="0" u="none" strike="noStrike">
                          <a:solidFill>
                            <a:srgbClr val="000000"/>
                          </a:solidFill>
                          <a:effectLst/>
                          <a:latin typeface="Calibri" panose="020F0502020204030204" pitchFamily="34" charset="0"/>
                        </a:rPr>
                        <a:t>32</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-24</a:t>
                      </a:r>
                    </a:p>
                  </a:txBody>
                  <a:tcPr marL="5767" marR="5767" marT="5767" marB="0" anchor="ctr">
                    <a:lnL>
                      <a:noFill/>
                    </a:lnL>
                    <a:lnR>
                      <a:noFill/>
                    </a:lnR>
                    <a:lnT>
                      <a:noFill/>
                    </a:lnT>
                    <a:lnB>
                      <a:noFill/>
                    </a:lnB>
                    <a:solidFill>
                      <a:srgbClr val="FBF8FB"/>
                    </a:solidFill>
                  </a:tcPr>
                </a:tc>
                <a:tc>
                  <a:txBody>
                    <a:bodyPr/>
                    <a:lstStyle/>
                    <a:p>
                      <a:pPr algn="ctr" fontAlgn="b"/>
                      <a:r>
                        <a:rPr lang="en-GB" sz="900" b="0" i="0" u="none" strike="noStrike">
                          <a:solidFill>
                            <a:srgbClr val="000000"/>
                          </a:solidFill>
                          <a:effectLst/>
                          <a:latin typeface="Calibri" panose="020F0502020204030204" pitchFamily="34" charset="0"/>
                        </a:rPr>
                        <a:t>-18</a:t>
                      </a:r>
                    </a:p>
                  </a:txBody>
                  <a:tcPr marL="5767" marR="5767" marT="5767" marB="0" anchor="ctr">
                    <a:lnL>
                      <a:noFill/>
                    </a:lnL>
                    <a:lnR>
                      <a:noFill/>
                    </a:lnR>
                    <a:lnT>
                      <a:noFill/>
                    </a:lnT>
                    <a:lnB>
                      <a:noFill/>
                    </a:lnB>
                    <a:solidFill>
                      <a:srgbClr val="FBF9FC"/>
                    </a:solidFill>
                  </a:tcPr>
                </a:tc>
                <a:tc>
                  <a:txBody>
                    <a:bodyPr/>
                    <a:lstStyle/>
                    <a:p>
                      <a:pPr algn="ctr" fontAlgn="b"/>
                      <a:r>
                        <a:rPr lang="en-GB" sz="900" b="0" i="0" u="none" strike="noStrike">
                          <a:solidFill>
                            <a:srgbClr val="000000"/>
                          </a:solidFill>
                          <a:effectLst/>
                          <a:latin typeface="Calibri" panose="020F0502020204030204" pitchFamily="34" charset="0"/>
                        </a:rPr>
                        <a:t>-13</a:t>
                      </a:r>
                    </a:p>
                  </a:txBody>
                  <a:tcPr marL="5767" marR="5767" marT="5767" marB="0" anchor="ctr">
                    <a:lnL>
                      <a:noFill/>
                    </a:lnL>
                    <a:lnR>
                      <a:noFill/>
                    </a:lnR>
                    <a:lnT>
                      <a:noFill/>
                    </a:lnT>
                    <a:lnB>
                      <a:noFill/>
                    </a:lnB>
                    <a:solidFill>
                      <a:srgbClr val="FBFAFD"/>
                    </a:solidFill>
                  </a:tcPr>
                </a:tc>
                <a:tc>
                  <a:txBody>
                    <a:bodyPr/>
                    <a:lstStyle/>
                    <a:p>
                      <a:pPr algn="ctr" fontAlgn="b"/>
                      <a:r>
                        <a:rPr lang="en-GB" sz="900" b="1" i="0" u="none" strike="noStrike">
                          <a:solidFill>
                            <a:srgbClr val="000000"/>
                          </a:solidFill>
                          <a:effectLst/>
                          <a:latin typeface="Calibri" panose="020F0502020204030204" pitchFamily="34" charset="0"/>
                        </a:rPr>
                        <a:t>1,064</a:t>
                      </a:r>
                    </a:p>
                  </a:txBody>
                  <a:tcPr marL="5767" marR="5767" marT="5767" marB="0" anchor="ctr">
                    <a:lnL>
                      <a:noFill/>
                    </a:lnL>
                    <a:lnR>
                      <a:noFill/>
                    </a:lnR>
                    <a:lnT>
                      <a:noFill/>
                    </a:lnT>
                    <a:lnB>
                      <a:noFill/>
                    </a:lnB>
                    <a:solidFill>
                      <a:srgbClr val="B7E0C4"/>
                    </a:solidFill>
                  </a:tcPr>
                </a:tc>
                <a:extLst>
                  <a:ext uri="{0D108BD9-81ED-4DB2-BD59-A6C34878D82A}">
                    <a16:rowId xmlns:a16="http://schemas.microsoft.com/office/drawing/2014/main" val="2331271466"/>
                  </a:ext>
                </a:extLst>
              </a:tr>
              <a:tr h="327024">
                <a:tc>
                  <a:txBody>
                    <a:bodyPr/>
                    <a:lstStyle/>
                    <a:p>
                      <a:pPr algn="ctr" fontAlgn="b"/>
                      <a:r>
                        <a:rPr lang="en-GB" sz="900" b="1" i="0" u="none" strike="noStrike">
                          <a:solidFill>
                            <a:srgbClr val="000000"/>
                          </a:solidFill>
                          <a:effectLst/>
                          <a:latin typeface="Calibri" panose="020F0502020204030204" pitchFamily="34" charset="0"/>
                        </a:rPr>
                        <a:t>Norwich</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-243</a:t>
                      </a:r>
                    </a:p>
                  </a:txBody>
                  <a:tcPr marL="5767" marR="5767" marT="5767" marB="0" anchor="ctr">
                    <a:lnL>
                      <a:noFill/>
                    </a:lnL>
                    <a:lnR>
                      <a:noFill/>
                    </a:lnR>
                    <a:lnT>
                      <a:noFill/>
                    </a:lnT>
                    <a:lnB>
                      <a:noFill/>
                    </a:lnB>
                    <a:solidFill>
                      <a:srgbClr val="FBDADD"/>
                    </a:solidFill>
                  </a:tcPr>
                </a:tc>
                <a:tc>
                  <a:txBody>
                    <a:bodyPr/>
                    <a:lstStyle/>
                    <a:p>
                      <a:pPr algn="ctr" fontAlgn="b"/>
                      <a:r>
                        <a:rPr lang="en-GB" sz="900" b="0" i="0" u="none" strike="noStrike">
                          <a:solidFill>
                            <a:srgbClr val="000000"/>
                          </a:solidFill>
                          <a:effectLst/>
                          <a:latin typeface="Calibri" panose="020F0502020204030204" pitchFamily="34" charset="0"/>
                        </a:rPr>
                        <a:t>-194</a:t>
                      </a:r>
                    </a:p>
                  </a:txBody>
                  <a:tcPr marL="5767" marR="5767" marT="5767" marB="0" anchor="ctr">
                    <a:lnL>
                      <a:noFill/>
                    </a:lnL>
                    <a:lnR>
                      <a:noFill/>
                    </a:lnR>
                    <a:lnT>
                      <a:noFill/>
                    </a:lnT>
                    <a:lnB>
                      <a:noFill/>
                    </a:lnB>
                    <a:solidFill>
                      <a:srgbClr val="FBE1E4"/>
                    </a:solidFill>
                  </a:tcPr>
                </a:tc>
                <a:tc>
                  <a:txBody>
                    <a:bodyPr/>
                    <a:lstStyle/>
                    <a:p>
                      <a:pPr algn="ctr" fontAlgn="b"/>
                      <a:r>
                        <a:rPr lang="en-GB" sz="900" b="0" i="0" u="none" strike="noStrike">
                          <a:solidFill>
                            <a:srgbClr val="000000"/>
                          </a:solidFill>
                          <a:effectLst/>
                          <a:latin typeface="Calibri" panose="020F0502020204030204" pitchFamily="34" charset="0"/>
                        </a:rPr>
                        <a:t>-93</a:t>
                      </a:r>
                    </a:p>
                  </a:txBody>
                  <a:tcPr marL="5767" marR="5767" marT="5767" marB="0" anchor="ctr">
                    <a:lnL>
                      <a:noFill/>
                    </a:lnL>
                    <a:lnR>
                      <a:noFill/>
                    </a:lnR>
                    <a:lnT>
                      <a:noFill/>
                    </a:lnT>
                    <a:lnB>
                      <a:noFill/>
                    </a:lnB>
                    <a:solidFill>
                      <a:srgbClr val="FBEFF2"/>
                    </a:solidFill>
                  </a:tcPr>
                </a:tc>
                <a:tc>
                  <a:txBody>
                    <a:bodyPr/>
                    <a:lstStyle/>
                    <a:p>
                      <a:pPr algn="ctr" fontAlgn="b"/>
                      <a:r>
                        <a:rPr lang="en-GB" sz="900" b="0" i="0" u="none" strike="noStrike">
                          <a:solidFill>
                            <a:srgbClr val="000000"/>
                          </a:solidFill>
                          <a:effectLst/>
                          <a:latin typeface="Calibri" panose="020F0502020204030204" pitchFamily="34" charset="0"/>
                        </a:rPr>
                        <a:t>2,739</a:t>
                      </a:r>
                    </a:p>
                  </a:txBody>
                  <a:tcPr marL="5767" marR="5767" marT="5767" marB="0" anchor="ctr">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-1,064</a:t>
                      </a:r>
                    </a:p>
                  </a:txBody>
                  <a:tcPr marL="5767" marR="5767" marT="5767" marB="0" anchor="ctr">
                    <a:lnL>
                      <a:noFill/>
                    </a:lnL>
                    <a:lnR>
                      <a:noFill/>
                    </a:lnR>
                    <a:lnT>
                      <a:noFill/>
                    </a:lnT>
                    <a:lnB>
                      <a:noFill/>
                    </a:lnB>
                    <a:solidFill>
                      <a:srgbClr val="F8696B"/>
                    </a:solidFill>
                  </a:tcPr>
                </a:tc>
                <a:tc>
                  <a:txBody>
                    <a:bodyPr/>
                    <a:lstStyle/>
                    <a:p>
                      <a:pPr algn="ctr" fontAlgn="b"/>
                      <a:r>
                        <a:rPr lang="en-GB" sz="900" b="0" i="0" u="none" strike="noStrike">
                          <a:solidFill>
                            <a:srgbClr val="000000"/>
                          </a:solidFill>
                          <a:effectLst/>
                          <a:latin typeface="Calibri" panose="020F0502020204030204" pitchFamily="34" charset="0"/>
                        </a:rPr>
                        <a:t>-299</a:t>
                      </a:r>
                    </a:p>
                  </a:txBody>
                  <a:tcPr marL="5767" marR="5767" marT="5767" marB="0" anchor="ctr">
                    <a:lnL>
                      <a:noFill/>
                    </a:lnL>
                    <a:lnR>
                      <a:noFill/>
                    </a:lnR>
                    <a:lnT>
                      <a:noFill/>
                    </a:lnT>
                    <a:lnB>
                      <a:noFill/>
                    </a:lnB>
                    <a:solidFill>
                      <a:srgbClr val="FAD2D5"/>
                    </a:solidFill>
                  </a:tcPr>
                </a:tc>
                <a:tc>
                  <a:txBody>
                    <a:bodyPr/>
                    <a:lstStyle/>
                    <a:p>
                      <a:pPr algn="ctr" fontAlgn="b"/>
                      <a:r>
                        <a:rPr lang="en-GB" sz="900" b="0" i="0" u="none" strike="noStrike">
                          <a:solidFill>
                            <a:srgbClr val="000000"/>
                          </a:solidFill>
                          <a:effectLst/>
                          <a:latin typeface="Calibri" panose="020F0502020204030204" pitchFamily="34" charset="0"/>
                        </a:rPr>
                        <a:t>-391</a:t>
                      </a:r>
                    </a:p>
                  </a:txBody>
                  <a:tcPr marL="5767" marR="5767" marT="5767" marB="0" anchor="ctr">
                    <a:lnL>
                      <a:noFill/>
                    </a:lnL>
                    <a:lnR>
                      <a:noFill/>
                    </a:lnR>
                    <a:lnT>
                      <a:noFill/>
                    </a:lnT>
                    <a:lnB>
                      <a:noFill/>
                    </a:lnB>
                    <a:solidFill>
                      <a:srgbClr val="FAC5C8"/>
                    </a:solidFill>
                  </a:tcPr>
                </a:tc>
                <a:tc>
                  <a:txBody>
                    <a:bodyPr/>
                    <a:lstStyle/>
                    <a:p>
                      <a:pPr algn="ctr" fontAlgn="b"/>
                      <a:r>
                        <a:rPr lang="en-GB" sz="900" b="0" i="0" u="none" strike="noStrike">
                          <a:solidFill>
                            <a:srgbClr val="000000"/>
                          </a:solidFill>
                          <a:effectLst/>
                          <a:latin typeface="Calibri" panose="020F0502020204030204" pitchFamily="34" charset="0"/>
                        </a:rPr>
                        <a:t>-221</a:t>
                      </a:r>
                    </a:p>
                  </a:txBody>
                  <a:tcPr marL="5767" marR="5767" marT="5767" marB="0" anchor="ctr">
                    <a:lnL>
                      <a:noFill/>
                    </a:lnL>
                    <a:lnR>
                      <a:noFill/>
                    </a:lnR>
                    <a:lnT>
                      <a:noFill/>
                    </a:lnT>
                    <a:lnB>
                      <a:noFill/>
                    </a:lnB>
                    <a:solidFill>
                      <a:srgbClr val="FBDDE0"/>
                    </a:solidFill>
                  </a:tcPr>
                </a:tc>
                <a:tc>
                  <a:txBody>
                    <a:bodyPr/>
                    <a:lstStyle/>
                    <a:p>
                      <a:pPr algn="ctr" fontAlgn="b"/>
                      <a:r>
                        <a:rPr lang="en-GB" sz="900" b="0" i="0" u="none" strike="noStrike">
                          <a:solidFill>
                            <a:srgbClr val="000000"/>
                          </a:solidFill>
                          <a:effectLst/>
                          <a:latin typeface="Calibri" panose="020F0502020204030204" pitchFamily="34" charset="0"/>
                        </a:rPr>
                        <a:t>-150</a:t>
                      </a:r>
                    </a:p>
                  </a:txBody>
                  <a:tcPr marL="5767" marR="5767" marT="5767" marB="0" anchor="ctr">
                    <a:lnL>
                      <a:noFill/>
                    </a:lnL>
                    <a:lnR>
                      <a:noFill/>
                    </a:lnR>
                    <a:lnT>
                      <a:noFill/>
                    </a:lnT>
                    <a:lnB>
                      <a:noFill/>
                    </a:lnB>
                    <a:solidFill>
                      <a:srgbClr val="FBE7EA"/>
                    </a:solidFill>
                  </a:tcPr>
                </a:tc>
                <a:tc>
                  <a:txBody>
                    <a:bodyPr/>
                    <a:lstStyle/>
                    <a:p>
                      <a:pPr algn="ctr" fontAlgn="b"/>
                      <a:r>
                        <a:rPr lang="en-GB" sz="900" b="0" i="0" u="none" strike="noStrike">
                          <a:solidFill>
                            <a:srgbClr val="000000"/>
                          </a:solidFill>
                          <a:effectLst/>
                          <a:latin typeface="Calibri" panose="020F0502020204030204" pitchFamily="34" charset="0"/>
                        </a:rPr>
                        <a:t>-60</a:t>
                      </a:r>
                    </a:p>
                  </a:txBody>
                  <a:tcPr marL="5767" marR="5767" marT="5767" marB="0" anchor="ctr">
                    <a:lnL>
                      <a:noFill/>
                    </a:lnL>
                    <a:lnR>
                      <a:noFill/>
                    </a:lnR>
                    <a:lnT>
                      <a:noFill/>
                    </a:lnT>
                    <a:lnB>
                      <a:noFill/>
                    </a:lnB>
                    <a:solidFill>
                      <a:srgbClr val="FBF3F6"/>
                    </a:solidFill>
                  </a:tcPr>
                </a:tc>
                <a:tc>
                  <a:txBody>
                    <a:bodyPr/>
                    <a:lstStyle/>
                    <a:p>
                      <a:pPr algn="ctr" fontAlgn="b"/>
                      <a:r>
                        <a:rPr lang="en-GB" sz="900" b="0" i="0" u="none" strike="noStrike">
                          <a:solidFill>
                            <a:srgbClr val="000000"/>
                          </a:solidFill>
                          <a:effectLst/>
                          <a:latin typeface="Calibri" panose="020F0502020204030204" pitchFamily="34" charset="0"/>
                        </a:rPr>
                        <a:t>-36</a:t>
                      </a:r>
                    </a:p>
                  </a:txBody>
                  <a:tcPr marL="5767" marR="5767" marT="5767" marB="0" anchor="ctr">
                    <a:lnL>
                      <a:noFill/>
                    </a:lnL>
                    <a:lnR>
                      <a:noFill/>
                    </a:lnR>
                    <a:lnT>
                      <a:noFill/>
                    </a:lnT>
                    <a:lnB>
                      <a:noFill/>
                    </a:lnB>
                    <a:solidFill>
                      <a:srgbClr val="FBF7F9"/>
                    </a:solidFill>
                  </a:tcPr>
                </a:tc>
                <a:tc>
                  <a:txBody>
                    <a:bodyPr/>
                    <a:lstStyle/>
                    <a:p>
                      <a:pPr algn="ctr" fontAlgn="b"/>
                      <a:r>
                        <a:rPr lang="en-GB" sz="900" b="0" i="0" u="none" strike="noStrike">
                          <a:solidFill>
                            <a:srgbClr val="000000"/>
                          </a:solidFill>
                          <a:effectLst/>
                          <a:latin typeface="Calibri" panose="020F0502020204030204" pitchFamily="34" charset="0"/>
                        </a:rPr>
                        <a:t>30</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-54</a:t>
                      </a:r>
                    </a:p>
                  </a:txBody>
                  <a:tcPr marL="5767" marR="5767" marT="5767" marB="0" anchor="ctr">
                    <a:lnL>
                      <a:noFill/>
                    </a:lnL>
                    <a:lnR>
                      <a:noFill/>
                    </a:lnR>
                    <a:lnT>
                      <a:noFill/>
                    </a:lnT>
                    <a:lnB>
                      <a:noFill/>
                    </a:lnB>
                    <a:solidFill>
                      <a:srgbClr val="FBF4F7"/>
                    </a:solidFill>
                  </a:tcPr>
                </a:tc>
                <a:tc>
                  <a:txBody>
                    <a:bodyPr/>
                    <a:lstStyle/>
                    <a:p>
                      <a:pPr algn="ctr" fontAlgn="b"/>
                      <a:r>
                        <a:rPr lang="en-GB" sz="900" b="0" i="0" u="none" strike="noStrike">
                          <a:solidFill>
                            <a:srgbClr val="000000"/>
                          </a:solidFill>
                          <a:effectLst/>
                          <a:latin typeface="Calibri" panose="020F0502020204030204" pitchFamily="34" charset="0"/>
                        </a:rPr>
                        <a:t>2</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-13</a:t>
                      </a:r>
                    </a:p>
                  </a:txBody>
                  <a:tcPr marL="5767" marR="5767" marT="5767" marB="0" anchor="ctr">
                    <a:lnL>
                      <a:noFill/>
                    </a:lnL>
                    <a:lnR>
                      <a:noFill/>
                    </a:lnR>
                    <a:lnT>
                      <a:noFill/>
                    </a:lnT>
                    <a:lnB>
                      <a:noFill/>
                    </a:lnB>
                    <a:solidFill>
                      <a:srgbClr val="FBFAFD"/>
                    </a:solidFill>
                  </a:tcPr>
                </a:tc>
                <a:tc>
                  <a:txBody>
                    <a:bodyPr/>
                    <a:lstStyle/>
                    <a:p>
                      <a:pPr algn="ctr" fontAlgn="b"/>
                      <a:r>
                        <a:rPr lang="en-GB" sz="900" b="0" i="0" u="none" strike="noStrike">
                          <a:solidFill>
                            <a:srgbClr val="000000"/>
                          </a:solidFill>
                          <a:effectLst/>
                          <a:latin typeface="Calibri" panose="020F0502020204030204" pitchFamily="34" charset="0"/>
                        </a:rPr>
                        <a:t>16</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-3</a:t>
                      </a:r>
                    </a:p>
                  </a:txBody>
                  <a:tcPr marL="5767" marR="5767" marT="5767" marB="0" anchor="ctr">
                    <a:lnL>
                      <a:noFill/>
                    </a:lnL>
                    <a:lnR>
                      <a:noFill/>
                    </a:lnR>
                    <a:lnT>
                      <a:noFill/>
                    </a:lnT>
                    <a:lnB>
                      <a:noFill/>
                    </a:lnB>
                    <a:solidFill>
                      <a:srgbClr val="FBFBFE"/>
                    </a:solidFill>
                  </a:tcPr>
                </a:tc>
                <a:tc>
                  <a:txBody>
                    <a:bodyPr/>
                    <a:lstStyle/>
                    <a:p>
                      <a:pPr algn="ctr" fontAlgn="b"/>
                      <a:r>
                        <a:rPr lang="en-GB" sz="900" b="0" i="0" u="none" strike="noStrike">
                          <a:solidFill>
                            <a:srgbClr val="000000"/>
                          </a:solidFill>
                          <a:effectLst/>
                          <a:latin typeface="Calibri" panose="020F0502020204030204" pitchFamily="34" charset="0"/>
                        </a:rPr>
                        <a:t>-16</a:t>
                      </a:r>
                    </a:p>
                  </a:txBody>
                  <a:tcPr marL="5767" marR="5767" marT="5767" marB="0" anchor="ctr">
                    <a:lnL>
                      <a:noFill/>
                    </a:lnL>
                    <a:lnR>
                      <a:noFill/>
                    </a:lnR>
                    <a:lnT>
                      <a:noFill/>
                    </a:lnT>
                    <a:lnB>
                      <a:noFill/>
                    </a:lnB>
                    <a:solidFill>
                      <a:srgbClr val="FBF9FC"/>
                    </a:solidFill>
                  </a:tcPr>
                </a:tc>
                <a:tc>
                  <a:txBody>
                    <a:bodyPr/>
                    <a:lstStyle/>
                    <a:p>
                      <a:pPr algn="ctr" fontAlgn="b"/>
                      <a:r>
                        <a:rPr lang="en-GB" sz="900" b="0" i="0" u="none" strike="noStrike">
                          <a:solidFill>
                            <a:srgbClr val="000000"/>
                          </a:solidFill>
                          <a:effectLst/>
                          <a:latin typeface="Calibri" panose="020F0502020204030204" pitchFamily="34" charset="0"/>
                        </a:rPr>
                        <a:t>-56</a:t>
                      </a:r>
                    </a:p>
                  </a:txBody>
                  <a:tcPr marL="5767" marR="5767" marT="5767" marB="0" anchor="ctr">
                    <a:lnL>
                      <a:noFill/>
                    </a:lnL>
                    <a:lnR>
                      <a:noFill/>
                    </a:lnR>
                    <a:lnT>
                      <a:noFill/>
                    </a:lnT>
                    <a:lnB>
                      <a:noFill/>
                    </a:lnB>
                    <a:solidFill>
                      <a:srgbClr val="FBF4F7"/>
                    </a:solidFill>
                  </a:tcPr>
                </a:tc>
                <a:tc>
                  <a:txBody>
                    <a:bodyPr/>
                    <a:lstStyle/>
                    <a:p>
                      <a:pPr algn="ctr" fontAlgn="b"/>
                      <a:r>
                        <a:rPr lang="en-GB" sz="900" b="1" i="0" u="none" strike="noStrike">
                          <a:solidFill>
                            <a:srgbClr val="000000"/>
                          </a:solidFill>
                          <a:effectLst/>
                          <a:latin typeface="Calibri" panose="020F0502020204030204" pitchFamily="34" charset="0"/>
                        </a:rPr>
                        <a:t>-106</a:t>
                      </a:r>
                    </a:p>
                  </a:txBody>
                  <a:tcPr marL="5767" marR="5767" marT="5767" marB="0" anchor="ctr">
                    <a:lnL>
                      <a:noFill/>
                    </a:lnL>
                    <a:lnR>
                      <a:noFill/>
                    </a:lnR>
                    <a:lnT>
                      <a:noFill/>
                    </a:lnT>
                    <a:lnB>
                      <a:noFill/>
                    </a:lnB>
                    <a:solidFill>
                      <a:srgbClr val="FBF1F3"/>
                    </a:solidFill>
                  </a:tcPr>
                </a:tc>
                <a:extLst>
                  <a:ext uri="{0D108BD9-81ED-4DB2-BD59-A6C34878D82A}">
                    <a16:rowId xmlns:a16="http://schemas.microsoft.com/office/drawing/2014/main" val="4077027522"/>
                  </a:ext>
                </a:extLst>
              </a:tr>
              <a:tr h="327024">
                <a:tc>
                  <a:txBody>
                    <a:bodyPr/>
                    <a:lstStyle/>
                    <a:p>
                      <a:pPr algn="ctr" fontAlgn="b"/>
                      <a:r>
                        <a:rPr lang="en-GB" sz="900" b="1" i="0" u="none" strike="noStrike">
                          <a:solidFill>
                            <a:srgbClr val="000000"/>
                          </a:solidFill>
                          <a:effectLst/>
                          <a:latin typeface="Calibri" panose="020F0502020204030204" pitchFamily="34" charset="0"/>
                        </a:rPr>
                        <a:t>South Norfolk</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194</a:t>
                      </a:r>
                    </a:p>
                  </a:txBody>
                  <a:tcPr marL="5767" marR="5767" marT="5767" marB="0" anchor="ctr">
                    <a:lnL>
                      <a:noFill/>
                    </a:lnL>
                    <a:lnR>
                      <a:noFill/>
                    </a:lnR>
                    <a:lnT>
                      <a:noFill/>
                    </a:lnT>
                    <a:lnB>
                      <a:noFill/>
                    </a:lnB>
                    <a:solidFill>
                      <a:srgbClr val="F2F8F6"/>
                    </a:solidFill>
                  </a:tcPr>
                </a:tc>
                <a:tc>
                  <a:txBody>
                    <a:bodyPr/>
                    <a:lstStyle/>
                    <a:p>
                      <a:pPr algn="ctr" fontAlgn="b"/>
                      <a:r>
                        <a:rPr lang="en-GB" sz="900" b="0" i="0" u="none" strike="noStrike">
                          <a:solidFill>
                            <a:srgbClr val="000000"/>
                          </a:solidFill>
                          <a:effectLst/>
                          <a:latin typeface="Calibri" panose="020F0502020204030204" pitchFamily="34" charset="0"/>
                        </a:rPr>
                        <a:t>184</a:t>
                      </a:r>
                    </a:p>
                  </a:txBody>
                  <a:tcPr marL="5767" marR="5767" marT="5767" marB="0" anchor="ctr">
                    <a:lnL>
                      <a:noFill/>
                    </a:lnL>
                    <a:lnR>
                      <a:noFill/>
                    </a:lnR>
                    <a:lnT>
                      <a:noFill/>
                    </a:lnT>
                    <a:lnB>
                      <a:noFill/>
                    </a:lnB>
                    <a:solidFill>
                      <a:srgbClr val="F2F8F7"/>
                    </a:solidFill>
                  </a:tcPr>
                </a:tc>
                <a:tc>
                  <a:txBody>
                    <a:bodyPr/>
                    <a:lstStyle/>
                    <a:p>
                      <a:pPr algn="ctr" fontAlgn="b"/>
                      <a:r>
                        <a:rPr lang="en-GB" sz="900" b="0" i="0" u="none" strike="noStrike">
                          <a:solidFill>
                            <a:srgbClr val="000000"/>
                          </a:solidFill>
                          <a:effectLst/>
                          <a:latin typeface="Calibri" panose="020F0502020204030204" pitchFamily="34" charset="0"/>
                        </a:rPr>
                        <a:t>269</a:t>
                      </a:r>
                    </a:p>
                  </a:txBody>
                  <a:tcPr marL="5767" marR="5767" marT="5767" marB="0" anchor="ctr">
                    <a:lnL>
                      <a:noFill/>
                    </a:lnL>
                    <a:lnR>
                      <a:noFill/>
                    </a:lnR>
                    <a:lnT>
                      <a:noFill/>
                    </a:lnT>
                    <a:lnB>
                      <a:noFill/>
                    </a:lnB>
                    <a:solidFill>
                      <a:srgbClr val="EDF6F3"/>
                    </a:solidFill>
                  </a:tcPr>
                </a:tc>
                <a:tc>
                  <a:txBody>
                    <a:bodyPr/>
                    <a:lstStyle/>
                    <a:p>
                      <a:pPr algn="ctr" fontAlgn="b"/>
                      <a:r>
                        <a:rPr lang="en-GB" sz="900" b="0" i="0" u="none" strike="noStrike">
                          <a:solidFill>
                            <a:srgbClr val="000000"/>
                          </a:solidFill>
                          <a:effectLst/>
                          <a:latin typeface="Calibri" panose="020F0502020204030204" pitchFamily="34" charset="0"/>
                        </a:rPr>
                        <a:t>-432</a:t>
                      </a:r>
                    </a:p>
                  </a:txBody>
                  <a:tcPr marL="5767" marR="5767" marT="5767" marB="0" anchor="ctr">
                    <a:lnL>
                      <a:noFill/>
                    </a:lnL>
                    <a:lnR>
                      <a:noFill/>
                    </a:lnR>
                    <a:lnT>
                      <a:noFill/>
                    </a:lnT>
                    <a:lnB>
                      <a:noFill/>
                    </a:lnB>
                    <a:solidFill>
                      <a:srgbClr val="FAC0C2"/>
                    </a:solidFill>
                  </a:tcPr>
                </a:tc>
                <a:tc>
                  <a:txBody>
                    <a:bodyPr/>
                    <a:lstStyle/>
                    <a:p>
                      <a:pPr algn="ctr" fontAlgn="b"/>
                      <a:r>
                        <a:rPr lang="en-GB" sz="900" b="0" i="0" u="none" strike="noStrike">
                          <a:solidFill>
                            <a:srgbClr val="000000"/>
                          </a:solidFill>
                          <a:effectLst/>
                          <a:latin typeface="Calibri" panose="020F0502020204030204" pitchFamily="34" charset="0"/>
                        </a:rPr>
                        <a:t>332</a:t>
                      </a:r>
                    </a:p>
                  </a:txBody>
                  <a:tcPr marL="5767" marR="5767" marT="5767" marB="0" anchor="ctr">
                    <a:lnL>
                      <a:noFill/>
                    </a:lnL>
                    <a:lnR>
                      <a:noFill/>
                    </a:lnR>
                    <a:lnT>
                      <a:noFill/>
                    </a:lnT>
                    <a:lnB>
                      <a:noFill/>
                    </a:lnB>
                    <a:solidFill>
                      <a:srgbClr val="EAF5F0"/>
                    </a:solidFill>
                  </a:tcPr>
                </a:tc>
                <a:tc>
                  <a:txBody>
                    <a:bodyPr/>
                    <a:lstStyle/>
                    <a:p>
                      <a:pPr algn="ctr" fontAlgn="b"/>
                      <a:r>
                        <a:rPr lang="en-GB" sz="900" b="0" i="0" u="none" strike="noStrike">
                          <a:solidFill>
                            <a:srgbClr val="000000"/>
                          </a:solidFill>
                          <a:effectLst/>
                          <a:latin typeface="Calibri" panose="020F0502020204030204" pitchFamily="34" charset="0"/>
                        </a:rPr>
                        <a:t>246</a:t>
                      </a:r>
                    </a:p>
                  </a:txBody>
                  <a:tcPr marL="5767" marR="5767" marT="5767" marB="0" anchor="ctr">
                    <a:lnL>
                      <a:noFill/>
                    </a:lnL>
                    <a:lnR>
                      <a:noFill/>
                    </a:lnR>
                    <a:lnT>
                      <a:noFill/>
                    </a:lnT>
                    <a:lnB>
                      <a:noFill/>
                    </a:lnB>
                    <a:solidFill>
                      <a:srgbClr val="EFF7F4"/>
                    </a:solidFill>
                  </a:tcPr>
                </a:tc>
                <a:tc>
                  <a:txBody>
                    <a:bodyPr/>
                    <a:lstStyle/>
                    <a:p>
                      <a:pPr algn="ctr" fontAlgn="b"/>
                      <a:r>
                        <a:rPr lang="en-GB" sz="900" b="0" i="0" u="none" strike="noStrike">
                          <a:solidFill>
                            <a:srgbClr val="000000"/>
                          </a:solidFill>
                          <a:effectLst/>
                          <a:latin typeface="Calibri" panose="020F0502020204030204" pitchFamily="34" charset="0"/>
                        </a:rPr>
                        <a:t>320</a:t>
                      </a:r>
                    </a:p>
                  </a:txBody>
                  <a:tcPr marL="5767" marR="5767" marT="5767" marB="0" anchor="ctr">
                    <a:lnL>
                      <a:noFill/>
                    </a:lnL>
                    <a:lnR>
                      <a:noFill/>
                    </a:lnR>
                    <a:lnT>
                      <a:noFill/>
                    </a:lnT>
                    <a:lnB>
                      <a:noFill/>
                    </a:lnB>
                    <a:solidFill>
                      <a:srgbClr val="EBF5F0"/>
                    </a:solidFill>
                  </a:tcPr>
                </a:tc>
                <a:tc>
                  <a:txBody>
                    <a:bodyPr/>
                    <a:lstStyle/>
                    <a:p>
                      <a:pPr algn="ctr" fontAlgn="b"/>
                      <a:r>
                        <a:rPr lang="en-GB" sz="900" b="0" i="0" u="none" strike="noStrike">
                          <a:solidFill>
                            <a:srgbClr val="000000"/>
                          </a:solidFill>
                          <a:effectLst/>
                          <a:latin typeface="Calibri" panose="020F0502020204030204" pitchFamily="34" charset="0"/>
                        </a:rPr>
                        <a:t>246</a:t>
                      </a:r>
                    </a:p>
                  </a:txBody>
                  <a:tcPr marL="5767" marR="5767" marT="5767" marB="0" anchor="ctr">
                    <a:lnL>
                      <a:noFill/>
                    </a:lnL>
                    <a:lnR>
                      <a:noFill/>
                    </a:lnR>
                    <a:lnT>
                      <a:noFill/>
                    </a:lnT>
                    <a:lnB>
                      <a:noFill/>
                    </a:lnB>
                    <a:solidFill>
                      <a:srgbClr val="EFF7F4"/>
                    </a:solidFill>
                  </a:tcPr>
                </a:tc>
                <a:tc>
                  <a:txBody>
                    <a:bodyPr/>
                    <a:lstStyle/>
                    <a:p>
                      <a:pPr algn="ctr" fontAlgn="b"/>
                      <a:r>
                        <a:rPr lang="en-GB" sz="900" b="0" i="0" u="none" strike="noStrike">
                          <a:solidFill>
                            <a:srgbClr val="000000"/>
                          </a:solidFill>
                          <a:effectLst/>
                          <a:latin typeface="Calibri" panose="020F0502020204030204" pitchFamily="34" charset="0"/>
                        </a:rPr>
                        <a:t>203</a:t>
                      </a:r>
                    </a:p>
                  </a:txBody>
                  <a:tcPr marL="5767" marR="5767" marT="5767" marB="0" anchor="ctr">
                    <a:lnL>
                      <a:noFill/>
                    </a:lnL>
                    <a:lnR>
                      <a:noFill/>
                    </a:lnR>
                    <a:lnT>
                      <a:noFill/>
                    </a:lnT>
                    <a:lnB>
                      <a:noFill/>
                    </a:lnB>
                    <a:solidFill>
                      <a:srgbClr val="F1F8F6"/>
                    </a:solidFill>
                  </a:tcPr>
                </a:tc>
                <a:tc>
                  <a:txBody>
                    <a:bodyPr/>
                    <a:lstStyle/>
                    <a:p>
                      <a:pPr algn="ctr" fontAlgn="b"/>
                      <a:r>
                        <a:rPr lang="en-GB" sz="900" b="0" i="0" u="none" strike="noStrike">
                          <a:solidFill>
                            <a:srgbClr val="000000"/>
                          </a:solidFill>
                          <a:effectLst/>
                          <a:latin typeface="Calibri" panose="020F0502020204030204" pitchFamily="34" charset="0"/>
                        </a:rPr>
                        <a:t>118</a:t>
                      </a:r>
                    </a:p>
                  </a:txBody>
                  <a:tcPr marL="5767" marR="5767" marT="5767" marB="0" anchor="ctr">
                    <a:lnL>
                      <a:noFill/>
                    </a:lnL>
                    <a:lnR>
                      <a:noFill/>
                    </a:lnR>
                    <a:lnT>
                      <a:noFill/>
                    </a:lnT>
                    <a:lnB>
                      <a:noFill/>
                    </a:lnB>
                    <a:solidFill>
                      <a:srgbClr val="F6FAFA"/>
                    </a:solidFill>
                  </a:tcPr>
                </a:tc>
                <a:tc>
                  <a:txBody>
                    <a:bodyPr/>
                    <a:lstStyle/>
                    <a:p>
                      <a:pPr algn="ctr" fontAlgn="b"/>
                      <a:r>
                        <a:rPr lang="en-GB" sz="900" b="0" i="0" u="none" strike="noStrike">
                          <a:solidFill>
                            <a:srgbClr val="000000"/>
                          </a:solidFill>
                          <a:effectLst/>
                          <a:latin typeface="Calibri" panose="020F0502020204030204" pitchFamily="34" charset="0"/>
                        </a:rPr>
                        <a:t>175</a:t>
                      </a:r>
                    </a:p>
                  </a:txBody>
                  <a:tcPr marL="5767" marR="5767" marT="5767" marB="0" anchor="ctr">
                    <a:lnL>
                      <a:noFill/>
                    </a:lnL>
                    <a:lnR>
                      <a:noFill/>
                    </a:lnR>
                    <a:lnT>
                      <a:noFill/>
                    </a:lnT>
                    <a:lnB>
                      <a:noFill/>
                    </a:lnB>
                    <a:solidFill>
                      <a:srgbClr val="F3F9F7"/>
                    </a:solidFill>
                  </a:tcPr>
                </a:tc>
                <a:tc>
                  <a:txBody>
                    <a:bodyPr/>
                    <a:lstStyle/>
                    <a:p>
                      <a:pPr algn="ctr" fontAlgn="b"/>
                      <a:r>
                        <a:rPr lang="en-GB" sz="900" b="0" i="0" u="none" strike="noStrike">
                          <a:solidFill>
                            <a:srgbClr val="000000"/>
                          </a:solidFill>
                          <a:effectLst/>
                          <a:latin typeface="Calibri" panose="020F0502020204030204" pitchFamily="34" charset="0"/>
                        </a:rPr>
                        <a:t>134</a:t>
                      </a:r>
                    </a:p>
                  </a:txBody>
                  <a:tcPr marL="5767" marR="5767" marT="5767" marB="0" anchor="ctr">
                    <a:lnL>
                      <a:noFill/>
                    </a:lnL>
                    <a:lnR>
                      <a:noFill/>
                    </a:lnR>
                    <a:lnT>
                      <a:noFill/>
                    </a:lnT>
                    <a:lnB>
                      <a:noFill/>
                    </a:lnB>
                    <a:solidFill>
                      <a:srgbClr val="F5F9F9"/>
                    </a:solidFill>
                  </a:tcPr>
                </a:tc>
                <a:tc>
                  <a:txBody>
                    <a:bodyPr/>
                    <a:lstStyle/>
                    <a:p>
                      <a:pPr algn="ctr" fontAlgn="b"/>
                      <a:r>
                        <a:rPr lang="en-GB" sz="900" b="0" i="0" u="none" strike="noStrike">
                          <a:solidFill>
                            <a:srgbClr val="000000"/>
                          </a:solidFill>
                          <a:effectLst/>
                          <a:latin typeface="Calibri" panose="020F0502020204030204" pitchFamily="34" charset="0"/>
                        </a:rPr>
                        <a:t>148</a:t>
                      </a:r>
                    </a:p>
                  </a:txBody>
                  <a:tcPr marL="5767" marR="5767" marT="5767" marB="0" anchor="ctr">
                    <a:lnL>
                      <a:noFill/>
                    </a:lnL>
                    <a:lnR>
                      <a:noFill/>
                    </a:lnR>
                    <a:lnT>
                      <a:noFill/>
                    </a:lnT>
                    <a:lnB>
                      <a:noFill/>
                    </a:lnB>
                    <a:solidFill>
                      <a:srgbClr val="F4F9F8"/>
                    </a:solidFill>
                  </a:tcPr>
                </a:tc>
                <a:tc>
                  <a:txBody>
                    <a:bodyPr/>
                    <a:lstStyle/>
                    <a:p>
                      <a:pPr algn="ctr" fontAlgn="b"/>
                      <a:r>
                        <a:rPr lang="en-GB" sz="900" b="0" i="0" u="none" strike="noStrike">
                          <a:solidFill>
                            <a:srgbClr val="000000"/>
                          </a:solidFill>
                          <a:effectLst/>
                          <a:latin typeface="Calibri" panose="020F0502020204030204" pitchFamily="34" charset="0"/>
                        </a:rPr>
                        <a:t>86</a:t>
                      </a:r>
                    </a:p>
                  </a:txBody>
                  <a:tcPr marL="5767" marR="5767" marT="5767" marB="0" anchor="ctr">
                    <a:lnL>
                      <a:noFill/>
                    </a:lnL>
                    <a:lnR>
                      <a:noFill/>
                    </a:lnR>
                    <a:lnT>
                      <a:noFill/>
                    </a:lnT>
                    <a:lnB>
                      <a:noFill/>
                    </a:lnB>
                    <a:solidFill>
                      <a:srgbClr val="F8FBFB"/>
                    </a:solidFill>
                  </a:tcPr>
                </a:tc>
                <a:tc>
                  <a:txBody>
                    <a:bodyPr/>
                    <a:lstStyle/>
                    <a:p>
                      <a:pPr algn="ctr" fontAlgn="b"/>
                      <a:r>
                        <a:rPr lang="en-GB" sz="900" b="0" i="0" u="none" strike="noStrike">
                          <a:solidFill>
                            <a:srgbClr val="000000"/>
                          </a:solidFill>
                          <a:effectLst/>
                          <a:latin typeface="Calibri" panose="020F0502020204030204" pitchFamily="34" charset="0"/>
                        </a:rPr>
                        <a:t>64</a:t>
                      </a:r>
                    </a:p>
                  </a:txBody>
                  <a:tcPr marL="5767" marR="5767" marT="5767" marB="0" anchor="ctr">
                    <a:lnL>
                      <a:noFill/>
                    </a:lnL>
                    <a:lnR>
                      <a:noFill/>
                    </a:lnR>
                    <a:lnT>
                      <a:noFill/>
                    </a:lnT>
                    <a:lnB>
                      <a:noFill/>
                    </a:lnB>
                    <a:solidFill>
                      <a:srgbClr val="F9FBFC"/>
                    </a:solidFill>
                  </a:tcPr>
                </a:tc>
                <a:tc>
                  <a:txBody>
                    <a:bodyPr/>
                    <a:lstStyle/>
                    <a:p>
                      <a:pPr algn="ctr" fontAlgn="b"/>
                      <a:r>
                        <a:rPr lang="en-GB" sz="900" b="0" i="0" u="none" strike="noStrike">
                          <a:solidFill>
                            <a:srgbClr val="000000"/>
                          </a:solidFill>
                          <a:effectLst/>
                          <a:latin typeface="Calibri" panose="020F0502020204030204" pitchFamily="34" charset="0"/>
                        </a:rPr>
                        <a:t>33</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-17</a:t>
                      </a:r>
                    </a:p>
                  </a:txBody>
                  <a:tcPr marL="5767" marR="5767" marT="5767" marB="0" anchor="ctr">
                    <a:lnL>
                      <a:noFill/>
                    </a:lnL>
                    <a:lnR>
                      <a:noFill/>
                    </a:lnR>
                    <a:lnT>
                      <a:noFill/>
                    </a:lnT>
                    <a:lnB>
                      <a:noFill/>
                    </a:lnB>
                    <a:solidFill>
                      <a:srgbClr val="FBF9FC"/>
                    </a:solidFill>
                  </a:tcPr>
                </a:tc>
                <a:tc>
                  <a:txBody>
                    <a:bodyPr/>
                    <a:lstStyle/>
                    <a:p>
                      <a:pPr algn="ctr" fontAlgn="b"/>
                      <a:r>
                        <a:rPr lang="en-GB" sz="900" b="0" i="0" u="none" strike="noStrike">
                          <a:solidFill>
                            <a:srgbClr val="000000"/>
                          </a:solidFill>
                          <a:effectLst/>
                          <a:latin typeface="Calibri" panose="020F0502020204030204" pitchFamily="34" charset="0"/>
                        </a:rPr>
                        <a:t>11</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5767" marR="5767" marT="5767" marB="0" anchor="ctr">
                    <a:lnL>
                      <a:noFill/>
                    </a:lnL>
                    <a:lnR>
                      <a:noFill/>
                    </a:lnR>
                    <a:lnT>
                      <a:noFill/>
                    </a:lnT>
                    <a:lnB>
                      <a:noFill/>
                    </a:lnB>
                    <a:solidFill>
                      <a:srgbClr val="FBFCFE"/>
                    </a:solidFill>
                  </a:tcPr>
                </a:tc>
                <a:tc>
                  <a:txBody>
                    <a:bodyPr/>
                    <a:lstStyle/>
                    <a:p>
                      <a:pPr algn="ctr" fontAlgn="b"/>
                      <a:r>
                        <a:rPr lang="en-GB" sz="900" b="1" i="0" u="none" strike="noStrike">
                          <a:solidFill>
                            <a:srgbClr val="000000"/>
                          </a:solidFill>
                          <a:effectLst/>
                          <a:latin typeface="Calibri" panose="020F0502020204030204" pitchFamily="34" charset="0"/>
                        </a:rPr>
                        <a:t>2,345</a:t>
                      </a:r>
                    </a:p>
                  </a:txBody>
                  <a:tcPr marL="5767" marR="5767" marT="5767" marB="0" anchor="ctr">
                    <a:lnL>
                      <a:noFill/>
                    </a:lnL>
                    <a:lnR>
                      <a:noFill/>
                    </a:lnR>
                    <a:lnT>
                      <a:noFill/>
                    </a:lnT>
                    <a:lnB>
                      <a:noFill/>
                    </a:lnB>
                    <a:solidFill>
                      <a:srgbClr val="63BE7B"/>
                    </a:solidFill>
                  </a:tcPr>
                </a:tc>
                <a:extLst>
                  <a:ext uri="{0D108BD9-81ED-4DB2-BD59-A6C34878D82A}">
                    <a16:rowId xmlns:a16="http://schemas.microsoft.com/office/drawing/2014/main" val="3797642591"/>
                  </a:ext>
                </a:extLst>
              </a:tr>
              <a:tr h="327024">
                <a:tc>
                  <a:txBody>
                    <a:bodyPr/>
                    <a:lstStyle/>
                    <a:p>
                      <a:pPr algn="ctr" fontAlgn="b"/>
                      <a:r>
                        <a:rPr lang="en-GB" sz="900" b="1" i="0" u="none" strike="noStrike">
                          <a:solidFill>
                            <a:srgbClr val="000000"/>
                          </a:solidFill>
                          <a:effectLst/>
                          <a:latin typeface="Calibri" panose="020F0502020204030204" pitchFamily="34" charset="0"/>
                        </a:rPr>
                        <a:t>West Suffolk</a:t>
                      </a:r>
                    </a:p>
                  </a:txBody>
                  <a:tcPr marL="5767" marR="5767" marT="5767" marB="0" anchor="ctr">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-3</a:t>
                      </a:r>
                    </a:p>
                  </a:txBody>
                  <a:tcPr marL="5767" marR="5767" marT="5767" marB="0" anchor="ctr">
                    <a:lnL>
                      <a:noFill/>
                    </a:lnL>
                    <a:lnR>
                      <a:noFill/>
                    </a:lnR>
                    <a:lnT>
                      <a:noFill/>
                    </a:lnT>
                    <a:lnB>
                      <a:noFill/>
                    </a:lnB>
                    <a:solidFill>
                      <a:srgbClr val="FBFBFE"/>
                    </a:solidFill>
                  </a:tcPr>
                </a:tc>
                <a:tc>
                  <a:txBody>
                    <a:bodyPr/>
                    <a:lstStyle/>
                    <a:p>
                      <a:pPr algn="ctr" fontAlgn="b"/>
                      <a:r>
                        <a:rPr lang="en-GB" sz="900" b="0" i="0" u="none" strike="noStrike">
                          <a:solidFill>
                            <a:srgbClr val="000000"/>
                          </a:solidFill>
                          <a:effectLst/>
                          <a:latin typeface="Calibri" panose="020F0502020204030204" pitchFamily="34" charset="0"/>
                        </a:rPr>
                        <a:t>18</a:t>
                      </a:r>
                    </a:p>
                  </a:txBody>
                  <a:tcPr marL="5767" marR="5767" marT="5767" marB="0" anchor="ctr">
                    <a:lnL>
                      <a:noFill/>
                    </a:lnL>
                    <a:lnR>
                      <a:noFill/>
                    </a:lnR>
                    <a:lnT>
                      <a:noFill/>
                    </a:lnT>
                    <a:lnB>
                      <a:noFill/>
                    </a:lnB>
                    <a:solidFill>
                      <a:srgbClr val="FBFCFF"/>
                    </a:solidFill>
                  </a:tcPr>
                </a:tc>
                <a:tc>
                  <a:txBody>
                    <a:bodyPr/>
                    <a:lstStyle/>
                    <a:p>
                      <a:pPr algn="ctr" fontAlgn="b"/>
                      <a:r>
                        <a:rPr lang="en-GB" sz="900" b="0" i="0" u="none" strike="noStrike">
                          <a:solidFill>
                            <a:srgbClr val="000000"/>
                          </a:solidFill>
                          <a:effectLst/>
                          <a:latin typeface="Calibri" panose="020F0502020204030204" pitchFamily="34" charset="0"/>
                        </a:rPr>
                        <a:t>32</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-427</a:t>
                      </a:r>
                    </a:p>
                  </a:txBody>
                  <a:tcPr marL="5767" marR="5767" marT="5767" marB="0" anchor="ctr">
                    <a:lnL>
                      <a:noFill/>
                    </a:lnL>
                    <a:lnR>
                      <a:noFill/>
                    </a:lnR>
                    <a:lnT>
                      <a:noFill/>
                    </a:lnT>
                    <a:lnB>
                      <a:noFill/>
                    </a:lnB>
                    <a:solidFill>
                      <a:srgbClr val="FAC1C3"/>
                    </a:solidFill>
                  </a:tcPr>
                </a:tc>
                <a:tc>
                  <a:txBody>
                    <a:bodyPr/>
                    <a:lstStyle/>
                    <a:p>
                      <a:pPr algn="ctr" fontAlgn="b"/>
                      <a:r>
                        <a:rPr lang="en-GB" sz="900" b="0" i="0" u="none" strike="noStrike">
                          <a:solidFill>
                            <a:srgbClr val="000000"/>
                          </a:solidFill>
                          <a:effectLst/>
                          <a:latin typeface="Calibri" panose="020F0502020204030204" pitchFamily="34" charset="0"/>
                        </a:rPr>
                        <a:t>300</a:t>
                      </a:r>
                    </a:p>
                  </a:txBody>
                  <a:tcPr marL="5767" marR="5767" marT="5767" marB="0" anchor="ctr">
                    <a:lnL>
                      <a:noFill/>
                    </a:lnL>
                    <a:lnR>
                      <a:noFill/>
                    </a:lnR>
                    <a:lnT>
                      <a:noFill/>
                    </a:lnT>
                    <a:lnB>
                      <a:noFill/>
                    </a:lnB>
                    <a:solidFill>
                      <a:srgbClr val="ECF6F1"/>
                    </a:solidFill>
                  </a:tcPr>
                </a:tc>
                <a:tc>
                  <a:txBody>
                    <a:bodyPr/>
                    <a:lstStyle/>
                    <a:p>
                      <a:pPr algn="ctr" fontAlgn="b"/>
                      <a:r>
                        <a:rPr lang="en-GB" sz="900" b="0" i="0" u="none" strike="noStrike">
                          <a:solidFill>
                            <a:srgbClr val="000000"/>
                          </a:solidFill>
                          <a:effectLst/>
                          <a:latin typeface="Calibri" panose="020F0502020204030204" pitchFamily="34" charset="0"/>
                        </a:rPr>
                        <a:t>204</a:t>
                      </a:r>
                    </a:p>
                  </a:txBody>
                  <a:tcPr marL="5767" marR="5767" marT="5767" marB="0" anchor="ctr">
                    <a:lnL>
                      <a:noFill/>
                    </a:lnL>
                    <a:lnR>
                      <a:noFill/>
                    </a:lnR>
                    <a:lnT>
                      <a:noFill/>
                    </a:lnT>
                    <a:lnB>
                      <a:noFill/>
                    </a:lnB>
                    <a:solidFill>
                      <a:srgbClr val="F1F8F6"/>
                    </a:solidFill>
                  </a:tcPr>
                </a:tc>
                <a:tc>
                  <a:txBody>
                    <a:bodyPr/>
                    <a:lstStyle/>
                    <a:p>
                      <a:pPr algn="ctr" fontAlgn="b"/>
                      <a:r>
                        <a:rPr lang="en-GB" sz="900" b="0" i="0" u="none" strike="noStrike">
                          <a:solidFill>
                            <a:srgbClr val="000000"/>
                          </a:solidFill>
                          <a:effectLst/>
                          <a:latin typeface="Calibri" panose="020F0502020204030204" pitchFamily="34" charset="0"/>
                        </a:rPr>
                        <a:t>48</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47</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-1</a:t>
                      </a:r>
                    </a:p>
                  </a:txBody>
                  <a:tcPr marL="5767" marR="5767" marT="5767" marB="0" anchor="ctr">
                    <a:lnL>
                      <a:noFill/>
                    </a:lnL>
                    <a:lnR>
                      <a:noFill/>
                    </a:lnR>
                    <a:lnT>
                      <a:noFill/>
                    </a:lnT>
                    <a:lnB>
                      <a:noFill/>
                    </a:lnB>
                    <a:solidFill>
                      <a:srgbClr val="FBFBFE"/>
                    </a:solidFill>
                  </a:tcPr>
                </a:tc>
                <a:tc>
                  <a:txBody>
                    <a:bodyPr/>
                    <a:lstStyle/>
                    <a:p>
                      <a:pPr algn="ctr" fontAlgn="b"/>
                      <a:r>
                        <a:rPr lang="en-GB" sz="900" b="0" i="0" u="none" strike="noStrike">
                          <a:solidFill>
                            <a:srgbClr val="000000"/>
                          </a:solidFill>
                          <a:effectLst/>
                          <a:latin typeface="Calibri" panose="020F0502020204030204" pitchFamily="34" charset="0"/>
                        </a:rPr>
                        <a:t>82</a:t>
                      </a:r>
                    </a:p>
                  </a:txBody>
                  <a:tcPr marL="5767" marR="5767" marT="5767" marB="0" anchor="ctr">
                    <a:lnL>
                      <a:noFill/>
                    </a:lnL>
                    <a:lnR>
                      <a:noFill/>
                    </a:lnR>
                    <a:lnT>
                      <a:noFill/>
                    </a:lnT>
                    <a:lnB>
                      <a:noFill/>
                    </a:lnB>
                    <a:solidFill>
                      <a:srgbClr val="F8FBFC"/>
                    </a:solidFill>
                  </a:tcPr>
                </a:tc>
                <a:tc>
                  <a:txBody>
                    <a:bodyPr/>
                    <a:lstStyle/>
                    <a:p>
                      <a:pPr algn="ctr" fontAlgn="b"/>
                      <a:r>
                        <a:rPr lang="en-GB" sz="900" b="0" i="0" u="none" strike="noStrike">
                          <a:solidFill>
                            <a:srgbClr val="000000"/>
                          </a:solidFill>
                          <a:effectLst/>
                          <a:latin typeface="Calibri" panose="020F0502020204030204" pitchFamily="34" charset="0"/>
                        </a:rPr>
                        <a:t>64</a:t>
                      </a:r>
                    </a:p>
                  </a:txBody>
                  <a:tcPr marL="5767" marR="5767" marT="5767" marB="0" anchor="ctr">
                    <a:lnL>
                      <a:noFill/>
                    </a:lnL>
                    <a:lnR>
                      <a:noFill/>
                    </a:lnR>
                    <a:lnT>
                      <a:noFill/>
                    </a:lnT>
                    <a:lnB>
                      <a:noFill/>
                    </a:lnB>
                    <a:solidFill>
                      <a:srgbClr val="F9FBFC"/>
                    </a:solidFill>
                  </a:tcPr>
                </a:tc>
                <a:tc>
                  <a:txBody>
                    <a:bodyPr/>
                    <a:lstStyle/>
                    <a:p>
                      <a:pPr algn="ctr" fontAlgn="b"/>
                      <a:r>
                        <a:rPr lang="en-GB" sz="900" b="0" i="0" u="none" strike="noStrike">
                          <a:solidFill>
                            <a:srgbClr val="000000"/>
                          </a:solidFill>
                          <a:effectLst/>
                          <a:latin typeface="Calibri" panose="020F0502020204030204" pitchFamily="34" charset="0"/>
                        </a:rPr>
                        <a:t>47</a:t>
                      </a:r>
                    </a:p>
                  </a:txBody>
                  <a:tcPr marL="5767" marR="5767" marT="5767" marB="0" anchor="ctr">
                    <a:lnL>
                      <a:noFill/>
                    </a:lnL>
                    <a:lnR>
                      <a:noFill/>
                    </a:lnR>
                    <a:lnT>
                      <a:noFill/>
                    </a:lnT>
                    <a:lnB>
                      <a:noFill/>
                    </a:lnB>
                    <a:solidFill>
                      <a:srgbClr val="FAFBFD"/>
                    </a:solidFill>
                  </a:tcPr>
                </a:tc>
                <a:tc>
                  <a:txBody>
                    <a:bodyPr/>
                    <a:lstStyle/>
                    <a:p>
                      <a:pPr algn="ctr" fontAlgn="b"/>
                      <a:r>
                        <a:rPr lang="en-GB" sz="900" b="0" i="0" u="none" strike="noStrike">
                          <a:solidFill>
                            <a:srgbClr val="000000"/>
                          </a:solidFill>
                          <a:effectLst/>
                          <a:latin typeface="Calibri" panose="020F0502020204030204" pitchFamily="34" charset="0"/>
                        </a:rPr>
                        <a:t>13</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21</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4</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4</a:t>
                      </a:r>
                    </a:p>
                  </a:txBody>
                  <a:tcPr marL="5767" marR="5767" marT="5767" marB="0" anchor="ctr">
                    <a:lnL>
                      <a:noFill/>
                    </a:lnL>
                    <a:lnR>
                      <a:noFill/>
                    </a:lnR>
                    <a:lnT>
                      <a:noFill/>
                    </a:lnT>
                    <a:lnB>
                      <a:noFill/>
                    </a:lnB>
                    <a:solidFill>
                      <a:srgbClr val="FCFCFF"/>
                    </a:solidFill>
                  </a:tcPr>
                </a:tc>
                <a:tc>
                  <a:txBody>
                    <a:bodyPr/>
                    <a:lstStyle/>
                    <a:p>
                      <a:pPr algn="ctr" fontAlgn="b"/>
                      <a:r>
                        <a:rPr lang="en-GB" sz="900" b="0" i="0" u="none" strike="noStrike">
                          <a:solidFill>
                            <a:srgbClr val="000000"/>
                          </a:solidFill>
                          <a:effectLst/>
                          <a:latin typeface="Calibri" panose="020F0502020204030204" pitchFamily="34" charset="0"/>
                        </a:rPr>
                        <a:t>22</a:t>
                      </a:r>
                    </a:p>
                  </a:txBody>
                  <a:tcPr marL="5767" marR="5767" marT="5767" marB="0" anchor="ctr">
                    <a:lnL>
                      <a:noFill/>
                    </a:lnL>
                    <a:lnR>
                      <a:noFill/>
                    </a:lnR>
                    <a:lnT>
                      <a:noFill/>
                    </a:lnT>
                    <a:lnB>
                      <a:noFill/>
                    </a:lnB>
                    <a:solidFill>
                      <a:srgbClr val="FBFCFE"/>
                    </a:solidFill>
                  </a:tcPr>
                </a:tc>
                <a:tc>
                  <a:txBody>
                    <a:bodyPr/>
                    <a:lstStyle/>
                    <a:p>
                      <a:pPr algn="ctr" fontAlgn="b"/>
                      <a:r>
                        <a:rPr lang="en-GB" sz="900" b="0" i="0" u="none" strike="noStrike">
                          <a:solidFill>
                            <a:srgbClr val="000000"/>
                          </a:solidFill>
                          <a:effectLst/>
                          <a:latin typeface="Calibri" panose="020F0502020204030204" pitchFamily="34" charset="0"/>
                        </a:rPr>
                        <a:t>34</a:t>
                      </a:r>
                    </a:p>
                  </a:txBody>
                  <a:tcPr marL="5767" marR="5767" marT="5767" marB="0" anchor="ctr">
                    <a:lnL>
                      <a:noFill/>
                    </a:lnL>
                    <a:lnR>
                      <a:noFill/>
                    </a:lnR>
                    <a:lnT>
                      <a:noFill/>
                    </a:lnT>
                    <a:lnB>
                      <a:noFill/>
                    </a:lnB>
                    <a:solidFill>
                      <a:srgbClr val="FBFCFE"/>
                    </a:solidFill>
                  </a:tcPr>
                </a:tc>
                <a:tc>
                  <a:txBody>
                    <a:bodyPr/>
                    <a:lstStyle/>
                    <a:p>
                      <a:pPr algn="ctr" fontAlgn="b"/>
                      <a:r>
                        <a:rPr lang="en-GB" sz="900" b="1" i="0" u="none" strike="noStrike">
                          <a:solidFill>
                            <a:srgbClr val="000000"/>
                          </a:solidFill>
                          <a:effectLst/>
                          <a:latin typeface="Calibri" panose="020F0502020204030204" pitchFamily="34" charset="0"/>
                        </a:rPr>
                        <a:t>540</a:t>
                      </a:r>
                    </a:p>
                  </a:txBody>
                  <a:tcPr marL="5767" marR="5767" marT="5767" marB="0" anchor="ctr">
                    <a:lnL>
                      <a:noFill/>
                    </a:lnL>
                    <a:lnR>
                      <a:noFill/>
                    </a:lnR>
                    <a:lnT>
                      <a:noFill/>
                    </a:lnT>
                    <a:lnB>
                      <a:noFill/>
                    </a:lnB>
                    <a:solidFill>
                      <a:srgbClr val="D9EEE1"/>
                    </a:solidFill>
                  </a:tcPr>
                </a:tc>
                <a:extLst>
                  <a:ext uri="{0D108BD9-81ED-4DB2-BD59-A6C34878D82A}">
                    <a16:rowId xmlns:a16="http://schemas.microsoft.com/office/drawing/2014/main" val="3569268028"/>
                  </a:ext>
                </a:extLst>
              </a:tr>
              <a:tr h="327024">
                <a:tc>
                  <a:txBody>
                    <a:bodyPr/>
                    <a:lstStyle/>
                    <a:p>
                      <a:pPr algn="ctr" fontAlgn="b"/>
                      <a:r>
                        <a:rPr lang="en-GB" sz="900" b="1" i="0" u="none" strike="noStrike">
                          <a:solidFill>
                            <a:srgbClr val="000000"/>
                          </a:solidFill>
                          <a:effectLst/>
                          <a:latin typeface="Calibri" panose="020F0502020204030204" pitchFamily="34" charset="0"/>
                        </a:rPr>
                        <a:t>Norfolk &amp; Suffolk</a:t>
                      </a:r>
                    </a:p>
                  </a:txBody>
                  <a:tcPr marL="5767" marR="5767" marT="5767" marB="0" anchor="ctr">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591</a:t>
                      </a:r>
                    </a:p>
                  </a:txBody>
                  <a:tcPr marL="5767" marR="5767" marT="5767" marB="0" anchor="ctr">
                    <a:lnL>
                      <a:noFill/>
                    </a:lnL>
                    <a:lnR>
                      <a:noFill/>
                    </a:lnR>
                    <a:lnT>
                      <a:noFill/>
                    </a:lnT>
                    <a:lnB>
                      <a:noFill/>
                    </a:lnB>
                    <a:solidFill>
                      <a:srgbClr val="B9E1C5"/>
                    </a:solidFill>
                  </a:tcPr>
                </a:tc>
                <a:tc>
                  <a:txBody>
                    <a:bodyPr/>
                    <a:lstStyle/>
                    <a:p>
                      <a:pPr algn="ctr" fontAlgn="b"/>
                      <a:r>
                        <a:rPr lang="en-GB" sz="900" b="1" i="0" u="none" strike="noStrike">
                          <a:solidFill>
                            <a:srgbClr val="000000"/>
                          </a:solidFill>
                          <a:effectLst/>
                          <a:latin typeface="Calibri" panose="020F0502020204030204" pitchFamily="34" charset="0"/>
                        </a:rPr>
                        <a:t>432</a:t>
                      </a:r>
                    </a:p>
                  </a:txBody>
                  <a:tcPr marL="5767" marR="5767" marT="5767" marB="0" anchor="ctr">
                    <a:lnL>
                      <a:noFill/>
                    </a:lnL>
                    <a:lnR>
                      <a:noFill/>
                    </a:lnR>
                    <a:lnT>
                      <a:noFill/>
                    </a:lnT>
                    <a:lnB>
                      <a:noFill/>
                    </a:lnB>
                    <a:solidFill>
                      <a:srgbClr val="CBE8D5"/>
                    </a:solidFill>
                  </a:tcPr>
                </a:tc>
                <a:tc>
                  <a:txBody>
                    <a:bodyPr/>
                    <a:lstStyle/>
                    <a:p>
                      <a:pPr algn="ctr" fontAlgn="b"/>
                      <a:r>
                        <a:rPr lang="en-GB" sz="900" b="1" i="0" u="none" strike="noStrike">
                          <a:solidFill>
                            <a:srgbClr val="000000"/>
                          </a:solidFill>
                          <a:effectLst/>
                          <a:latin typeface="Calibri" panose="020F0502020204030204" pitchFamily="34" charset="0"/>
                        </a:rPr>
                        <a:t>372</a:t>
                      </a:r>
                    </a:p>
                  </a:txBody>
                  <a:tcPr marL="5767" marR="5767" marT="5767" marB="0" anchor="ctr">
                    <a:lnL>
                      <a:noFill/>
                    </a:lnL>
                    <a:lnR>
                      <a:noFill/>
                    </a:lnR>
                    <a:lnT>
                      <a:noFill/>
                    </a:lnT>
                    <a:lnB>
                      <a:noFill/>
                    </a:lnB>
                    <a:solidFill>
                      <a:srgbClr val="D2EBDB"/>
                    </a:solidFill>
                  </a:tcPr>
                </a:tc>
                <a:tc>
                  <a:txBody>
                    <a:bodyPr/>
                    <a:lstStyle/>
                    <a:p>
                      <a:pPr algn="ctr" fontAlgn="b"/>
                      <a:r>
                        <a:rPr lang="en-GB" sz="900" b="1" i="0" u="none" strike="noStrike">
                          <a:solidFill>
                            <a:srgbClr val="000000"/>
                          </a:solidFill>
                          <a:effectLst/>
                          <a:latin typeface="Calibri" panose="020F0502020204030204" pitchFamily="34" charset="0"/>
                        </a:rPr>
                        <a:t>-732</a:t>
                      </a:r>
                    </a:p>
                  </a:txBody>
                  <a:tcPr marL="5767" marR="5767" marT="5767" marB="0" anchor="ctr">
                    <a:lnL>
                      <a:noFill/>
                    </a:lnL>
                    <a:lnR>
                      <a:noFill/>
                    </a:lnR>
                    <a:lnT>
                      <a:noFill/>
                    </a:lnT>
                    <a:lnB>
                      <a:noFill/>
                    </a:lnB>
                    <a:solidFill>
                      <a:srgbClr val="F8696B"/>
                    </a:solidFill>
                  </a:tcPr>
                </a:tc>
                <a:tc>
                  <a:txBody>
                    <a:bodyPr/>
                    <a:lstStyle/>
                    <a:p>
                      <a:pPr algn="ctr" fontAlgn="b"/>
                      <a:r>
                        <a:rPr lang="en-GB" sz="900" b="1" i="0" u="none" strike="noStrike">
                          <a:solidFill>
                            <a:srgbClr val="000000"/>
                          </a:solidFill>
                          <a:effectLst/>
                          <a:latin typeface="Calibri" panose="020F0502020204030204" pitchFamily="34" charset="0"/>
                        </a:rPr>
                        <a:t>931</a:t>
                      </a:r>
                    </a:p>
                  </a:txBody>
                  <a:tcPr marL="5767" marR="5767" marT="5767" marB="0" anchor="ctr">
                    <a:lnL>
                      <a:noFill/>
                    </a:lnL>
                    <a:lnR>
                      <a:noFill/>
                    </a:lnR>
                    <a:lnT>
                      <a:noFill/>
                    </a:lnT>
                    <a:lnB>
                      <a:noFill/>
                    </a:lnB>
                    <a:solidFill>
                      <a:srgbClr val="92D1A4"/>
                    </a:solidFill>
                  </a:tcPr>
                </a:tc>
                <a:tc>
                  <a:txBody>
                    <a:bodyPr/>
                    <a:lstStyle/>
                    <a:p>
                      <a:pPr algn="ctr" fontAlgn="b"/>
                      <a:r>
                        <a:rPr lang="en-GB" sz="900" b="1" i="0" u="none" strike="noStrike">
                          <a:solidFill>
                            <a:srgbClr val="000000"/>
                          </a:solidFill>
                          <a:effectLst/>
                          <a:latin typeface="Calibri" panose="020F0502020204030204" pitchFamily="34" charset="0"/>
                        </a:rPr>
                        <a:t>563</a:t>
                      </a:r>
                    </a:p>
                  </a:txBody>
                  <a:tcPr marL="5767" marR="5767" marT="5767" marB="0" anchor="ctr">
                    <a:lnL>
                      <a:noFill/>
                    </a:lnL>
                    <a:lnR>
                      <a:noFill/>
                    </a:lnR>
                    <a:lnT>
                      <a:noFill/>
                    </a:lnT>
                    <a:lnB>
                      <a:noFill/>
                    </a:lnB>
                    <a:solidFill>
                      <a:srgbClr val="BCE2C8"/>
                    </a:solidFill>
                  </a:tcPr>
                </a:tc>
                <a:tc>
                  <a:txBody>
                    <a:bodyPr/>
                    <a:lstStyle/>
                    <a:p>
                      <a:pPr algn="ctr" fontAlgn="b"/>
                      <a:r>
                        <a:rPr lang="en-GB" sz="900" b="1" i="0" u="none" strike="noStrike">
                          <a:solidFill>
                            <a:srgbClr val="000000"/>
                          </a:solidFill>
                          <a:effectLst/>
                          <a:latin typeface="Calibri" panose="020F0502020204030204" pitchFamily="34" charset="0"/>
                        </a:rPr>
                        <a:t>822</a:t>
                      </a:r>
                    </a:p>
                  </a:txBody>
                  <a:tcPr marL="5767" marR="5767" marT="5767" marB="0" anchor="ctr">
                    <a:lnL>
                      <a:noFill/>
                    </a:lnL>
                    <a:lnR>
                      <a:noFill/>
                    </a:lnR>
                    <a:lnT>
                      <a:noFill/>
                    </a:lnT>
                    <a:lnB>
                      <a:noFill/>
                    </a:lnB>
                    <a:solidFill>
                      <a:srgbClr val="9FD6AE"/>
                    </a:solidFill>
                  </a:tcPr>
                </a:tc>
                <a:tc>
                  <a:txBody>
                    <a:bodyPr/>
                    <a:lstStyle/>
                    <a:p>
                      <a:pPr algn="ctr" fontAlgn="b"/>
                      <a:r>
                        <a:rPr lang="en-GB" sz="900" b="1" i="0" u="none" strike="noStrike">
                          <a:solidFill>
                            <a:srgbClr val="000000"/>
                          </a:solidFill>
                          <a:effectLst/>
                          <a:latin typeface="Calibri" panose="020F0502020204030204" pitchFamily="34" charset="0"/>
                        </a:rPr>
                        <a:t>736</a:t>
                      </a:r>
                    </a:p>
                  </a:txBody>
                  <a:tcPr marL="5767" marR="5767" marT="5767" marB="0" anchor="ctr">
                    <a:lnL>
                      <a:noFill/>
                    </a:lnL>
                    <a:lnR>
                      <a:noFill/>
                    </a:lnR>
                    <a:lnT>
                      <a:noFill/>
                    </a:lnT>
                    <a:lnB>
                      <a:noFill/>
                    </a:lnB>
                    <a:solidFill>
                      <a:srgbClr val="A8DAB7"/>
                    </a:solidFill>
                  </a:tcPr>
                </a:tc>
                <a:tc>
                  <a:txBody>
                    <a:bodyPr/>
                    <a:lstStyle/>
                    <a:p>
                      <a:pPr algn="ctr" fontAlgn="b"/>
                      <a:r>
                        <a:rPr lang="en-GB" sz="900" b="1" i="0" u="none" strike="noStrike">
                          <a:solidFill>
                            <a:srgbClr val="000000"/>
                          </a:solidFill>
                          <a:effectLst/>
                          <a:latin typeface="Calibri" panose="020F0502020204030204" pitchFamily="34" charset="0"/>
                        </a:rPr>
                        <a:t>652</a:t>
                      </a:r>
                    </a:p>
                  </a:txBody>
                  <a:tcPr marL="5767" marR="5767" marT="5767" marB="0" anchor="ctr">
                    <a:lnL>
                      <a:noFill/>
                    </a:lnL>
                    <a:lnR>
                      <a:noFill/>
                    </a:lnR>
                    <a:lnT>
                      <a:noFill/>
                    </a:lnT>
                    <a:lnB>
                      <a:noFill/>
                    </a:lnB>
                    <a:solidFill>
                      <a:srgbClr val="B2DEBF"/>
                    </a:solidFill>
                  </a:tcPr>
                </a:tc>
                <a:tc>
                  <a:txBody>
                    <a:bodyPr/>
                    <a:lstStyle/>
                    <a:p>
                      <a:pPr algn="ctr" fontAlgn="b"/>
                      <a:r>
                        <a:rPr lang="en-GB" sz="900" b="1" i="0" u="none" strike="noStrike">
                          <a:solidFill>
                            <a:srgbClr val="000000"/>
                          </a:solidFill>
                          <a:effectLst/>
                          <a:latin typeface="Calibri" panose="020F0502020204030204" pitchFamily="34" charset="0"/>
                        </a:rPr>
                        <a:t>721</a:t>
                      </a:r>
                    </a:p>
                  </a:txBody>
                  <a:tcPr marL="5767" marR="5767" marT="5767" marB="0" anchor="ctr">
                    <a:lnL>
                      <a:noFill/>
                    </a:lnL>
                    <a:lnR>
                      <a:noFill/>
                    </a:lnR>
                    <a:lnT>
                      <a:noFill/>
                    </a:lnT>
                    <a:lnB>
                      <a:noFill/>
                    </a:lnB>
                    <a:solidFill>
                      <a:srgbClr val="AADBB8"/>
                    </a:solidFill>
                  </a:tcPr>
                </a:tc>
                <a:tc>
                  <a:txBody>
                    <a:bodyPr/>
                    <a:lstStyle/>
                    <a:p>
                      <a:pPr algn="ctr" fontAlgn="b"/>
                      <a:r>
                        <a:rPr lang="en-GB" sz="900" b="1" i="0" u="none" strike="noStrike">
                          <a:solidFill>
                            <a:srgbClr val="000000"/>
                          </a:solidFill>
                          <a:effectLst/>
                          <a:latin typeface="Calibri" panose="020F0502020204030204" pitchFamily="34" charset="0"/>
                        </a:rPr>
                        <a:t>987</a:t>
                      </a:r>
                    </a:p>
                  </a:txBody>
                  <a:tcPr marL="5767" marR="5767" marT="5767" marB="0" anchor="ctr">
                    <a:lnL>
                      <a:noFill/>
                    </a:lnL>
                    <a:lnR>
                      <a:noFill/>
                    </a:lnR>
                    <a:lnT>
                      <a:noFill/>
                    </a:lnT>
                    <a:lnB>
                      <a:noFill/>
                    </a:lnB>
                    <a:solidFill>
                      <a:srgbClr val="8CCF9E"/>
                    </a:solidFill>
                  </a:tcPr>
                </a:tc>
                <a:tc>
                  <a:txBody>
                    <a:bodyPr/>
                    <a:lstStyle/>
                    <a:p>
                      <a:pPr algn="ctr" fontAlgn="b"/>
                      <a:r>
                        <a:rPr lang="en-GB" sz="900" b="1" i="0" u="none" strike="noStrike">
                          <a:solidFill>
                            <a:srgbClr val="000000"/>
                          </a:solidFill>
                          <a:effectLst/>
                          <a:latin typeface="Calibri" panose="020F0502020204030204" pitchFamily="34" charset="0"/>
                        </a:rPr>
                        <a:t>1,338</a:t>
                      </a:r>
                    </a:p>
                  </a:txBody>
                  <a:tcPr marL="5767" marR="5767" marT="5767" marB="0" anchor="ctr">
                    <a:lnL>
                      <a:noFill/>
                    </a:lnL>
                    <a:lnR>
                      <a:noFill/>
                    </a:lnR>
                    <a:lnT>
                      <a:noFill/>
                    </a:lnT>
                    <a:lnB>
                      <a:noFill/>
                    </a:lnB>
                    <a:solidFill>
                      <a:srgbClr val="63BE7B"/>
                    </a:solidFill>
                  </a:tcPr>
                </a:tc>
                <a:tc>
                  <a:txBody>
                    <a:bodyPr/>
                    <a:lstStyle/>
                    <a:p>
                      <a:pPr algn="ctr" fontAlgn="b"/>
                      <a:r>
                        <a:rPr lang="en-GB" sz="900" b="1" i="0" u="none" strike="noStrike">
                          <a:solidFill>
                            <a:srgbClr val="000000"/>
                          </a:solidFill>
                          <a:effectLst/>
                          <a:latin typeface="Calibri" panose="020F0502020204030204" pitchFamily="34" charset="0"/>
                        </a:rPr>
                        <a:t>1,277</a:t>
                      </a:r>
                    </a:p>
                  </a:txBody>
                  <a:tcPr marL="5767" marR="5767" marT="5767" marB="0" anchor="ctr">
                    <a:lnL>
                      <a:noFill/>
                    </a:lnL>
                    <a:lnR>
                      <a:noFill/>
                    </a:lnR>
                    <a:lnT>
                      <a:noFill/>
                    </a:lnT>
                    <a:lnB>
                      <a:noFill/>
                    </a:lnB>
                    <a:solidFill>
                      <a:srgbClr val="6AC182"/>
                    </a:solidFill>
                  </a:tcPr>
                </a:tc>
                <a:tc>
                  <a:txBody>
                    <a:bodyPr/>
                    <a:lstStyle/>
                    <a:p>
                      <a:pPr algn="ctr" fontAlgn="b"/>
                      <a:r>
                        <a:rPr lang="en-GB" sz="900" b="1" i="0" u="none" strike="noStrike">
                          <a:solidFill>
                            <a:srgbClr val="000000"/>
                          </a:solidFill>
                          <a:effectLst/>
                          <a:latin typeface="Calibri" panose="020F0502020204030204" pitchFamily="34" charset="0"/>
                        </a:rPr>
                        <a:t>838</a:t>
                      </a:r>
                    </a:p>
                  </a:txBody>
                  <a:tcPr marL="5767" marR="5767" marT="5767" marB="0" anchor="ctr">
                    <a:lnL>
                      <a:noFill/>
                    </a:lnL>
                    <a:lnR>
                      <a:noFill/>
                    </a:lnR>
                    <a:lnT>
                      <a:noFill/>
                    </a:lnT>
                    <a:lnB>
                      <a:noFill/>
                    </a:lnB>
                    <a:solidFill>
                      <a:srgbClr val="9DD6AD"/>
                    </a:solidFill>
                  </a:tcPr>
                </a:tc>
                <a:tc>
                  <a:txBody>
                    <a:bodyPr/>
                    <a:lstStyle/>
                    <a:p>
                      <a:pPr algn="ctr" fontAlgn="b"/>
                      <a:r>
                        <a:rPr lang="en-GB" sz="900" b="1" i="0" u="none" strike="noStrike">
                          <a:solidFill>
                            <a:srgbClr val="000000"/>
                          </a:solidFill>
                          <a:effectLst/>
                          <a:latin typeface="Calibri" panose="020F0502020204030204" pitchFamily="34" charset="0"/>
                        </a:rPr>
                        <a:t>568</a:t>
                      </a:r>
                    </a:p>
                  </a:txBody>
                  <a:tcPr marL="5767" marR="5767" marT="5767" marB="0" anchor="ctr">
                    <a:lnL>
                      <a:noFill/>
                    </a:lnL>
                    <a:lnR>
                      <a:noFill/>
                    </a:lnR>
                    <a:lnT>
                      <a:noFill/>
                    </a:lnT>
                    <a:lnB>
                      <a:noFill/>
                    </a:lnB>
                    <a:solidFill>
                      <a:srgbClr val="BCE2C7"/>
                    </a:solidFill>
                  </a:tcPr>
                </a:tc>
                <a:tc>
                  <a:txBody>
                    <a:bodyPr/>
                    <a:lstStyle/>
                    <a:p>
                      <a:pPr algn="ctr" fontAlgn="b"/>
                      <a:r>
                        <a:rPr lang="en-GB" sz="900" b="1" i="0" u="none" strike="noStrike">
                          <a:solidFill>
                            <a:srgbClr val="000000"/>
                          </a:solidFill>
                          <a:effectLst/>
                          <a:latin typeface="Calibri" panose="020F0502020204030204" pitchFamily="34" charset="0"/>
                        </a:rPr>
                        <a:t>203</a:t>
                      </a:r>
                    </a:p>
                  </a:txBody>
                  <a:tcPr marL="5767" marR="5767" marT="5767" marB="0" anchor="ctr">
                    <a:lnL>
                      <a:noFill/>
                    </a:lnL>
                    <a:lnR>
                      <a:noFill/>
                    </a:lnR>
                    <a:lnT>
                      <a:noFill/>
                    </a:lnT>
                    <a:lnB>
                      <a:noFill/>
                    </a:lnB>
                    <a:solidFill>
                      <a:srgbClr val="E5F3EB"/>
                    </a:solidFill>
                  </a:tcPr>
                </a:tc>
                <a:tc>
                  <a:txBody>
                    <a:bodyPr/>
                    <a:lstStyle/>
                    <a:p>
                      <a:pPr algn="ctr" fontAlgn="b"/>
                      <a:r>
                        <a:rPr lang="en-GB" sz="900" b="1" i="0" u="none" strike="noStrike">
                          <a:solidFill>
                            <a:srgbClr val="000000"/>
                          </a:solidFill>
                          <a:effectLst/>
                          <a:latin typeface="Calibri" panose="020F0502020204030204" pitchFamily="34" charset="0"/>
                        </a:rPr>
                        <a:t>61</a:t>
                      </a:r>
                    </a:p>
                  </a:txBody>
                  <a:tcPr marL="5767" marR="5767" marT="5767" marB="0" anchor="ctr">
                    <a:lnL>
                      <a:noFill/>
                    </a:lnL>
                    <a:lnR>
                      <a:noFill/>
                    </a:lnR>
                    <a:lnT>
                      <a:noFill/>
                    </a:lnT>
                    <a:lnB>
                      <a:noFill/>
                    </a:lnB>
                    <a:solidFill>
                      <a:srgbClr val="F6FAF9"/>
                    </a:solidFill>
                  </a:tcPr>
                </a:tc>
                <a:tc>
                  <a:txBody>
                    <a:bodyPr/>
                    <a:lstStyle/>
                    <a:p>
                      <a:pPr algn="ctr" fontAlgn="b"/>
                      <a:r>
                        <a:rPr lang="en-GB" sz="900" b="1" i="0" u="none" strike="noStrike">
                          <a:solidFill>
                            <a:srgbClr val="000000"/>
                          </a:solidFill>
                          <a:effectLst/>
                          <a:latin typeface="Calibri" panose="020F0502020204030204" pitchFamily="34" charset="0"/>
                        </a:rPr>
                        <a:t>53</a:t>
                      </a:r>
                    </a:p>
                  </a:txBody>
                  <a:tcPr marL="5767" marR="5767" marT="5767" marB="0" anchor="ctr">
                    <a:lnL>
                      <a:noFill/>
                    </a:lnL>
                    <a:lnR>
                      <a:noFill/>
                    </a:lnR>
                    <a:lnT>
                      <a:noFill/>
                    </a:lnT>
                    <a:lnB>
                      <a:noFill/>
                    </a:lnB>
                    <a:solidFill>
                      <a:srgbClr val="F6FAFA"/>
                    </a:solidFill>
                  </a:tcPr>
                </a:tc>
                <a:tc>
                  <a:txBody>
                    <a:bodyPr/>
                    <a:lstStyle/>
                    <a:p>
                      <a:pPr algn="ctr" fontAlgn="b"/>
                      <a:r>
                        <a:rPr lang="en-GB" sz="900" b="1" i="0" u="none" strike="noStrike">
                          <a:solidFill>
                            <a:srgbClr val="000000"/>
                          </a:solidFill>
                          <a:effectLst/>
                          <a:latin typeface="Calibri" panose="020F0502020204030204" pitchFamily="34" charset="0"/>
                        </a:rPr>
                        <a:t>117</a:t>
                      </a:r>
                    </a:p>
                  </a:txBody>
                  <a:tcPr marL="5767" marR="5767" marT="5767" marB="0" anchor="ctr">
                    <a:lnL>
                      <a:noFill/>
                    </a:lnL>
                    <a:lnR>
                      <a:noFill/>
                    </a:lnR>
                    <a:lnT>
                      <a:noFill/>
                    </a:lnT>
                    <a:lnB>
                      <a:noFill/>
                    </a:lnB>
                    <a:solidFill>
                      <a:srgbClr val="EFF7F4"/>
                    </a:solidFill>
                  </a:tcPr>
                </a:tc>
                <a:tc>
                  <a:txBody>
                    <a:bodyPr/>
                    <a:lstStyle/>
                    <a:p>
                      <a:pPr algn="ctr" fontAlgn="b"/>
                      <a:r>
                        <a:rPr lang="en-GB" sz="900" b="1" i="0" u="none" strike="noStrike">
                          <a:solidFill>
                            <a:srgbClr val="000000"/>
                          </a:solidFill>
                          <a:effectLst/>
                          <a:latin typeface="Calibri" panose="020F0502020204030204" pitchFamily="34" charset="0"/>
                        </a:rPr>
                        <a:t>+10,530</a:t>
                      </a:r>
                    </a:p>
                  </a:txBody>
                  <a:tcPr marL="5767" marR="5767" marT="5767" marB="0" anchor="ctr">
                    <a:lnL>
                      <a:noFill/>
                    </a:lnL>
                    <a:lnR>
                      <a:noFill/>
                    </a:lnR>
                    <a:lnT>
                      <a:noFill/>
                    </a:lnT>
                    <a:lnB>
                      <a:noFill/>
                    </a:lnB>
                  </a:tcPr>
                </a:tc>
                <a:extLst>
                  <a:ext uri="{0D108BD9-81ED-4DB2-BD59-A6C34878D82A}">
                    <a16:rowId xmlns:a16="http://schemas.microsoft.com/office/drawing/2014/main" val="2296268199"/>
                  </a:ext>
                </a:extLst>
              </a:tr>
            </a:tbl>
          </a:graphicData>
        </a:graphic>
      </p:graphicFrame>
      <p:sp>
        <p:nvSpPr>
          <p:cNvPr id="6" name="TextBox 1">
            <a:extLst>
              <a:ext uri="{FF2B5EF4-FFF2-40B4-BE49-F238E27FC236}">
                <a16:creationId xmlns:a16="http://schemas.microsoft.com/office/drawing/2014/main" id="{D89400C5-6F06-42B6-88FC-87C4B84F61AD}"/>
              </a:ext>
            </a:extLst>
          </p:cNvPr>
          <p:cNvSpPr txBox="1"/>
          <p:nvPr/>
        </p:nvSpPr>
        <p:spPr>
          <a:xfrm>
            <a:off x="5525302" y="5871263"/>
            <a:ext cx="1533780" cy="2929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i="1"/>
              <a:t>Source: ONS</a:t>
            </a:r>
          </a:p>
        </p:txBody>
      </p:sp>
    </p:spTree>
    <p:extLst>
      <p:ext uri="{BB962C8B-B14F-4D97-AF65-F5344CB8AC3E}">
        <p14:creationId xmlns:p14="http://schemas.microsoft.com/office/powerpoint/2010/main" val="36951775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0FB249-6165-4A81-9BE5-78B79EAB9E9B}"/>
              </a:ext>
            </a:extLst>
          </p:cNvPr>
          <p:cNvSpPr>
            <a:spLocks noGrp="1"/>
          </p:cNvSpPr>
          <p:nvPr>
            <p:ph type="body" sz="quarter" idx="15"/>
          </p:nvPr>
        </p:nvSpPr>
        <p:spPr/>
        <p:txBody>
          <a:bodyPr/>
          <a:lstStyle/>
          <a:p>
            <a:r>
              <a:rPr lang="en-GB"/>
              <a:t>11.	 Case Studies</a:t>
            </a:r>
          </a:p>
        </p:txBody>
      </p:sp>
    </p:spTree>
    <p:extLst>
      <p:ext uri="{BB962C8B-B14F-4D97-AF65-F5344CB8AC3E}">
        <p14:creationId xmlns:p14="http://schemas.microsoft.com/office/powerpoint/2010/main" val="36081902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esigner's image of the Marina Centre, Great Yarmouth - a modern building with people walking past, and planting in the front.">
            <a:extLst>
              <a:ext uri="{FF2B5EF4-FFF2-40B4-BE49-F238E27FC236}">
                <a16:creationId xmlns:a16="http://schemas.microsoft.com/office/drawing/2014/main" id="{B7E0B7FF-514B-40F6-84E2-93B4057FBE8A}"/>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096326" y="1821906"/>
            <a:ext cx="6540500" cy="3214188"/>
          </a:xfrm>
        </p:spPr>
      </p:pic>
      <p:sp>
        <p:nvSpPr>
          <p:cNvPr id="4" name="Content Placeholder 3">
            <a:extLst>
              <a:ext uri="{FF2B5EF4-FFF2-40B4-BE49-F238E27FC236}">
                <a16:creationId xmlns:a16="http://schemas.microsoft.com/office/drawing/2014/main" id="{CC220CF6-2DDD-497A-ACA3-0EF6F6614A98}"/>
              </a:ext>
            </a:extLst>
          </p:cNvPr>
          <p:cNvSpPr>
            <a:spLocks noGrp="1"/>
          </p:cNvSpPr>
          <p:nvPr>
            <p:ph sz="half" idx="30"/>
          </p:nvPr>
        </p:nvSpPr>
        <p:spPr>
          <a:xfrm>
            <a:off x="448169" y="1880504"/>
            <a:ext cx="4416439" cy="3395662"/>
          </a:xfrm>
        </p:spPr>
        <p:txBody>
          <a:bodyPr/>
          <a:lstStyle/>
          <a:p>
            <a:pPr marL="0" indent="0">
              <a:buNone/>
            </a:pPr>
            <a:r>
              <a:rPr lang="en-GB" sz="1600" i="1">
                <a:effectLst/>
                <a:latin typeface="+mj-lt"/>
                <a:ea typeface="Calibri" panose="020F0502020204030204" pitchFamily="34" charset="0"/>
                <a:cs typeface="Arial" panose="020B0604020202020204" pitchFamily="34" charset="0"/>
              </a:rPr>
              <a:t>Outreach from high quality leisure facilities like the redeveloped Marina Centre site in Great Yarmouth increases lifelong engagement in physical activity, addressing deprivation, inequalities and poor health outcomes that constrain the local economy. Their agglomeration with other high quality, year-round attractions – such as a restored and repurposed Winter Gardens – are also key to the ongoing resilience of the visitor economy.</a:t>
            </a:r>
            <a:endParaRPr lang="en-GB" sz="1600">
              <a:effectLst/>
              <a:latin typeface="+mj-lt"/>
              <a:ea typeface="Calibri" panose="020F0502020204030204" pitchFamily="34" charset="0"/>
              <a:cs typeface="Arial" panose="020B0604020202020204" pitchFamily="34" charset="0"/>
            </a:endParaRPr>
          </a:p>
          <a:p>
            <a:endParaRPr lang="en-GB"/>
          </a:p>
        </p:txBody>
      </p:sp>
      <p:sp>
        <p:nvSpPr>
          <p:cNvPr id="6" name="Title 5">
            <a:extLst>
              <a:ext uri="{FF2B5EF4-FFF2-40B4-BE49-F238E27FC236}">
                <a16:creationId xmlns:a16="http://schemas.microsoft.com/office/drawing/2014/main" id="{F7C938FB-AC5C-480D-9055-484378BEBAB8}"/>
              </a:ext>
            </a:extLst>
          </p:cNvPr>
          <p:cNvSpPr>
            <a:spLocks noGrp="1"/>
          </p:cNvSpPr>
          <p:nvPr>
            <p:ph type="title"/>
          </p:nvPr>
        </p:nvSpPr>
        <p:spPr/>
        <p:txBody>
          <a:bodyPr/>
          <a:lstStyle/>
          <a:p>
            <a:r>
              <a:rPr lang="en-GB"/>
              <a:t>Case Study: Marina Centre, Great Yarmouth</a:t>
            </a:r>
          </a:p>
        </p:txBody>
      </p:sp>
      <p:sp>
        <p:nvSpPr>
          <p:cNvPr id="9" name="TextBox 8">
            <a:extLst>
              <a:ext uri="{FF2B5EF4-FFF2-40B4-BE49-F238E27FC236}">
                <a16:creationId xmlns:a16="http://schemas.microsoft.com/office/drawing/2014/main" id="{8BD7061F-686E-4893-B80E-A2473A825CE4}"/>
              </a:ext>
            </a:extLst>
          </p:cNvPr>
          <p:cNvSpPr txBox="1"/>
          <p:nvPr/>
        </p:nvSpPr>
        <p:spPr>
          <a:xfrm>
            <a:off x="7752945" y="5115316"/>
            <a:ext cx="3142034" cy="246221"/>
          </a:xfrm>
          <a:prstGeom prst="rect">
            <a:avLst/>
          </a:prstGeom>
          <a:noFill/>
        </p:spPr>
        <p:txBody>
          <a:bodyPr wrap="square" rtlCol="0">
            <a:spAutoFit/>
          </a:bodyPr>
          <a:lstStyle/>
          <a:p>
            <a:r>
              <a:rPr lang="en-GB" sz="1000" i="1"/>
              <a:t>Marina Centre, Great Yarmouth</a:t>
            </a:r>
          </a:p>
        </p:txBody>
      </p:sp>
    </p:spTree>
    <p:extLst>
      <p:ext uri="{BB962C8B-B14F-4D97-AF65-F5344CB8AC3E}">
        <p14:creationId xmlns:p14="http://schemas.microsoft.com/office/powerpoint/2010/main" val="30904734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wo people looking at a book&#10;&#10;Description automatically generated with medium confidence">
            <a:extLst>
              <a:ext uri="{FF2B5EF4-FFF2-40B4-BE49-F238E27FC236}">
                <a16:creationId xmlns:a16="http://schemas.microsoft.com/office/drawing/2014/main" id="{60CDC129-6A31-460D-A64C-30FA678E9BF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344764" y="1778187"/>
            <a:ext cx="4739862" cy="3159908"/>
          </a:xfrm>
        </p:spPr>
      </p:pic>
      <p:sp>
        <p:nvSpPr>
          <p:cNvPr id="4" name="Content Placeholder 3">
            <a:extLst>
              <a:ext uri="{FF2B5EF4-FFF2-40B4-BE49-F238E27FC236}">
                <a16:creationId xmlns:a16="http://schemas.microsoft.com/office/drawing/2014/main" id="{C168E67C-A78A-4174-A2A4-A180D00823C6}"/>
              </a:ext>
            </a:extLst>
          </p:cNvPr>
          <p:cNvSpPr>
            <a:spLocks noGrp="1"/>
          </p:cNvSpPr>
          <p:nvPr>
            <p:ph sz="half" idx="30"/>
          </p:nvPr>
        </p:nvSpPr>
        <p:spPr>
          <a:xfrm>
            <a:off x="730700" y="1896961"/>
            <a:ext cx="5116537" cy="3395662"/>
          </a:xfrm>
        </p:spPr>
        <p:txBody>
          <a:bodyPr/>
          <a:lstStyle/>
          <a:p>
            <a:pPr marL="0" indent="0">
              <a:buNone/>
            </a:pPr>
            <a:r>
              <a:rPr lang="en-GB" sz="1600" i="1">
                <a:solidFill>
                  <a:srgbClr val="4472C4"/>
                </a:solidFill>
                <a:hlinkClick r:id="rId3">
                  <a:extLst>
                    <a:ext uri="{A12FA001-AC4F-418D-AE19-62706E023703}">
                      <ahyp:hlinkClr xmlns:ahyp="http://schemas.microsoft.com/office/drawing/2018/hyperlinkcolor" val="tx"/>
                    </a:ext>
                  </a:extLst>
                </a:hlinkClick>
              </a:rPr>
              <a:t>Gateway to Growth </a:t>
            </a:r>
            <a:r>
              <a:rPr lang="en-GB" sz="1600" i="1"/>
              <a:t>is an innovative project designed to unlock the talents of graduates and Norfolk’s thriving Small-Medium Enterprises (SMEs).</a:t>
            </a:r>
          </a:p>
          <a:p>
            <a:pPr marL="0" indent="0">
              <a:buNone/>
            </a:pPr>
            <a:r>
              <a:rPr lang="en-GB" sz="1600" i="1"/>
              <a:t>The University of East Anglia led a successful bid to the Office for Students Challenge Competition receiving funding for three years. </a:t>
            </a:r>
          </a:p>
          <a:p>
            <a:pPr marL="0" indent="0">
              <a:buNone/>
            </a:pPr>
            <a:r>
              <a:rPr lang="en-GB" sz="1600" i="1"/>
              <a:t>The project aims to boost engagement between graduates and Norfolk’s SMEs through internships and enhanced skills training linked to Norfolk’s Enterprise Hubs.</a:t>
            </a:r>
          </a:p>
          <a:p>
            <a:pPr marL="0" indent="0">
              <a:buNone/>
            </a:pPr>
            <a:endParaRPr lang="en-GB"/>
          </a:p>
        </p:txBody>
      </p:sp>
      <p:sp>
        <p:nvSpPr>
          <p:cNvPr id="6" name="Title 5">
            <a:extLst>
              <a:ext uri="{FF2B5EF4-FFF2-40B4-BE49-F238E27FC236}">
                <a16:creationId xmlns:a16="http://schemas.microsoft.com/office/drawing/2014/main" id="{F9D30FCA-5D7E-4E76-A435-4DE184D1F5BD}"/>
              </a:ext>
            </a:extLst>
          </p:cNvPr>
          <p:cNvSpPr>
            <a:spLocks noGrp="1"/>
          </p:cNvSpPr>
          <p:nvPr>
            <p:ph type="title"/>
          </p:nvPr>
        </p:nvSpPr>
        <p:spPr/>
        <p:txBody>
          <a:bodyPr/>
          <a:lstStyle/>
          <a:p>
            <a:r>
              <a:rPr lang="en-GB"/>
              <a:t>Case Study: Gateway to Growth</a:t>
            </a:r>
          </a:p>
        </p:txBody>
      </p:sp>
    </p:spTree>
    <p:extLst>
      <p:ext uri="{BB962C8B-B14F-4D97-AF65-F5344CB8AC3E}">
        <p14:creationId xmlns:p14="http://schemas.microsoft.com/office/powerpoint/2010/main" val="41125353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87AB7A-24FE-4178-A08A-96B93758FD49}"/>
              </a:ext>
            </a:extLst>
          </p:cNvPr>
          <p:cNvSpPr>
            <a:spLocks noGrp="1"/>
          </p:cNvSpPr>
          <p:nvPr>
            <p:ph sz="half" idx="30"/>
          </p:nvPr>
        </p:nvSpPr>
        <p:spPr>
          <a:xfrm>
            <a:off x="582945" y="1981717"/>
            <a:ext cx="4874272" cy="2455717"/>
          </a:xfrm>
        </p:spPr>
        <p:txBody>
          <a:bodyPr/>
          <a:lstStyle/>
          <a:p>
            <a:pPr marL="0" indent="0">
              <a:buNone/>
            </a:pPr>
            <a:r>
              <a:rPr lang="en-GB" sz="1600" i="1">
                <a:solidFill>
                  <a:srgbClr val="4472C4"/>
                </a:solidFill>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Thriving People &amp; Places </a:t>
            </a:r>
            <a:r>
              <a:rPr lang="en-GB" sz="1600" i="1">
                <a:effectLst/>
                <a:ea typeface="Calibri" panose="020F0502020204030204" pitchFamily="34" charset="0"/>
                <a:cs typeface="Arial" panose="020B0604020202020204" pitchFamily="34" charset="0"/>
              </a:rPr>
              <a:t>is an investment focused master planning exercise. It is anchored around a new way of looking at market </a:t>
            </a:r>
            <a:r>
              <a:rPr lang="en-GB" sz="1600" i="1">
                <a:ea typeface="Calibri" panose="020F0502020204030204" pitchFamily="34" charset="0"/>
                <a:cs typeface="Arial" panose="020B0604020202020204" pitchFamily="34" charset="0"/>
              </a:rPr>
              <a:t>t</a:t>
            </a:r>
            <a:r>
              <a:rPr lang="en-GB" sz="1600" i="1">
                <a:effectLst/>
                <a:ea typeface="Calibri" panose="020F0502020204030204" pitchFamily="34" charset="0"/>
                <a:cs typeface="Arial" panose="020B0604020202020204" pitchFamily="34" charset="0"/>
              </a:rPr>
              <a:t>owns in the post-Covid economy, as key socio-economic drivers and growth hubs. </a:t>
            </a:r>
          </a:p>
          <a:p>
            <a:pPr marL="0" indent="0">
              <a:buNone/>
            </a:pPr>
            <a:r>
              <a:rPr lang="en-GB" sz="1600" i="1">
                <a:effectLst/>
                <a:ea typeface="Calibri" panose="020F0502020204030204" pitchFamily="34" charset="0"/>
                <a:cs typeface="Arial" panose="020B0604020202020204" pitchFamily="34" charset="0"/>
              </a:rPr>
              <a:t>Concluding in April 2022, it is expected to support an investment pipeline of c. £650m and identify opportunities for c. 9,500 new jobs and £675m GVA.</a:t>
            </a:r>
            <a:endParaRPr lang="en-GB"/>
          </a:p>
        </p:txBody>
      </p:sp>
      <p:sp>
        <p:nvSpPr>
          <p:cNvPr id="6" name="Title 5">
            <a:extLst>
              <a:ext uri="{FF2B5EF4-FFF2-40B4-BE49-F238E27FC236}">
                <a16:creationId xmlns:a16="http://schemas.microsoft.com/office/drawing/2014/main" id="{2CE730D1-3EE6-41F7-A0CD-3842F1555D7B}"/>
              </a:ext>
            </a:extLst>
          </p:cNvPr>
          <p:cNvSpPr>
            <a:spLocks noGrp="1"/>
          </p:cNvSpPr>
          <p:nvPr>
            <p:ph type="title"/>
          </p:nvPr>
        </p:nvSpPr>
        <p:spPr>
          <a:xfrm>
            <a:off x="2115244" y="417121"/>
            <a:ext cx="10515600" cy="1325563"/>
          </a:xfrm>
        </p:spPr>
        <p:txBody>
          <a:bodyPr/>
          <a:lstStyle/>
          <a:p>
            <a:r>
              <a:rPr lang="en-GB"/>
              <a:t>Case Study: Future Breckland</a:t>
            </a:r>
          </a:p>
        </p:txBody>
      </p:sp>
      <p:pic>
        <p:nvPicPr>
          <p:cNvPr id="8" name="Picture 7" descr="A covered market stall in Watton Market with consultation boards and local people engaged in conversation">
            <a:extLst>
              <a:ext uri="{FF2B5EF4-FFF2-40B4-BE49-F238E27FC236}">
                <a16:creationId xmlns:a16="http://schemas.microsoft.com/office/drawing/2014/main" id="{1FE69F99-B21A-4DCD-B93D-F2455444A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1174" y="1562923"/>
            <a:ext cx="5162144" cy="3552394"/>
          </a:xfrm>
          <a:prstGeom prst="rect">
            <a:avLst/>
          </a:prstGeom>
        </p:spPr>
      </p:pic>
      <p:sp>
        <p:nvSpPr>
          <p:cNvPr id="9" name="TextBox 8">
            <a:extLst>
              <a:ext uri="{FF2B5EF4-FFF2-40B4-BE49-F238E27FC236}">
                <a16:creationId xmlns:a16="http://schemas.microsoft.com/office/drawing/2014/main" id="{74D4475A-EAEF-4290-BD7B-DCAFFB835735}"/>
              </a:ext>
            </a:extLst>
          </p:cNvPr>
          <p:cNvSpPr txBox="1"/>
          <p:nvPr/>
        </p:nvSpPr>
        <p:spPr>
          <a:xfrm>
            <a:off x="7097484" y="5171966"/>
            <a:ext cx="3385457" cy="246221"/>
          </a:xfrm>
          <a:prstGeom prst="rect">
            <a:avLst/>
          </a:prstGeom>
          <a:noFill/>
        </p:spPr>
        <p:txBody>
          <a:bodyPr wrap="square" rtlCol="0">
            <a:spAutoFit/>
          </a:bodyPr>
          <a:lstStyle/>
          <a:p>
            <a:r>
              <a:rPr lang="en-GB" sz="1000" i="1"/>
              <a:t>Watton Market – Future Breckland consultation</a:t>
            </a:r>
          </a:p>
        </p:txBody>
      </p:sp>
    </p:spTree>
    <p:extLst>
      <p:ext uri="{BB962C8B-B14F-4D97-AF65-F5344CB8AC3E}">
        <p14:creationId xmlns:p14="http://schemas.microsoft.com/office/powerpoint/2010/main" val="1746742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F47A2F8-E1A6-4D8B-8605-D1D37406EEFE}"/>
              </a:ext>
            </a:extLst>
          </p:cNvPr>
          <p:cNvSpPr>
            <a:spLocks noGrp="1"/>
          </p:cNvSpPr>
          <p:nvPr>
            <p:ph sz="half" idx="30"/>
          </p:nvPr>
        </p:nvSpPr>
        <p:spPr>
          <a:xfrm>
            <a:off x="554919" y="1931227"/>
            <a:ext cx="4600741" cy="3395662"/>
          </a:xfrm>
        </p:spPr>
        <p:txBody>
          <a:bodyPr/>
          <a:lstStyle/>
          <a:p>
            <a:pPr marL="0" indent="0">
              <a:buNone/>
            </a:pPr>
            <a:r>
              <a:rPr lang="en-GB" sz="1600" i="1">
                <a:effectLst/>
                <a:ea typeface="Calibri" panose="020F0502020204030204" pitchFamily="34" charset="0"/>
                <a:cs typeface="Arial" panose="020B0604020202020204" pitchFamily="34" charset="0"/>
              </a:rPr>
              <a:t>When fully developed, the Snetterton Heath Employment Area will boast more than 300,000m</a:t>
            </a:r>
            <a:r>
              <a:rPr lang="en-GB" sz="1600" i="1" baseline="30000">
                <a:effectLst/>
                <a:ea typeface="Calibri" panose="020F0502020204030204" pitchFamily="34" charset="0"/>
                <a:cs typeface="Arial" panose="020B0604020202020204" pitchFamily="34" charset="0"/>
              </a:rPr>
              <a:t>2</a:t>
            </a:r>
            <a:r>
              <a:rPr lang="en-GB" sz="1600" i="1">
                <a:effectLst/>
                <a:ea typeface="Calibri" panose="020F0502020204030204" pitchFamily="34" charset="0"/>
                <a:cs typeface="Arial" panose="020B0604020202020204" pitchFamily="34" charset="0"/>
              </a:rPr>
              <a:t> of commercial floorspace on over 90 hectares of land. It will support the creation of 1,750 jobs, contributing over £100 million annual GVA and creating an investment pipeline of over £220 million in private sector investment. </a:t>
            </a:r>
          </a:p>
          <a:p>
            <a:pPr marL="0" indent="0">
              <a:buNone/>
            </a:pPr>
            <a:r>
              <a:rPr lang="en-GB" sz="1600" i="1">
                <a:effectLst/>
                <a:ea typeface="Calibri" panose="020F0502020204030204" pitchFamily="34" charset="0"/>
                <a:cs typeface="Arial" panose="020B0604020202020204" pitchFamily="34" charset="0"/>
              </a:rPr>
              <a:t>Development of the Snetterton Heath Employment Area will be kickstarted by the delivery of a £3.8 million primary substation, developed by the public sector in 2022. </a:t>
            </a:r>
            <a:endParaRPr lang="en-GB" sz="1600">
              <a:effectLst/>
              <a:ea typeface="Calibri" panose="020F0502020204030204" pitchFamily="34" charset="0"/>
              <a:cs typeface="Arial" panose="020B0604020202020204" pitchFamily="34" charset="0"/>
            </a:endParaRPr>
          </a:p>
          <a:p>
            <a:pPr marL="0" indent="0">
              <a:buNone/>
            </a:pPr>
            <a:endParaRPr lang="en-GB"/>
          </a:p>
        </p:txBody>
      </p:sp>
      <p:sp>
        <p:nvSpPr>
          <p:cNvPr id="6" name="Title 5">
            <a:extLst>
              <a:ext uri="{FF2B5EF4-FFF2-40B4-BE49-F238E27FC236}">
                <a16:creationId xmlns:a16="http://schemas.microsoft.com/office/drawing/2014/main" id="{8215F619-74D9-496C-B0F9-9BF3CDE82C72}"/>
              </a:ext>
            </a:extLst>
          </p:cNvPr>
          <p:cNvSpPr>
            <a:spLocks noGrp="1"/>
          </p:cNvSpPr>
          <p:nvPr>
            <p:ph type="title"/>
          </p:nvPr>
        </p:nvSpPr>
        <p:spPr/>
        <p:txBody>
          <a:bodyPr/>
          <a:lstStyle/>
          <a:p>
            <a:r>
              <a:rPr lang="en-GB"/>
              <a:t>Case Study: Snetterton Heath Employment Area</a:t>
            </a:r>
          </a:p>
        </p:txBody>
      </p:sp>
      <p:pic>
        <p:nvPicPr>
          <p:cNvPr id="5" name="Picture 4" descr="A picture containing grass, sky, outdoor, field&#10;&#10;Description automatically generated">
            <a:extLst>
              <a:ext uri="{FF2B5EF4-FFF2-40B4-BE49-F238E27FC236}">
                <a16:creationId xmlns:a16="http://schemas.microsoft.com/office/drawing/2014/main" id="{DD63FD22-FCE2-42C9-90BF-148B0D6AAB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455" y="1480218"/>
            <a:ext cx="5731625" cy="4132642"/>
          </a:xfrm>
          <a:prstGeom prst="rect">
            <a:avLst/>
          </a:prstGeom>
        </p:spPr>
      </p:pic>
      <p:sp>
        <p:nvSpPr>
          <p:cNvPr id="9" name="TextBox 8">
            <a:extLst>
              <a:ext uri="{FF2B5EF4-FFF2-40B4-BE49-F238E27FC236}">
                <a16:creationId xmlns:a16="http://schemas.microsoft.com/office/drawing/2014/main" id="{7E0D026A-5B3A-44B0-B325-DFD6141F6866}"/>
              </a:ext>
            </a:extLst>
          </p:cNvPr>
          <p:cNvSpPr txBox="1"/>
          <p:nvPr/>
        </p:nvSpPr>
        <p:spPr>
          <a:xfrm>
            <a:off x="7179013" y="5612860"/>
            <a:ext cx="2636196" cy="246221"/>
          </a:xfrm>
          <a:prstGeom prst="rect">
            <a:avLst/>
          </a:prstGeom>
          <a:noFill/>
        </p:spPr>
        <p:txBody>
          <a:bodyPr wrap="square" rtlCol="0">
            <a:spAutoFit/>
          </a:bodyPr>
          <a:lstStyle/>
          <a:p>
            <a:r>
              <a:rPr lang="en-GB" sz="1000" i="1"/>
              <a:t>Snetterton Heath Employment Area Site</a:t>
            </a:r>
          </a:p>
        </p:txBody>
      </p:sp>
    </p:spTree>
    <p:extLst>
      <p:ext uri="{BB962C8B-B14F-4D97-AF65-F5344CB8AC3E}">
        <p14:creationId xmlns:p14="http://schemas.microsoft.com/office/powerpoint/2010/main" val="99159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13BDA0-4660-415B-BEB9-B737223D0725}"/>
              </a:ext>
            </a:extLst>
          </p:cNvPr>
          <p:cNvSpPr>
            <a:spLocks noGrp="1"/>
          </p:cNvSpPr>
          <p:nvPr>
            <p:ph type="body" sz="quarter" idx="12"/>
          </p:nvPr>
        </p:nvSpPr>
        <p:spPr/>
        <p:txBody>
          <a:bodyPr/>
          <a:lstStyle/>
          <a:p>
            <a:r>
              <a:rPr lang="en-GB"/>
              <a:t>	</a:t>
            </a:r>
            <a:r>
              <a:rPr lang="en-GB" sz="2800"/>
              <a:t>(Covid lockdown response measures)</a:t>
            </a:r>
            <a:endParaRPr lang="en-GB"/>
          </a:p>
        </p:txBody>
      </p:sp>
      <p:sp>
        <p:nvSpPr>
          <p:cNvPr id="3" name="Text Placeholder 2">
            <a:extLst>
              <a:ext uri="{FF2B5EF4-FFF2-40B4-BE49-F238E27FC236}">
                <a16:creationId xmlns:a16="http://schemas.microsoft.com/office/drawing/2014/main" id="{0B23E9D3-B7E9-4A4C-AE2E-0F0F30EED722}"/>
              </a:ext>
            </a:extLst>
          </p:cNvPr>
          <p:cNvSpPr>
            <a:spLocks noGrp="1"/>
          </p:cNvSpPr>
          <p:nvPr>
            <p:ph type="body" sz="quarter" idx="15"/>
          </p:nvPr>
        </p:nvSpPr>
        <p:spPr>
          <a:xfrm>
            <a:off x="462740" y="2395031"/>
            <a:ext cx="11568113" cy="647700"/>
          </a:xfrm>
        </p:spPr>
        <p:txBody>
          <a:bodyPr/>
          <a:lstStyle/>
          <a:p>
            <a:r>
              <a:rPr lang="en-GB"/>
              <a:t>3.	Business and Employment 	Support </a:t>
            </a:r>
          </a:p>
        </p:txBody>
      </p:sp>
    </p:spTree>
    <p:extLst>
      <p:ext uri="{BB962C8B-B14F-4D97-AF65-F5344CB8AC3E}">
        <p14:creationId xmlns:p14="http://schemas.microsoft.com/office/powerpoint/2010/main" val="2008643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hoto showing a man doing welding, wearing protective glasses and clothing">
            <a:extLst>
              <a:ext uri="{FF2B5EF4-FFF2-40B4-BE49-F238E27FC236}">
                <a16:creationId xmlns:a16="http://schemas.microsoft.com/office/drawing/2014/main" id="{72A1FA57-D94A-418B-BA21-98B789C693F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826970" y="1743075"/>
            <a:ext cx="5351411" cy="3558268"/>
          </a:xfrm>
        </p:spPr>
      </p:pic>
      <p:sp>
        <p:nvSpPr>
          <p:cNvPr id="4" name="Content Placeholder 3">
            <a:extLst>
              <a:ext uri="{FF2B5EF4-FFF2-40B4-BE49-F238E27FC236}">
                <a16:creationId xmlns:a16="http://schemas.microsoft.com/office/drawing/2014/main" id="{66A5CB32-383D-4195-88B3-8BB69E9D8414}"/>
              </a:ext>
            </a:extLst>
          </p:cNvPr>
          <p:cNvSpPr>
            <a:spLocks noGrp="1"/>
          </p:cNvSpPr>
          <p:nvPr>
            <p:ph sz="half" idx="30"/>
          </p:nvPr>
        </p:nvSpPr>
        <p:spPr>
          <a:xfrm>
            <a:off x="401846" y="1824378"/>
            <a:ext cx="5149868" cy="3395662"/>
          </a:xfrm>
        </p:spPr>
        <p:txBody>
          <a:bodyPr/>
          <a:lstStyle/>
          <a:p>
            <a:pPr marL="0" indent="0">
              <a:buNone/>
            </a:pPr>
            <a:r>
              <a:rPr lang="en-GB" sz="1600" i="1">
                <a:effectLst/>
                <a:latin typeface="+mj-lt"/>
                <a:ea typeface="Calibri" panose="020F0502020204030204" pitchFamily="34" charset="0"/>
                <a:cs typeface="Arial" panose="020B0604020202020204" pitchFamily="34" charset="0"/>
              </a:rPr>
              <a:t>New Anglia Advanced Manufacturing and Engineering is the LEP-recognised sector group devoted to promoting and supporting the manufacturing and engineering industry throughout Norfolk and Suffolk. The network provides a range of initiatives supporting skills, peer-to-peer learning, talent </a:t>
            </a:r>
            <a:r>
              <a:rPr lang="en-GB" sz="1600" i="1">
                <a:latin typeface="+mj-lt"/>
                <a:ea typeface="Calibri" panose="020F0502020204030204" pitchFamily="34" charset="0"/>
                <a:cs typeface="Arial" panose="020B0604020202020204" pitchFamily="34" charset="0"/>
              </a:rPr>
              <a:t>s</a:t>
            </a:r>
            <a:r>
              <a:rPr lang="en-GB" sz="1600" i="1">
                <a:effectLst/>
                <a:latin typeface="+mj-lt"/>
                <a:ea typeface="Calibri" panose="020F0502020204030204" pitchFamily="34" charset="0"/>
                <a:cs typeface="Arial" panose="020B0604020202020204" pitchFamily="34" charset="0"/>
              </a:rPr>
              <a:t>haring, supply chain connectivity and cross-sector collaboration. NAAME’s core objective is to create opportunities that stimulate innovation and productivity gains through collaboration in pursuit of inclusive growth.</a:t>
            </a:r>
          </a:p>
          <a:p>
            <a:endParaRPr lang="en-GB"/>
          </a:p>
        </p:txBody>
      </p:sp>
      <p:sp>
        <p:nvSpPr>
          <p:cNvPr id="6" name="Title 5">
            <a:extLst>
              <a:ext uri="{FF2B5EF4-FFF2-40B4-BE49-F238E27FC236}">
                <a16:creationId xmlns:a16="http://schemas.microsoft.com/office/drawing/2014/main" id="{67110E27-F6A6-4C82-AB66-FA4CCB10EA5F}"/>
              </a:ext>
            </a:extLst>
          </p:cNvPr>
          <p:cNvSpPr>
            <a:spLocks noGrp="1"/>
          </p:cNvSpPr>
          <p:nvPr>
            <p:ph type="title"/>
          </p:nvPr>
        </p:nvSpPr>
        <p:spPr/>
        <p:txBody>
          <a:bodyPr/>
          <a:lstStyle/>
          <a:p>
            <a:r>
              <a:rPr lang="en-GB"/>
              <a:t>Case Study: </a:t>
            </a:r>
            <a:r>
              <a:rPr lang="en-GB" b="1">
                <a:effectLst/>
                <a:ea typeface="Calibri" panose="020F0502020204030204" pitchFamily="34" charset="0"/>
                <a:cs typeface="Arial" panose="020B0604020202020204" pitchFamily="34" charset="0"/>
              </a:rPr>
              <a:t>New Anglia Advanced Manufacturing and Engineering (NAAME)</a:t>
            </a:r>
            <a:br>
              <a:rPr lang="en-GB">
                <a:effectLst/>
                <a:ea typeface="Calibri" panose="020F0502020204030204" pitchFamily="34" charset="0"/>
                <a:cs typeface="Arial" panose="020B0604020202020204" pitchFamily="34" charset="0"/>
              </a:rPr>
            </a:br>
            <a:endParaRPr lang="en-GB"/>
          </a:p>
        </p:txBody>
      </p:sp>
    </p:spTree>
    <p:extLst>
      <p:ext uri="{BB962C8B-B14F-4D97-AF65-F5344CB8AC3E}">
        <p14:creationId xmlns:p14="http://schemas.microsoft.com/office/powerpoint/2010/main" val="20167461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n image of the La Doria building on the Sproughton Industrial Estate. ">
            <a:extLst>
              <a:ext uri="{FF2B5EF4-FFF2-40B4-BE49-F238E27FC236}">
                <a16:creationId xmlns:a16="http://schemas.microsoft.com/office/drawing/2014/main" id="{E1F752D4-70B2-4A70-BB77-C46C71255EB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18445" y="1667719"/>
            <a:ext cx="5365750" cy="3577166"/>
          </a:xfrm>
        </p:spPr>
      </p:pic>
      <p:sp>
        <p:nvSpPr>
          <p:cNvPr id="4" name="Content Placeholder 3">
            <a:extLst>
              <a:ext uri="{FF2B5EF4-FFF2-40B4-BE49-F238E27FC236}">
                <a16:creationId xmlns:a16="http://schemas.microsoft.com/office/drawing/2014/main" id="{D22C99C0-833E-4B03-9500-71B1ECB4A29E}"/>
              </a:ext>
            </a:extLst>
          </p:cNvPr>
          <p:cNvSpPr>
            <a:spLocks noGrp="1"/>
          </p:cNvSpPr>
          <p:nvPr>
            <p:ph sz="half" idx="30"/>
          </p:nvPr>
        </p:nvSpPr>
        <p:spPr>
          <a:xfrm>
            <a:off x="384346" y="1553592"/>
            <a:ext cx="5607577" cy="3395662"/>
          </a:xfrm>
        </p:spPr>
        <p:txBody>
          <a:bodyPr/>
          <a:lstStyle/>
          <a:p>
            <a:pPr marL="0" indent="0">
              <a:buNone/>
            </a:pPr>
            <a:r>
              <a:rPr lang="en-GB" sz="1600" i="1">
                <a:cs typeface="Calibri" panose="020F0502020204030204" pitchFamily="34" charset="0"/>
              </a:rPr>
              <a:t>Enterprise Zone status has enabled the development of the old British Sugar site at Sproughton – now a major logistics and industrial park with high tech occupiers such as Amazon and LDH La </a:t>
            </a:r>
            <a:r>
              <a:rPr lang="en-GB" sz="1600" i="1" err="1">
                <a:cs typeface="Calibri" panose="020F0502020204030204" pitchFamily="34" charset="0"/>
              </a:rPr>
              <a:t>Doria</a:t>
            </a:r>
            <a:r>
              <a:rPr lang="en-GB" sz="1600" i="1">
                <a:cs typeface="Calibri" panose="020F0502020204030204" pitchFamily="34" charset="0"/>
              </a:rPr>
              <a:t>.</a:t>
            </a:r>
          </a:p>
          <a:p>
            <a:pPr marL="0" indent="0">
              <a:buNone/>
            </a:pPr>
            <a:r>
              <a:rPr lang="en-GB" sz="1600" i="1">
                <a:cs typeface="Calibri" panose="020F0502020204030204" pitchFamily="34" charset="0"/>
              </a:rPr>
              <a:t>New Anglia LEP has worked with partners Ipswich Borough Council and Babergh Mid Suffolk Councils to build out the stalled 14 ha site and encourage businesses on to the park.</a:t>
            </a:r>
          </a:p>
          <a:p>
            <a:pPr marL="0" indent="0">
              <a:buNone/>
            </a:pPr>
            <a:r>
              <a:rPr lang="en-GB" sz="1600" i="1">
                <a:cs typeface="Calibri" panose="020F0502020204030204" pitchFamily="34" charset="0"/>
              </a:rPr>
              <a:t>So far public sector investment of £22m has leveraged £75m of private sector investment, creating 33,000 m2 of new floorspace, along with site infrastructure including electric vehicle charging points.  The site is ready to welcome more businesses, with many plots already reserved.</a:t>
            </a:r>
          </a:p>
          <a:p>
            <a:pPr marL="0" indent="0">
              <a:buNone/>
            </a:pPr>
            <a:endParaRPr lang="en-GB"/>
          </a:p>
        </p:txBody>
      </p:sp>
      <p:sp>
        <p:nvSpPr>
          <p:cNvPr id="6" name="Title 5">
            <a:extLst>
              <a:ext uri="{FF2B5EF4-FFF2-40B4-BE49-F238E27FC236}">
                <a16:creationId xmlns:a16="http://schemas.microsoft.com/office/drawing/2014/main" id="{2D94E3B9-2014-43FD-93CC-A7A6311ECD93}"/>
              </a:ext>
            </a:extLst>
          </p:cNvPr>
          <p:cNvSpPr>
            <a:spLocks noGrp="1"/>
          </p:cNvSpPr>
          <p:nvPr>
            <p:ph type="title"/>
          </p:nvPr>
        </p:nvSpPr>
        <p:spPr>
          <a:xfrm>
            <a:off x="2042312" y="417121"/>
            <a:ext cx="10515600" cy="660565"/>
          </a:xfrm>
        </p:spPr>
        <p:txBody>
          <a:bodyPr/>
          <a:lstStyle/>
          <a:p>
            <a:r>
              <a:rPr lang="en-GB"/>
              <a:t>Case Study: Eastern Enterprise Zone site, Sproughton</a:t>
            </a:r>
          </a:p>
        </p:txBody>
      </p:sp>
      <p:sp>
        <p:nvSpPr>
          <p:cNvPr id="9" name="TextBox 8">
            <a:extLst>
              <a:ext uri="{FF2B5EF4-FFF2-40B4-BE49-F238E27FC236}">
                <a16:creationId xmlns:a16="http://schemas.microsoft.com/office/drawing/2014/main" id="{3C593275-C865-4599-9BCA-5DFDDD559099}"/>
              </a:ext>
            </a:extLst>
          </p:cNvPr>
          <p:cNvSpPr txBox="1"/>
          <p:nvPr/>
        </p:nvSpPr>
        <p:spPr>
          <a:xfrm>
            <a:off x="8228177" y="5321979"/>
            <a:ext cx="1946955" cy="246221"/>
          </a:xfrm>
          <a:prstGeom prst="rect">
            <a:avLst/>
          </a:prstGeom>
          <a:noFill/>
        </p:spPr>
        <p:txBody>
          <a:bodyPr wrap="square" rtlCol="0">
            <a:spAutoFit/>
          </a:bodyPr>
          <a:lstStyle/>
          <a:p>
            <a:r>
              <a:rPr lang="en-GB" sz="1000" i="1"/>
              <a:t>LDH La </a:t>
            </a:r>
            <a:r>
              <a:rPr lang="en-GB" sz="1000" i="1" err="1"/>
              <a:t>Doria’s</a:t>
            </a:r>
            <a:r>
              <a:rPr lang="en-GB" sz="1000" i="1"/>
              <a:t> new building</a:t>
            </a:r>
          </a:p>
        </p:txBody>
      </p:sp>
    </p:spTree>
    <p:extLst>
      <p:ext uri="{BB962C8B-B14F-4D97-AF65-F5344CB8AC3E}">
        <p14:creationId xmlns:p14="http://schemas.microsoft.com/office/powerpoint/2010/main" val="36130271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892380-EE13-4D68-A265-38FB5A7A7A6E}"/>
              </a:ext>
            </a:extLst>
          </p:cNvPr>
          <p:cNvSpPr>
            <a:spLocks noGrp="1"/>
          </p:cNvSpPr>
          <p:nvPr>
            <p:ph sz="half" idx="30"/>
          </p:nvPr>
        </p:nvSpPr>
        <p:spPr>
          <a:xfrm>
            <a:off x="996190" y="2268166"/>
            <a:ext cx="5230439" cy="2321668"/>
          </a:xfrm>
        </p:spPr>
        <p:txBody>
          <a:bodyPr/>
          <a:lstStyle/>
          <a:p>
            <a:pPr marL="0" indent="0">
              <a:buNone/>
            </a:pPr>
            <a:r>
              <a:rPr lang="en-GB" sz="1600" i="1">
                <a:cs typeface="Calibri" panose="020F0502020204030204" pitchFamily="34" charset="0"/>
              </a:rPr>
              <a:t>Anglian Water, along with the rest of the water industry have pledged a commitment to be net zero by 2030.  This, alongside other environmental drivers, will create a very different look and feel to infrastructure development </a:t>
            </a:r>
            <a:r>
              <a:rPr lang="en-GB" sz="1600" i="1" err="1">
                <a:cs typeface="Calibri" panose="020F0502020204030204" pitchFamily="34" charset="0"/>
              </a:rPr>
              <a:t>i.e</a:t>
            </a:r>
            <a:r>
              <a:rPr lang="en-GB" sz="1600" i="1">
                <a:cs typeface="Calibri" panose="020F0502020204030204" pitchFamily="34" charset="0"/>
              </a:rPr>
              <a:t> wetland, solar etc.  </a:t>
            </a:r>
          </a:p>
          <a:p>
            <a:pPr marL="0" indent="0">
              <a:buNone/>
            </a:pPr>
            <a:r>
              <a:rPr lang="en-GB" sz="1600" i="1">
                <a:cs typeface="Calibri" panose="020F0502020204030204" pitchFamily="34" charset="0"/>
              </a:rPr>
              <a:t>The water industry is the first sector to publish a </a:t>
            </a:r>
            <a:r>
              <a:rPr lang="en-GB" sz="1600" i="1">
                <a:solidFill>
                  <a:schemeClr val="tx2">
                    <a:lumMod val="50000"/>
                  </a:schemeClr>
                </a:solidFill>
                <a:cs typeface="Calibri" panose="020F0502020204030204" pitchFamily="34" charset="0"/>
                <a:hlinkClick r:id="rId2">
                  <a:extLst>
                    <a:ext uri="{A12FA001-AC4F-418D-AE19-62706E023703}">
                      <ahyp:hlinkClr xmlns:ahyp="http://schemas.microsoft.com/office/drawing/2018/hyperlinkcolor" val="tx"/>
                    </a:ext>
                  </a:extLst>
                </a:hlinkClick>
              </a:rPr>
              <a:t>roadmap</a:t>
            </a:r>
            <a:r>
              <a:rPr lang="en-GB" sz="1600" i="1">
                <a:cs typeface="Calibri" panose="020F0502020204030204" pitchFamily="34" charset="0"/>
              </a:rPr>
              <a:t> on how it will set about achieving this ambitious goal.</a:t>
            </a:r>
          </a:p>
          <a:p>
            <a:endParaRPr lang="en-GB"/>
          </a:p>
        </p:txBody>
      </p:sp>
      <p:sp>
        <p:nvSpPr>
          <p:cNvPr id="6" name="Title 5">
            <a:extLst>
              <a:ext uri="{FF2B5EF4-FFF2-40B4-BE49-F238E27FC236}">
                <a16:creationId xmlns:a16="http://schemas.microsoft.com/office/drawing/2014/main" id="{98DFB302-6E48-4682-A2B3-21FA9EC12526}"/>
              </a:ext>
            </a:extLst>
          </p:cNvPr>
          <p:cNvSpPr>
            <a:spLocks noGrp="1"/>
          </p:cNvSpPr>
          <p:nvPr>
            <p:ph type="title"/>
          </p:nvPr>
        </p:nvSpPr>
        <p:spPr/>
        <p:txBody>
          <a:bodyPr/>
          <a:lstStyle/>
          <a:p>
            <a:r>
              <a:rPr lang="en-GB"/>
              <a:t>Case Study: Anglian Water commitment to net zero </a:t>
            </a:r>
          </a:p>
        </p:txBody>
      </p:sp>
      <p:grpSp>
        <p:nvGrpSpPr>
          <p:cNvPr id="13" name="Group 8">
            <a:extLst>
              <a:ext uri="{FF2B5EF4-FFF2-40B4-BE49-F238E27FC236}">
                <a16:creationId xmlns:a16="http://schemas.microsoft.com/office/drawing/2014/main" id="{55D71D1F-EC15-43A0-A3C8-7E4C603F2B56}"/>
              </a:ext>
            </a:extLst>
          </p:cNvPr>
          <p:cNvGrpSpPr>
            <a:grpSpLocks noChangeAspect="1"/>
          </p:cNvGrpSpPr>
          <p:nvPr/>
        </p:nvGrpSpPr>
        <p:grpSpPr bwMode="auto">
          <a:xfrm rot="651765">
            <a:off x="7084209" y="1715953"/>
            <a:ext cx="3201848" cy="3978804"/>
            <a:chOff x="2293" y="237"/>
            <a:chExt cx="3099" cy="3851"/>
          </a:xfrm>
        </p:grpSpPr>
        <p:sp>
          <p:nvSpPr>
            <p:cNvPr id="14" name="AutoShape 7">
              <a:extLst>
                <a:ext uri="{FF2B5EF4-FFF2-40B4-BE49-F238E27FC236}">
                  <a16:creationId xmlns:a16="http://schemas.microsoft.com/office/drawing/2014/main" id="{090D45E3-C655-40E1-B83A-25A3EFFA753B}"/>
                </a:ext>
              </a:extLst>
            </p:cNvPr>
            <p:cNvSpPr>
              <a:spLocks noChangeAspect="1" noChangeArrowheads="1" noTextEdit="1"/>
            </p:cNvSpPr>
            <p:nvPr/>
          </p:nvSpPr>
          <p:spPr bwMode="auto">
            <a:xfrm>
              <a:off x="2293" y="237"/>
              <a:ext cx="3094" cy="38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a:extLst>
                <a:ext uri="{FF2B5EF4-FFF2-40B4-BE49-F238E27FC236}">
                  <a16:creationId xmlns:a16="http://schemas.microsoft.com/office/drawing/2014/main" id="{4B6DE1AD-E396-4AC8-BAD6-1856AEC363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93" y="237"/>
              <a:ext cx="3099" cy="385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20576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230758-0519-4EAF-8779-9B31526236C5}"/>
              </a:ext>
            </a:extLst>
          </p:cNvPr>
          <p:cNvSpPr>
            <a:spLocks noGrp="1"/>
          </p:cNvSpPr>
          <p:nvPr>
            <p:ph sz="half" idx="30"/>
          </p:nvPr>
        </p:nvSpPr>
        <p:spPr>
          <a:xfrm>
            <a:off x="780973" y="1776311"/>
            <a:ext cx="5628166" cy="3395662"/>
          </a:xfrm>
        </p:spPr>
        <p:txBody>
          <a:bodyPr/>
          <a:lstStyle/>
          <a:p>
            <a:pPr marL="0" indent="0">
              <a:buNone/>
            </a:pPr>
            <a:r>
              <a:rPr lang="en-GB" sz="1600" i="1">
                <a:cs typeface="Calibri" panose="020F0502020204030204" pitchFamily="34" charset="0"/>
              </a:rPr>
              <a:t>The Fens provide a fifth of UK crops – but with lots of the area below sea level, the climate crisis poses a significant threat. </a:t>
            </a:r>
            <a:r>
              <a:rPr lang="en-GB" sz="1600" i="1">
                <a:solidFill>
                  <a:schemeClr val="tx2">
                    <a:lumMod val="50000"/>
                  </a:schemeClr>
                </a:solidFill>
                <a:cs typeface="Calibri" panose="020F0502020204030204" pitchFamily="34" charset="0"/>
                <a:hlinkClick r:id="rId2">
                  <a:extLst>
                    <a:ext uri="{A12FA001-AC4F-418D-AE19-62706E023703}">
                      <ahyp:hlinkClr xmlns:ahyp="http://schemas.microsoft.com/office/drawing/2018/hyperlinkcolor" val="tx"/>
                    </a:ext>
                  </a:extLst>
                </a:hlinkClick>
              </a:rPr>
              <a:t>Future Fens: Integrated Adaptation</a:t>
            </a:r>
            <a:r>
              <a:rPr lang="en-GB" sz="1600" i="1">
                <a:cs typeface="Calibri" panose="020F0502020204030204" pitchFamily="34" charset="0"/>
              </a:rPr>
              <a:t>, as showcased at COP26, puts integrated water management at the heart of landscape planning to unlock new opportunities such as more productive agriculture, long term food security, increased biodiversity, sustainable housing, thriving places and a renewed local pride.   </a:t>
            </a:r>
          </a:p>
          <a:p>
            <a:pPr marL="0" indent="0">
              <a:buNone/>
            </a:pPr>
            <a:r>
              <a:rPr lang="en-GB" sz="1600" i="1">
                <a:cs typeface="Calibri" panose="020F0502020204030204" pitchFamily="34" charset="0"/>
              </a:rPr>
              <a:t>Anglian Water’s manifesto has been developed through a regional partnership sponsored by Anglian Water, Water Resources East, Environment Agency and Cambridge and Peterborough Combined Authority.</a:t>
            </a:r>
          </a:p>
          <a:p>
            <a:pPr marL="0" indent="0">
              <a:buNone/>
            </a:pPr>
            <a:endParaRPr lang="en-GB"/>
          </a:p>
        </p:txBody>
      </p:sp>
      <p:sp>
        <p:nvSpPr>
          <p:cNvPr id="6" name="Title 5">
            <a:extLst>
              <a:ext uri="{FF2B5EF4-FFF2-40B4-BE49-F238E27FC236}">
                <a16:creationId xmlns:a16="http://schemas.microsoft.com/office/drawing/2014/main" id="{745162F5-8E4E-43E4-AB30-27CE2D07BBD5}"/>
              </a:ext>
            </a:extLst>
          </p:cNvPr>
          <p:cNvSpPr>
            <a:spLocks noGrp="1"/>
          </p:cNvSpPr>
          <p:nvPr>
            <p:ph type="title"/>
          </p:nvPr>
        </p:nvSpPr>
        <p:spPr/>
        <p:txBody>
          <a:bodyPr/>
          <a:lstStyle/>
          <a:p>
            <a:r>
              <a:rPr lang="en-GB"/>
              <a:t>Case Study: Future Fens Integrated Adaption</a:t>
            </a:r>
          </a:p>
        </p:txBody>
      </p:sp>
      <p:grpSp>
        <p:nvGrpSpPr>
          <p:cNvPr id="9" name="Group 4">
            <a:extLst>
              <a:ext uri="{FF2B5EF4-FFF2-40B4-BE49-F238E27FC236}">
                <a16:creationId xmlns:a16="http://schemas.microsoft.com/office/drawing/2014/main" id="{6E896118-3EFE-4D4B-A148-4E0D06519BFE}"/>
              </a:ext>
            </a:extLst>
          </p:cNvPr>
          <p:cNvGrpSpPr>
            <a:grpSpLocks noChangeAspect="1"/>
          </p:cNvGrpSpPr>
          <p:nvPr/>
        </p:nvGrpSpPr>
        <p:grpSpPr bwMode="auto">
          <a:xfrm rot="439857">
            <a:off x="7531807" y="1686092"/>
            <a:ext cx="3008312" cy="3836988"/>
            <a:chOff x="4325" y="1086"/>
            <a:chExt cx="1895" cy="2417"/>
          </a:xfrm>
        </p:grpSpPr>
        <p:sp>
          <p:nvSpPr>
            <p:cNvPr id="10" name="AutoShape 3">
              <a:extLst>
                <a:ext uri="{FF2B5EF4-FFF2-40B4-BE49-F238E27FC236}">
                  <a16:creationId xmlns:a16="http://schemas.microsoft.com/office/drawing/2014/main" id="{B5EBE959-03F6-4E63-B963-C41D33A7EEA5}"/>
                </a:ext>
              </a:extLst>
            </p:cNvPr>
            <p:cNvSpPr>
              <a:spLocks noChangeAspect="1" noTextEdit="1"/>
            </p:cNvSpPr>
            <p:nvPr/>
          </p:nvSpPr>
          <p:spPr bwMode="auto">
            <a:xfrm>
              <a:off x="4325" y="1086"/>
              <a:ext cx="1891" cy="2413"/>
            </a:xfrm>
            <a:prstGeom prst="rect">
              <a:avLst/>
            </a:prstGeom>
            <a:noFill/>
            <a:ln w="9525" cap="flat" cmpd="sng" algn="ctr">
              <a:solidFill>
                <a:srgbClr val="D9D9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a:extLst>
                <a:ext uri="{FF2B5EF4-FFF2-40B4-BE49-F238E27FC236}">
                  <a16:creationId xmlns:a16="http://schemas.microsoft.com/office/drawing/2014/main" id="{88E2068F-850F-46EB-9EE4-935D353B2D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5" y="1086"/>
              <a:ext cx="1895" cy="24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19506185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olar panels on a field&#10;&#10;Description automatically generated with medium confidence">
            <a:extLst>
              <a:ext uri="{FF2B5EF4-FFF2-40B4-BE49-F238E27FC236}">
                <a16:creationId xmlns:a16="http://schemas.microsoft.com/office/drawing/2014/main" id="{15D9C766-29CA-41D5-A7A0-0D87E0B1CB8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114925" y="1758553"/>
            <a:ext cx="6540500" cy="3679031"/>
          </a:xfrm>
        </p:spPr>
      </p:pic>
      <p:sp>
        <p:nvSpPr>
          <p:cNvPr id="4" name="Content Placeholder 3">
            <a:extLst>
              <a:ext uri="{FF2B5EF4-FFF2-40B4-BE49-F238E27FC236}">
                <a16:creationId xmlns:a16="http://schemas.microsoft.com/office/drawing/2014/main" id="{8F76D3E2-548E-4E85-AAA1-125E197E581F}"/>
              </a:ext>
            </a:extLst>
          </p:cNvPr>
          <p:cNvSpPr>
            <a:spLocks noGrp="1"/>
          </p:cNvSpPr>
          <p:nvPr>
            <p:ph sz="half" idx="30"/>
          </p:nvPr>
        </p:nvSpPr>
        <p:spPr>
          <a:xfrm>
            <a:off x="535928" y="1812186"/>
            <a:ext cx="4416439" cy="3395662"/>
          </a:xfrm>
        </p:spPr>
        <p:txBody>
          <a:bodyPr/>
          <a:lstStyle/>
          <a:p>
            <a:pPr marL="0" indent="0">
              <a:buNone/>
            </a:pPr>
            <a:r>
              <a:rPr lang="en-GB" sz="1600" i="1">
                <a:cs typeface="Calibri" panose="020F0502020204030204" pitchFamily="34" charset="0"/>
              </a:rPr>
              <a:t>West Suffolk Solar Farm (</a:t>
            </a:r>
            <a:r>
              <a:rPr lang="en-GB" sz="1600" i="1" err="1">
                <a:cs typeface="Calibri" panose="020F0502020204030204" pitchFamily="34" charset="0"/>
              </a:rPr>
              <a:t>Toggam</a:t>
            </a:r>
            <a:r>
              <a:rPr lang="en-GB" sz="1600" i="1">
                <a:cs typeface="Calibri" panose="020F0502020204030204" pitchFamily="34" charset="0"/>
              </a:rPr>
              <a:t> Solar) is owned by West Suffolk Council and produces green energy income that is invested into local council services and community projects.</a:t>
            </a:r>
          </a:p>
          <a:p>
            <a:pPr marL="0" indent="0">
              <a:buNone/>
            </a:pPr>
            <a:r>
              <a:rPr lang="en-GB" sz="1600" i="1">
                <a:cs typeface="Calibri" panose="020F0502020204030204" pitchFamily="34" charset="0"/>
              </a:rPr>
              <a:t>The 12.4 MW solar array is made up of 47,748 panels and produces green energy which the Council sells to the National Grid. </a:t>
            </a:r>
          </a:p>
          <a:p>
            <a:pPr marL="0" indent="0">
              <a:buNone/>
            </a:pPr>
            <a:r>
              <a:rPr lang="en-GB" sz="1600" i="1">
                <a:cs typeface="Calibri" panose="020F0502020204030204" pitchFamily="34" charset="0"/>
              </a:rPr>
              <a:t>The farm has generated over £7M in income since 2016 which (after costs) has seen £1.6M invested into public services. Annually, it produces around 11,500 MWh; in May 2020 alone, it produced 2007 MWh of electricity – enough to power 600 average homes for a year.</a:t>
            </a:r>
          </a:p>
          <a:p>
            <a:pPr marL="0" indent="0">
              <a:buNone/>
            </a:pPr>
            <a:endParaRPr lang="en-GB" sz="1600"/>
          </a:p>
        </p:txBody>
      </p:sp>
      <p:sp>
        <p:nvSpPr>
          <p:cNvPr id="6" name="Title 5">
            <a:extLst>
              <a:ext uri="{FF2B5EF4-FFF2-40B4-BE49-F238E27FC236}">
                <a16:creationId xmlns:a16="http://schemas.microsoft.com/office/drawing/2014/main" id="{A26F7EC4-35C1-4504-9BF2-741505080074}"/>
              </a:ext>
            </a:extLst>
          </p:cNvPr>
          <p:cNvSpPr>
            <a:spLocks noGrp="1"/>
          </p:cNvSpPr>
          <p:nvPr>
            <p:ph type="title"/>
          </p:nvPr>
        </p:nvSpPr>
        <p:spPr/>
        <p:txBody>
          <a:bodyPr/>
          <a:lstStyle/>
          <a:p>
            <a:r>
              <a:rPr lang="en-GB"/>
              <a:t>West Suffolk Solar Farm</a:t>
            </a:r>
          </a:p>
        </p:txBody>
      </p:sp>
    </p:spTree>
    <p:extLst>
      <p:ext uri="{BB962C8B-B14F-4D97-AF65-F5344CB8AC3E}">
        <p14:creationId xmlns:p14="http://schemas.microsoft.com/office/powerpoint/2010/main" val="19962955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esigner image of the proposed Operations and Maintenance Campus in Great Yarmouth">
            <a:extLst>
              <a:ext uri="{FF2B5EF4-FFF2-40B4-BE49-F238E27FC236}">
                <a16:creationId xmlns:a16="http://schemas.microsoft.com/office/drawing/2014/main" id="{1B926B29-B027-465E-9702-493E607B3F6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520131" y="1330248"/>
            <a:ext cx="6072988" cy="4178454"/>
          </a:xfrm>
        </p:spPr>
      </p:pic>
      <p:sp>
        <p:nvSpPr>
          <p:cNvPr id="4" name="Content Placeholder 3">
            <a:extLst>
              <a:ext uri="{FF2B5EF4-FFF2-40B4-BE49-F238E27FC236}">
                <a16:creationId xmlns:a16="http://schemas.microsoft.com/office/drawing/2014/main" id="{54B4FE62-761B-42EB-9712-C238B33DAA44}"/>
              </a:ext>
            </a:extLst>
          </p:cNvPr>
          <p:cNvSpPr>
            <a:spLocks noGrp="1"/>
          </p:cNvSpPr>
          <p:nvPr>
            <p:ph sz="half" idx="30"/>
          </p:nvPr>
        </p:nvSpPr>
        <p:spPr>
          <a:xfrm>
            <a:off x="598881" y="1754210"/>
            <a:ext cx="4678098" cy="3395662"/>
          </a:xfrm>
        </p:spPr>
        <p:txBody>
          <a:bodyPr/>
          <a:lstStyle/>
          <a:p>
            <a:pPr marL="0" indent="0">
              <a:lnSpc>
                <a:spcPct val="107000"/>
              </a:lnSpc>
              <a:spcAft>
                <a:spcPts val="800"/>
              </a:spcAft>
              <a:buNone/>
            </a:pPr>
            <a:r>
              <a:rPr lang="en-GB" sz="1600" i="1">
                <a:effectLst/>
                <a:ea typeface="Calibri" panose="020F0502020204030204" pitchFamily="34" charset="0"/>
                <a:cs typeface="Arial" panose="020B0604020202020204" pitchFamily="34" charset="0"/>
              </a:rPr>
              <a:t>The creation of an Operations and Maintenance (O&amp;M) campus – a wind energy centre of excellence – on the southern peninsula of Great Yarmouth Port will accommodate Tier 1 suppliers, catalyse significant private sector inward investment, provide up to 32,040m</a:t>
            </a:r>
            <a:r>
              <a:rPr lang="en-GB" sz="1600" i="1" baseline="30000">
                <a:effectLst/>
                <a:ea typeface="Calibri" panose="020F0502020204030204" pitchFamily="34" charset="0"/>
                <a:cs typeface="Arial" panose="020B0604020202020204" pitchFamily="34" charset="0"/>
              </a:rPr>
              <a:t>2</a:t>
            </a:r>
            <a:r>
              <a:rPr lang="en-GB" sz="1600" i="1">
                <a:effectLst/>
                <a:ea typeface="Calibri" panose="020F0502020204030204" pitchFamily="34" charset="0"/>
                <a:cs typeface="Arial" panose="020B0604020202020204" pitchFamily="34" charset="0"/>
              </a:rPr>
              <a:t> of prime industrial/commercial space, create around 650 jobs and help address a long-standing ambition to ensure a minimum of 50% UK supply chain content in offshore renewable infrastructure</a:t>
            </a:r>
            <a:endParaRPr lang="en-GB" sz="1600">
              <a:effectLst/>
              <a:ea typeface="Calibri" panose="020F0502020204030204" pitchFamily="34" charset="0"/>
              <a:cs typeface="Arial" panose="020B0604020202020204" pitchFamily="34" charset="0"/>
            </a:endParaRPr>
          </a:p>
          <a:p>
            <a:endParaRPr lang="en-GB" sz="1200"/>
          </a:p>
        </p:txBody>
      </p:sp>
      <p:sp>
        <p:nvSpPr>
          <p:cNvPr id="6" name="Title 5">
            <a:extLst>
              <a:ext uri="{FF2B5EF4-FFF2-40B4-BE49-F238E27FC236}">
                <a16:creationId xmlns:a16="http://schemas.microsoft.com/office/drawing/2014/main" id="{D3E58B49-5FFF-4EA3-8772-F2FFBA3DF4A8}"/>
              </a:ext>
            </a:extLst>
          </p:cNvPr>
          <p:cNvSpPr>
            <a:spLocks noGrp="1"/>
          </p:cNvSpPr>
          <p:nvPr>
            <p:ph type="title"/>
          </p:nvPr>
        </p:nvSpPr>
        <p:spPr/>
        <p:txBody>
          <a:bodyPr/>
          <a:lstStyle/>
          <a:p>
            <a:r>
              <a:rPr lang="en-GB">
                <a:ea typeface="Calibri" panose="020F0502020204030204" pitchFamily="34" charset="0"/>
                <a:cs typeface="Arial" panose="020B0604020202020204" pitchFamily="34" charset="0"/>
              </a:rPr>
              <a:t>Case Study: Great Yarmouth Operations and Maintenance Campus</a:t>
            </a:r>
            <a:br>
              <a:rPr lang="en-GB">
                <a:latin typeface="Calibri" panose="020F0502020204030204" pitchFamily="34" charset="0"/>
                <a:ea typeface="Calibri" panose="020F0502020204030204" pitchFamily="34" charset="0"/>
                <a:cs typeface="Arial" panose="020B0604020202020204" pitchFamily="34" charset="0"/>
              </a:rPr>
            </a:br>
            <a:endParaRPr lang="en-GB"/>
          </a:p>
        </p:txBody>
      </p:sp>
      <p:sp>
        <p:nvSpPr>
          <p:cNvPr id="7" name="TextBox 6">
            <a:extLst>
              <a:ext uri="{FF2B5EF4-FFF2-40B4-BE49-F238E27FC236}">
                <a16:creationId xmlns:a16="http://schemas.microsoft.com/office/drawing/2014/main" id="{DCA85E8B-4ED3-4BAC-9482-8D742C99DA98}"/>
              </a:ext>
            </a:extLst>
          </p:cNvPr>
          <p:cNvSpPr txBox="1"/>
          <p:nvPr/>
        </p:nvSpPr>
        <p:spPr>
          <a:xfrm>
            <a:off x="6502399" y="5527752"/>
            <a:ext cx="4639734" cy="246221"/>
          </a:xfrm>
          <a:prstGeom prst="rect">
            <a:avLst/>
          </a:prstGeom>
          <a:noFill/>
        </p:spPr>
        <p:txBody>
          <a:bodyPr wrap="square" rtlCol="0">
            <a:spAutoFit/>
          </a:bodyPr>
          <a:lstStyle/>
          <a:p>
            <a:r>
              <a:rPr lang="en-GB" sz="1000"/>
              <a:t>Designer image of Operations and Maintenance Campus, Great Yarmouth</a:t>
            </a:r>
          </a:p>
        </p:txBody>
      </p:sp>
    </p:spTree>
    <p:extLst>
      <p:ext uri="{BB962C8B-B14F-4D97-AF65-F5344CB8AC3E}">
        <p14:creationId xmlns:p14="http://schemas.microsoft.com/office/powerpoint/2010/main" val="6886700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C6947D-7EF2-44F9-BB1C-1ADBD9FFF4BB}"/>
              </a:ext>
            </a:extLst>
          </p:cNvPr>
          <p:cNvSpPr>
            <a:spLocks noGrp="1"/>
          </p:cNvSpPr>
          <p:nvPr>
            <p:ph sz="half" idx="30"/>
          </p:nvPr>
        </p:nvSpPr>
        <p:spPr>
          <a:xfrm>
            <a:off x="603774" y="1750113"/>
            <a:ext cx="4911456" cy="2351120"/>
          </a:xfrm>
        </p:spPr>
        <p:txBody>
          <a:bodyPr/>
          <a:lstStyle/>
          <a:p>
            <a:pPr marL="0" indent="0">
              <a:buNone/>
            </a:pPr>
            <a:r>
              <a:rPr lang="en-GB" sz="1600" i="1"/>
              <a:t>A new £11.4m food innovation centre at the Food Enterprise Park at Honingham is set to open later this year offering a unique opportunity for the food and drink sector in Norfolk and Suffolk to capitalise on the region’s expert local knowledge and food supply base.</a:t>
            </a:r>
          </a:p>
          <a:p>
            <a:pPr marL="0" indent="0">
              <a:buNone/>
            </a:pPr>
            <a:r>
              <a:rPr lang="en-GB" sz="1600" i="1"/>
              <a:t>The new 38,000 </a:t>
            </a:r>
            <a:r>
              <a:rPr lang="en-GB" sz="1600" i="1" err="1"/>
              <a:t>sq</a:t>
            </a:r>
            <a:r>
              <a:rPr lang="en-GB" sz="1600" i="1"/>
              <a:t> ft facility will include 13 food-grade units, two test kitchens, meeting spaces and a sensory tasting facility.</a:t>
            </a:r>
          </a:p>
          <a:p>
            <a:pPr marL="0" indent="0">
              <a:buNone/>
            </a:pPr>
            <a:r>
              <a:rPr lang="en-GB" sz="1600" i="1"/>
              <a:t>The centre will provide the opportunity to help nurture new ideas and enable our region to focus more on processing Norfolk’s and Suffolk’s agricultural output locally, minimising food miles and reducing the environmental impact.</a:t>
            </a:r>
          </a:p>
          <a:p>
            <a:endParaRPr lang="en-GB"/>
          </a:p>
        </p:txBody>
      </p:sp>
      <p:sp>
        <p:nvSpPr>
          <p:cNvPr id="6" name="Title 5">
            <a:extLst>
              <a:ext uri="{FF2B5EF4-FFF2-40B4-BE49-F238E27FC236}">
                <a16:creationId xmlns:a16="http://schemas.microsoft.com/office/drawing/2014/main" id="{43310544-BBD4-45AA-85BC-000A094AED2F}"/>
              </a:ext>
            </a:extLst>
          </p:cNvPr>
          <p:cNvSpPr>
            <a:spLocks noGrp="1"/>
          </p:cNvSpPr>
          <p:nvPr>
            <p:ph type="title"/>
          </p:nvPr>
        </p:nvSpPr>
        <p:spPr>
          <a:xfrm>
            <a:off x="2151169" y="424550"/>
            <a:ext cx="10515600" cy="1325563"/>
          </a:xfrm>
        </p:spPr>
        <p:txBody>
          <a:bodyPr/>
          <a:lstStyle/>
          <a:p>
            <a:r>
              <a:rPr lang="en-GB"/>
              <a:t>Case Study: Broadland Food Innovation Centre</a:t>
            </a:r>
          </a:p>
        </p:txBody>
      </p:sp>
      <p:pic>
        <p:nvPicPr>
          <p:cNvPr id="1026" name="Picture 2" descr="3D model of Broadland Food Innovation Centre">
            <a:extLst>
              <a:ext uri="{FF2B5EF4-FFF2-40B4-BE49-F238E27FC236}">
                <a16:creationId xmlns:a16="http://schemas.microsoft.com/office/drawing/2014/main" id="{18E5A584-4FC2-4DF4-99BF-4BC29BACB74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96827" y="2163844"/>
            <a:ext cx="5760972" cy="21033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829AD8-5850-40A3-98CE-3671670613D6}"/>
              </a:ext>
            </a:extLst>
          </p:cNvPr>
          <p:cNvSpPr txBox="1"/>
          <p:nvPr/>
        </p:nvSpPr>
        <p:spPr>
          <a:xfrm>
            <a:off x="7184571" y="4372689"/>
            <a:ext cx="3156858" cy="246221"/>
          </a:xfrm>
          <a:prstGeom prst="rect">
            <a:avLst/>
          </a:prstGeom>
          <a:noFill/>
        </p:spPr>
        <p:txBody>
          <a:bodyPr wrap="square" rtlCol="0">
            <a:spAutoFit/>
          </a:bodyPr>
          <a:lstStyle/>
          <a:p>
            <a:r>
              <a:rPr lang="en-GB" sz="1000" i="1"/>
              <a:t>3D model of Broadland Food Innovation Centre</a:t>
            </a:r>
          </a:p>
        </p:txBody>
      </p:sp>
    </p:spTree>
    <p:extLst>
      <p:ext uri="{BB962C8B-B14F-4D97-AF65-F5344CB8AC3E}">
        <p14:creationId xmlns:p14="http://schemas.microsoft.com/office/powerpoint/2010/main" val="18180539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n image of the East Coast College Energy Skills Centre">
            <a:extLst>
              <a:ext uri="{FF2B5EF4-FFF2-40B4-BE49-F238E27FC236}">
                <a16:creationId xmlns:a16="http://schemas.microsoft.com/office/drawing/2014/main" id="{3CD6F95D-470E-4CB9-8B27-D9B334525A5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638107" y="1682750"/>
            <a:ext cx="5398885" cy="3830638"/>
          </a:xfrm>
        </p:spPr>
      </p:pic>
      <p:sp>
        <p:nvSpPr>
          <p:cNvPr id="4" name="Content Placeholder 3">
            <a:extLst>
              <a:ext uri="{FF2B5EF4-FFF2-40B4-BE49-F238E27FC236}">
                <a16:creationId xmlns:a16="http://schemas.microsoft.com/office/drawing/2014/main" id="{599C6E50-D8ED-47E9-A38B-AA7BF6B0B508}"/>
              </a:ext>
            </a:extLst>
          </p:cNvPr>
          <p:cNvSpPr>
            <a:spLocks noGrp="1"/>
          </p:cNvSpPr>
          <p:nvPr>
            <p:ph sz="half" idx="30"/>
          </p:nvPr>
        </p:nvSpPr>
        <p:spPr>
          <a:xfrm>
            <a:off x="401871" y="1950587"/>
            <a:ext cx="4910908" cy="3395662"/>
          </a:xfrm>
        </p:spPr>
        <p:txBody>
          <a:bodyPr/>
          <a:lstStyle/>
          <a:p>
            <a:pPr marL="0" indent="0">
              <a:buNone/>
            </a:pPr>
            <a:r>
              <a:rPr lang="en-GB" sz="1600" i="1"/>
              <a:t>East Coast Energy Training Academy is located at East Coast College’s Lowestoft campus and combines cutting-edge technology and state-of-the-art facilities to support the development of higher-level technical skills and expertise in the energy, maritime and engineering sectors.</a:t>
            </a:r>
          </a:p>
          <a:p>
            <a:pPr marL="0" indent="0">
              <a:buNone/>
            </a:pPr>
            <a:r>
              <a:rPr lang="en-GB" sz="1600" i="1"/>
              <a:t>A regional centre of excellence with national and international specialisms, it supports the development of higher-level technical skills and professional expertise, specifically in the energy, engineering, maritime and offshore industries.</a:t>
            </a:r>
          </a:p>
          <a:p>
            <a:pPr marL="0" indent="0">
              <a:buNone/>
            </a:pPr>
            <a:endParaRPr lang="en-GB"/>
          </a:p>
        </p:txBody>
      </p:sp>
      <p:sp>
        <p:nvSpPr>
          <p:cNvPr id="6" name="Title 5">
            <a:extLst>
              <a:ext uri="{FF2B5EF4-FFF2-40B4-BE49-F238E27FC236}">
                <a16:creationId xmlns:a16="http://schemas.microsoft.com/office/drawing/2014/main" id="{26365A0E-4029-4A7A-B895-A25863D99D7C}"/>
              </a:ext>
            </a:extLst>
          </p:cNvPr>
          <p:cNvSpPr>
            <a:spLocks noGrp="1"/>
          </p:cNvSpPr>
          <p:nvPr>
            <p:ph type="title"/>
          </p:nvPr>
        </p:nvSpPr>
        <p:spPr/>
        <p:txBody>
          <a:bodyPr/>
          <a:lstStyle/>
          <a:p>
            <a:r>
              <a:rPr lang="en-GB"/>
              <a:t>Case Study: Energy Skills Centre, East Coast College</a:t>
            </a:r>
          </a:p>
        </p:txBody>
      </p:sp>
      <p:sp>
        <p:nvSpPr>
          <p:cNvPr id="9" name="TextBox 8">
            <a:extLst>
              <a:ext uri="{FF2B5EF4-FFF2-40B4-BE49-F238E27FC236}">
                <a16:creationId xmlns:a16="http://schemas.microsoft.com/office/drawing/2014/main" id="{F698687A-6B9A-4D4E-A792-BD400A2CC38D}"/>
              </a:ext>
            </a:extLst>
          </p:cNvPr>
          <p:cNvSpPr txBox="1"/>
          <p:nvPr/>
        </p:nvSpPr>
        <p:spPr>
          <a:xfrm>
            <a:off x="6976533" y="5532622"/>
            <a:ext cx="2991556" cy="246221"/>
          </a:xfrm>
          <a:prstGeom prst="rect">
            <a:avLst/>
          </a:prstGeom>
          <a:noFill/>
        </p:spPr>
        <p:txBody>
          <a:bodyPr wrap="square" rtlCol="0">
            <a:spAutoFit/>
          </a:bodyPr>
          <a:lstStyle/>
          <a:p>
            <a:r>
              <a:rPr lang="en-GB" sz="1000" i="1"/>
              <a:t>Energy Skills Centre, East Coast College</a:t>
            </a:r>
          </a:p>
        </p:txBody>
      </p:sp>
    </p:spTree>
    <p:extLst>
      <p:ext uri="{BB962C8B-B14F-4D97-AF65-F5344CB8AC3E}">
        <p14:creationId xmlns:p14="http://schemas.microsoft.com/office/powerpoint/2010/main" val="38578136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9E5E98-7FDE-4881-8E7E-290FEE4521FC}"/>
              </a:ext>
            </a:extLst>
          </p:cNvPr>
          <p:cNvSpPr>
            <a:spLocks noGrp="1"/>
          </p:cNvSpPr>
          <p:nvPr>
            <p:ph sz="half" idx="30"/>
          </p:nvPr>
        </p:nvSpPr>
        <p:spPr>
          <a:xfrm>
            <a:off x="458107" y="1554451"/>
            <a:ext cx="4996795" cy="3395662"/>
          </a:xfrm>
        </p:spPr>
        <p:txBody>
          <a:bodyPr/>
          <a:lstStyle/>
          <a:p>
            <a:pPr marL="0" indent="0">
              <a:buNone/>
            </a:pPr>
            <a:r>
              <a:rPr lang="en-GB" sz="1600" i="1"/>
              <a:t>Work is underway on the construction of a new health and wellbeing quarter at the University of Suffolk in Ipswich.</a:t>
            </a:r>
          </a:p>
          <a:p>
            <a:pPr marL="0" indent="0">
              <a:buNone/>
            </a:pPr>
            <a:r>
              <a:rPr lang="en-GB" sz="1600" i="1"/>
              <a:t>The space will include the </a:t>
            </a:r>
            <a:r>
              <a:rPr lang="en-GB" sz="1600" i="1">
                <a:solidFill>
                  <a:srgbClr val="4472C4"/>
                </a:solidFill>
                <a:hlinkClick r:id="rId2">
                  <a:extLst>
                    <a:ext uri="{A12FA001-AC4F-418D-AE19-62706E023703}">
                      <ahyp:hlinkClr xmlns:ahyp="http://schemas.microsoft.com/office/drawing/2018/hyperlinkcolor" val="tx"/>
                    </a:ext>
                  </a:extLst>
                </a:hlinkClick>
              </a:rPr>
              <a:t>Integrated Care Academy </a:t>
            </a:r>
            <a:r>
              <a:rPr lang="en-GB" sz="1600" i="1"/>
              <a:t>- a unique alliance between the University, NHS Integrated Care System and Suffolk County Council. It will be an area of the campus dedicated to the promotion of integrated care amongst students, practice partners and the wider community.</a:t>
            </a:r>
          </a:p>
          <a:p>
            <a:pPr marL="0" indent="0">
              <a:buNone/>
            </a:pPr>
            <a:r>
              <a:rPr lang="en-GB" sz="1600" i="1"/>
              <a:t>The project is supported by £4m from New Anglia LEP’s Getting Building Fund and these new facilities will allow the University of Suffolk to shape the future of the region’s health and social care services.</a:t>
            </a:r>
          </a:p>
          <a:p>
            <a:pPr marL="0" indent="0">
              <a:buNone/>
            </a:pPr>
            <a:r>
              <a:rPr lang="en-GB" sz="1600" i="1"/>
              <a:t>The new facilities are expected to open later this year.</a:t>
            </a:r>
          </a:p>
          <a:p>
            <a:endParaRPr lang="en-GB"/>
          </a:p>
        </p:txBody>
      </p:sp>
      <p:sp>
        <p:nvSpPr>
          <p:cNvPr id="6" name="Title 5">
            <a:extLst>
              <a:ext uri="{FF2B5EF4-FFF2-40B4-BE49-F238E27FC236}">
                <a16:creationId xmlns:a16="http://schemas.microsoft.com/office/drawing/2014/main" id="{D179D90E-ABCD-4DCB-BC02-7C68A4D2371B}"/>
              </a:ext>
            </a:extLst>
          </p:cNvPr>
          <p:cNvSpPr>
            <a:spLocks noGrp="1"/>
          </p:cNvSpPr>
          <p:nvPr>
            <p:ph type="title"/>
          </p:nvPr>
        </p:nvSpPr>
        <p:spPr>
          <a:xfrm>
            <a:off x="2042312" y="417121"/>
            <a:ext cx="10515600" cy="493505"/>
          </a:xfrm>
        </p:spPr>
        <p:txBody>
          <a:bodyPr/>
          <a:lstStyle/>
          <a:p>
            <a:r>
              <a:rPr lang="en-GB"/>
              <a:t>Case Study: Integrated Care Academy</a:t>
            </a:r>
          </a:p>
        </p:txBody>
      </p:sp>
      <p:pic>
        <p:nvPicPr>
          <p:cNvPr id="1026" name="Picture 2">
            <a:extLst>
              <a:ext uri="{FF2B5EF4-FFF2-40B4-BE49-F238E27FC236}">
                <a16:creationId xmlns:a16="http://schemas.microsoft.com/office/drawing/2014/main" id="{ABFE1955-5780-4191-A5ED-73166A1F7721}"/>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764263" y="1796552"/>
            <a:ext cx="5804260" cy="3264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4E351B-E7C9-41B4-855C-C38C6EB171AD}"/>
              </a:ext>
            </a:extLst>
          </p:cNvPr>
          <p:cNvSpPr txBox="1"/>
          <p:nvPr/>
        </p:nvSpPr>
        <p:spPr>
          <a:xfrm>
            <a:off x="6643991" y="5061448"/>
            <a:ext cx="4319081" cy="246221"/>
          </a:xfrm>
          <a:prstGeom prst="rect">
            <a:avLst/>
          </a:prstGeom>
          <a:noFill/>
        </p:spPr>
        <p:txBody>
          <a:bodyPr wrap="square" rtlCol="0">
            <a:spAutoFit/>
          </a:bodyPr>
          <a:lstStyle/>
          <a:p>
            <a:r>
              <a:rPr lang="en-GB" sz="1000" i="1"/>
              <a:t>A designer image of the inside of the new Integrated Care Academy</a:t>
            </a:r>
          </a:p>
        </p:txBody>
      </p:sp>
    </p:spTree>
    <p:extLst>
      <p:ext uri="{BB962C8B-B14F-4D97-AF65-F5344CB8AC3E}">
        <p14:creationId xmlns:p14="http://schemas.microsoft.com/office/powerpoint/2010/main" val="24368928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age of the City College Norwich Dig-Tech Factory">
            <a:extLst>
              <a:ext uri="{FF2B5EF4-FFF2-40B4-BE49-F238E27FC236}">
                <a16:creationId xmlns:a16="http://schemas.microsoft.com/office/drawing/2014/main" id="{C44BA23A-0F4D-47D8-9D86-846AB397DB4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606541" y="1822790"/>
            <a:ext cx="5737338" cy="3829050"/>
          </a:xfrm>
        </p:spPr>
      </p:pic>
      <p:sp>
        <p:nvSpPr>
          <p:cNvPr id="4" name="Content Placeholder 3">
            <a:extLst>
              <a:ext uri="{FF2B5EF4-FFF2-40B4-BE49-F238E27FC236}">
                <a16:creationId xmlns:a16="http://schemas.microsoft.com/office/drawing/2014/main" id="{7FE09BA6-38F5-41F2-912B-D358FB7AA436}"/>
              </a:ext>
            </a:extLst>
          </p:cNvPr>
          <p:cNvSpPr>
            <a:spLocks noGrp="1"/>
          </p:cNvSpPr>
          <p:nvPr>
            <p:ph sz="half" idx="30"/>
          </p:nvPr>
        </p:nvSpPr>
        <p:spPr>
          <a:xfrm>
            <a:off x="359924" y="1514475"/>
            <a:ext cx="4773818" cy="3829050"/>
          </a:xfrm>
        </p:spPr>
        <p:txBody>
          <a:bodyPr/>
          <a:lstStyle/>
          <a:p>
            <a:pPr marL="0" indent="0">
              <a:buNone/>
            </a:pPr>
            <a:r>
              <a:rPr lang="en-GB" sz="1600" i="1"/>
              <a:t>The new £11.4m Digi-Tech Factory at City College Norwich opened its doors in October 2021, paving the way for a major expansion of the specialist training that will be vital for businesses in the burgeoning </a:t>
            </a:r>
            <a:r>
              <a:rPr lang="en-GB" sz="1600" i="1" err="1"/>
              <a:t>digi</a:t>
            </a:r>
            <a:r>
              <a:rPr lang="en-GB" sz="1600" i="1"/>
              <a:t>-tech industries.</a:t>
            </a:r>
          </a:p>
          <a:p>
            <a:pPr marL="0" indent="0">
              <a:buNone/>
            </a:pPr>
            <a:r>
              <a:rPr lang="en-GB" sz="1600" i="1"/>
              <a:t>The Digi-Tech Factory is equipped with £750,000 worth of the latest computer technology. Its teaching spaces are fitted with 4K interactive touchscreens, high specification PCs, and double or large screens to suit whichever type of software is likely to be used, and to simulate the working environments where students will eventually be employed.</a:t>
            </a:r>
          </a:p>
          <a:p>
            <a:pPr marL="0" indent="0">
              <a:buNone/>
            </a:pPr>
            <a:r>
              <a:rPr lang="en-GB" sz="1600" i="1"/>
              <a:t>This facility is not only a striking addition to the campus at City College Norwich but a priceless asset to the region as it looks to futureproof its skills in this fast-growing sector</a:t>
            </a:r>
          </a:p>
          <a:p>
            <a:endParaRPr lang="en-GB"/>
          </a:p>
        </p:txBody>
      </p:sp>
      <p:sp>
        <p:nvSpPr>
          <p:cNvPr id="6" name="Title 5">
            <a:extLst>
              <a:ext uri="{FF2B5EF4-FFF2-40B4-BE49-F238E27FC236}">
                <a16:creationId xmlns:a16="http://schemas.microsoft.com/office/drawing/2014/main" id="{EA20C993-BD45-453B-B2DC-964D8BD34ECB}"/>
              </a:ext>
            </a:extLst>
          </p:cNvPr>
          <p:cNvSpPr>
            <a:spLocks noGrp="1"/>
          </p:cNvSpPr>
          <p:nvPr>
            <p:ph type="title"/>
          </p:nvPr>
        </p:nvSpPr>
        <p:spPr>
          <a:xfrm>
            <a:off x="2042312" y="417121"/>
            <a:ext cx="10515600" cy="584365"/>
          </a:xfrm>
        </p:spPr>
        <p:txBody>
          <a:bodyPr/>
          <a:lstStyle/>
          <a:p>
            <a:r>
              <a:rPr lang="en-GB"/>
              <a:t>Case Study: City College Norwich Digi-Tech Factory</a:t>
            </a:r>
          </a:p>
        </p:txBody>
      </p:sp>
      <p:sp>
        <p:nvSpPr>
          <p:cNvPr id="9" name="TextBox 8">
            <a:extLst>
              <a:ext uri="{FF2B5EF4-FFF2-40B4-BE49-F238E27FC236}">
                <a16:creationId xmlns:a16="http://schemas.microsoft.com/office/drawing/2014/main" id="{71A84263-6A8C-49D6-A455-DD7AD2EE1512}"/>
              </a:ext>
            </a:extLst>
          </p:cNvPr>
          <p:cNvSpPr txBox="1"/>
          <p:nvPr/>
        </p:nvSpPr>
        <p:spPr>
          <a:xfrm>
            <a:off x="7467599" y="5725886"/>
            <a:ext cx="3026229" cy="246221"/>
          </a:xfrm>
          <a:prstGeom prst="rect">
            <a:avLst/>
          </a:prstGeom>
          <a:noFill/>
        </p:spPr>
        <p:txBody>
          <a:bodyPr wrap="square" rtlCol="0">
            <a:spAutoFit/>
          </a:bodyPr>
          <a:lstStyle/>
          <a:p>
            <a:r>
              <a:rPr lang="en-GB" sz="1000" i="1"/>
              <a:t>City College Norwich Digi-Tech Factory</a:t>
            </a:r>
          </a:p>
        </p:txBody>
      </p:sp>
    </p:spTree>
    <p:extLst>
      <p:ext uri="{BB962C8B-B14F-4D97-AF65-F5344CB8AC3E}">
        <p14:creationId xmlns:p14="http://schemas.microsoft.com/office/powerpoint/2010/main" val="403673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8D1C-D6B9-40D9-86C1-20EBC1EC5382}"/>
              </a:ext>
            </a:extLst>
          </p:cNvPr>
          <p:cNvSpPr>
            <a:spLocks noGrp="1"/>
          </p:cNvSpPr>
          <p:nvPr>
            <p:ph type="title"/>
          </p:nvPr>
        </p:nvSpPr>
        <p:spPr>
          <a:xfrm>
            <a:off x="2164976" y="294744"/>
            <a:ext cx="9788212" cy="785853"/>
          </a:xfrm>
        </p:spPr>
        <p:txBody>
          <a:bodyPr/>
          <a:lstStyle/>
          <a:p>
            <a:r>
              <a:rPr lang="en-GB"/>
              <a:t>Headline Impact and Take-up of Covid Support Measures in Norfolk and Suffolk</a:t>
            </a:r>
          </a:p>
        </p:txBody>
      </p:sp>
      <p:sp>
        <p:nvSpPr>
          <p:cNvPr id="4" name="TextBox 3">
            <a:extLst>
              <a:ext uri="{FF2B5EF4-FFF2-40B4-BE49-F238E27FC236}">
                <a16:creationId xmlns:a16="http://schemas.microsoft.com/office/drawing/2014/main" id="{84F917CC-FA31-493F-BC8F-D38EAC87730A}"/>
              </a:ext>
            </a:extLst>
          </p:cNvPr>
          <p:cNvSpPr txBox="1"/>
          <p:nvPr/>
        </p:nvSpPr>
        <p:spPr>
          <a:xfrm>
            <a:off x="1036988" y="1816334"/>
            <a:ext cx="9428085" cy="3416320"/>
          </a:xfrm>
          <a:prstGeom prst="rect">
            <a:avLst/>
          </a:prstGeom>
          <a:noFill/>
        </p:spPr>
        <p:txBody>
          <a:bodyPr wrap="square" rtlCol="0">
            <a:spAutoFit/>
          </a:bodyPr>
          <a:lstStyle/>
          <a:p>
            <a:r>
              <a:rPr lang="en-GB"/>
              <a:t>The following section looks at the take-up of the following:</a:t>
            </a:r>
          </a:p>
          <a:p>
            <a:endParaRPr lang="en-GB"/>
          </a:p>
          <a:p>
            <a:pPr marL="285750" indent="-285750">
              <a:buFont typeface="Arial" panose="020B0604020202020204" pitchFamily="34" charset="0"/>
              <a:buChar char="•"/>
            </a:pPr>
            <a:r>
              <a:rPr lang="en-GB"/>
              <a:t>CJRS (Coronavirus Job Retention Scheme or Furlough support)</a:t>
            </a:r>
          </a:p>
          <a:p>
            <a:pPr marL="285750" indent="-285750">
              <a:buFont typeface="Arial" panose="020B0604020202020204" pitchFamily="34" charset="0"/>
              <a:buChar char="•"/>
            </a:pPr>
            <a:r>
              <a:rPr lang="en-GB"/>
              <a:t>SEISS (Self-employment income support scheme)</a:t>
            </a:r>
          </a:p>
          <a:p>
            <a:pPr marL="285750" indent="-285750">
              <a:buFont typeface="Arial" panose="020B0604020202020204" pitchFamily="34" charset="0"/>
              <a:buChar char="•"/>
            </a:pPr>
            <a:r>
              <a:rPr lang="en-GB"/>
              <a:t>CBILS (Coronavirus Business Interruption Loan Scheme) and BBLS (Bounce Back Loan Scheme)</a:t>
            </a:r>
          </a:p>
          <a:p>
            <a:endParaRPr lang="en-GB"/>
          </a:p>
          <a:p>
            <a:r>
              <a:rPr lang="en-GB"/>
              <a:t>The above were the major national level support measures that the UK government offered to help mitigate the immediate impact of Covid restrictions. They provide a useful benchmark metric to understand the scale of take-up and impact in both counties – and how this compared to the national trend. </a:t>
            </a:r>
          </a:p>
          <a:p>
            <a:endParaRPr lang="en-GB"/>
          </a:p>
        </p:txBody>
      </p:sp>
    </p:spTree>
    <p:extLst>
      <p:ext uri="{BB962C8B-B14F-4D97-AF65-F5344CB8AC3E}">
        <p14:creationId xmlns:p14="http://schemas.microsoft.com/office/powerpoint/2010/main" val="5986004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andy beach with wind turbines&#10;&#10;Description automatically generated with low confidence">
            <a:extLst>
              <a:ext uri="{FF2B5EF4-FFF2-40B4-BE49-F238E27FC236}">
                <a16:creationId xmlns:a16="http://schemas.microsoft.com/office/drawing/2014/main" id="{5B5321F2-4C5C-475D-903A-AEC5C998BDB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18579" y="1502910"/>
            <a:ext cx="5485492" cy="4114118"/>
          </a:xfrm>
        </p:spPr>
      </p:pic>
      <p:sp>
        <p:nvSpPr>
          <p:cNvPr id="4" name="Content Placeholder 3">
            <a:extLst>
              <a:ext uri="{FF2B5EF4-FFF2-40B4-BE49-F238E27FC236}">
                <a16:creationId xmlns:a16="http://schemas.microsoft.com/office/drawing/2014/main" id="{1B30012F-963F-4E6A-A5AD-55E066F76121}"/>
              </a:ext>
            </a:extLst>
          </p:cNvPr>
          <p:cNvSpPr>
            <a:spLocks noGrp="1"/>
          </p:cNvSpPr>
          <p:nvPr>
            <p:ph sz="half" idx="30"/>
          </p:nvPr>
        </p:nvSpPr>
        <p:spPr>
          <a:xfrm>
            <a:off x="520778" y="1503508"/>
            <a:ext cx="4416439" cy="4113520"/>
          </a:xfrm>
        </p:spPr>
        <p:txBody>
          <a:bodyPr/>
          <a:lstStyle/>
          <a:p>
            <a:pPr marL="0" indent="0">
              <a:buNone/>
            </a:pPr>
            <a:r>
              <a:rPr lang="en-GB" sz="1600" i="1"/>
              <a:t>Natural gas will play a vital role as part of the ‘energy transition’ as the UK moves towards a net-zero economy. </a:t>
            </a:r>
          </a:p>
          <a:p>
            <a:pPr marL="0" indent="0">
              <a:buNone/>
            </a:pPr>
            <a:r>
              <a:rPr lang="en-GB" sz="1600" i="1"/>
              <a:t>The Southern North Sea is the UK’s natural gas basin, with a third of the UK’s domestic gas requirements handled at the Bacton Gas Terminal in North Norfolk.</a:t>
            </a:r>
          </a:p>
          <a:p>
            <a:pPr marL="0" indent="0">
              <a:buNone/>
            </a:pPr>
            <a:r>
              <a:rPr lang="en-GB" sz="1600" i="1"/>
              <a:t>To protect this critically important asset, a UK-first multi-partner innovative sandscaping project was undertaken in 2019, which saw approximately 1.8 million cubic metres of sand placed and engineered on the beaches, providing protection to the gas terminal and extending the life of the village defences for at least the next 20 years</a:t>
            </a:r>
            <a:r>
              <a:rPr lang="en-GB"/>
              <a:t>.</a:t>
            </a:r>
          </a:p>
        </p:txBody>
      </p:sp>
      <p:sp>
        <p:nvSpPr>
          <p:cNvPr id="6" name="Title 5">
            <a:extLst>
              <a:ext uri="{FF2B5EF4-FFF2-40B4-BE49-F238E27FC236}">
                <a16:creationId xmlns:a16="http://schemas.microsoft.com/office/drawing/2014/main" id="{92E44E91-58DC-4C9D-BED7-4209683C7F42}"/>
              </a:ext>
            </a:extLst>
          </p:cNvPr>
          <p:cNvSpPr>
            <a:spLocks noGrp="1"/>
          </p:cNvSpPr>
          <p:nvPr>
            <p:ph type="title"/>
          </p:nvPr>
        </p:nvSpPr>
        <p:spPr/>
        <p:txBody>
          <a:bodyPr/>
          <a:lstStyle/>
          <a:p>
            <a:r>
              <a:rPr lang="en-GB"/>
              <a:t>Case Study: Bacton Gas Terminal Coastal Protection </a:t>
            </a:r>
            <a:br>
              <a:rPr lang="en-GB"/>
            </a:br>
            <a:r>
              <a:rPr lang="en-GB"/>
              <a:t>Works</a:t>
            </a:r>
          </a:p>
        </p:txBody>
      </p:sp>
      <p:sp>
        <p:nvSpPr>
          <p:cNvPr id="9" name="TextBox 8">
            <a:extLst>
              <a:ext uri="{FF2B5EF4-FFF2-40B4-BE49-F238E27FC236}">
                <a16:creationId xmlns:a16="http://schemas.microsoft.com/office/drawing/2014/main" id="{FA703364-7C31-40B6-AB49-461A486BC4EB}"/>
              </a:ext>
            </a:extLst>
          </p:cNvPr>
          <p:cNvSpPr txBox="1"/>
          <p:nvPr/>
        </p:nvSpPr>
        <p:spPr>
          <a:xfrm>
            <a:off x="6581670" y="5687368"/>
            <a:ext cx="3265714" cy="246221"/>
          </a:xfrm>
          <a:prstGeom prst="rect">
            <a:avLst/>
          </a:prstGeom>
          <a:noFill/>
        </p:spPr>
        <p:txBody>
          <a:bodyPr wrap="square" rtlCol="0">
            <a:spAutoFit/>
          </a:bodyPr>
          <a:lstStyle/>
          <a:p>
            <a:r>
              <a:rPr lang="en-GB" sz="1000" i="1"/>
              <a:t>Completed sandscaping at the Bacton gas terminal</a:t>
            </a:r>
          </a:p>
        </p:txBody>
      </p:sp>
    </p:spTree>
    <p:extLst>
      <p:ext uri="{BB962C8B-B14F-4D97-AF65-F5344CB8AC3E}">
        <p14:creationId xmlns:p14="http://schemas.microsoft.com/office/powerpoint/2010/main" val="117595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8115-F8F1-47E3-A4C3-57492479E269}"/>
              </a:ext>
            </a:extLst>
          </p:cNvPr>
          <p:cNvSpPr>
            <a:spLocks noGrp="1"/>
          </p:cNvSpPr>
          <p:nvPr>
            <p:ph type="title"/>
          </p:nvPr>
        </p:nvSpPr>
        <p:spPr/>
        <p:txBody>
          <a:bodyPr/>
          <a:lstStyle/>
          <a:p>
            <a:r>
              <a:rPr lang="en-GB"/>
              <a:t>Furlough</a:t>
            </a:r>
          </a:p>
        </p:txBody>
      </p:sp>
      <p:sp>
        <p:nvSpPr>
          <p:cNvPr id="9" name="Content Placeholder 8">
            <a:extLst>
              <a:ext uri="{FF2B5EF4-FFF2-40B4-BE49-F238E27FC236}">
                <a16:creationId xmlns:a16="http://schemas.microsoft.com/office/drawing/2014/main" id="{135148F0-CADB-4584-9E97-7712EC7F0E6F}"/>
              </a:ext>
            </a:extLst>
          </p:cNvPr>
          <p:cNvSpPr>
            <a:spLocks noGrp="1"/>
          </p:cNvSpPr>
          <p:nvPr>
            <p:ph sz="half" idx="4294967295"/>
          </p:nvPr>
        </p:nvSpPr>
        <p:spPr>
          <a:xfrm>
            <a:off x="6721311" y="1497118"/>
            <a:ext cx="4838392" cy="4117681"/>
          </a:xfrm>
        </p:spPr>
        <p:txBody>
          <a:bodyPr>
            <a:normAutofit fontScale="47500" lnSpcReduction="20000"/>
          </a:bodyPr>
          <a:lstStyle/>
          <a:p>
            <a:pPr>
              <a:lnSpc>
                <a:spcPct val="119000"/>
              </a:lnSpc>
              <a:spcBef>
                <a:spcPts val="0"/>
              </a:spcBef>
              <a:spcAft>
                <a:spcPts val="600"/>
              </a:spcAft>
            </a:pPr>
            <a:r>
              <a:rPr lang="en-GB"/>
              <a:t>As a result of the trading restrictions brought about by the first lockdown of 2020, around 30% of all eligible workers were receiving support through the furlough schemes, at both a national and a local level. </a:t>
            </a:r>
          </a:p>
          <a:p>
            <a:pPr>
              <a:lnSpc>
                <a:spcPct val="119000"/>
              </a:lnSpc>
              <a:spcBef>
                <a:spcPts val="0"/>
              </a:spcBef>
              <a:spcAft>
                <a:spcPts val="600"/>
              </a:spcAft>
            </a:pPr>
            <a:r>
              <a:rPr lang="en-GB"/>
              <a:t>There was a noticeable reduction in furlough figures as the economy reopened through the summer months, falling to 6% in Norfolk and Suffolk by October. </a:t>
            </a:r>
          </a:p>
          <a:p>
            <a:pPr>
              <a:lnSpc>
                <a:spcPct val="119000"/>
              </a:lnSpc>
              <a:spcBef>
                <a:spcPts val="0"/>
              </a:spcBef>
              <a:spcAft>
                <a:spcPts val="600"/>
              </a:spcAft>
            </a:pPr>
            <a:r>
              <a:rPr lang="en-GB"/>
              <a:t>As the tier restrictions and a second lockdown kicked in, the furlough rate crept back up to around 16% (Norfolk) and 15% in (Suffolk) in January 2021, although encouragingly, these were far from the levels seen through the summer of 2020.</a:t>
            </a:r>
          </a:p>
          <a:p>
            <a:pPr>
              <a:lnSpc>
                <a:spcPct val="119000"/>
              </a:lnSpc>
              <a:spcBef>
                <a:spcPts val="0"/>
              </a:spcBef>
              <a:spcAft>
                <a:spcPts val="600"/>
              </a:spcAft>
            </a:pPr>
            <a:r>
              <a:rPr lang="en-GB"/>
              <a:t>Since February, the take-up rate has been decreasing each month across all sectors, with the Norfolk and Suffolk numbers falling to 3% in September 2021.</a:t>
            </a:r>
          </a:p>
          <a:p>
            <a:pPr>
              <a:lnSpc>
                <a:spcPct val="119000"/>
              </a:lnSpc>
              <a:spcBef>
                <a:spcPts val="0"/>
              </a:spcBef>
              <a:spcAft>
                <a:spcPts val="600"/>
              </a:spcAft>
            </a:pPr>
            <a:r>
              <a:rPr lang="en-GB"/>
              <a:t>Furthermore, it has been positive to see that Norfolk and Suffolk figures have tracked slightly below the national and regional levels throughout the restrictions.</a:t>
            </a:r>
          </a:p>
        </p:txBody>
      </p:sp>
      <p:sp>
        <p:nvSpPr>
          <p:cNvPr id="7" name="TextBox 6">
            <a:extLst>
              <a:ext uri="{FF2B5EF4-FFF2-40B4-BE49-F238E27FC236}">
                <a16:creationId xmlns:a16="http://schemas.microsoft.com/office/drawing/2014/main" id="{EA73D5E4-E15C-4B1B-B29E-555C7CACAF18}"/>
              </a:ext>
            </a:extLst>
          </p:cNvPr>
          <p:cNvSpPr txBox="1"/>
          <p:nvPr/>
        </p:nvSpPr>
        <p:spPr>
          <a:xfrm>
            <a:off x="914400" y="5360882"/>
            <a:ext cx="5181600" cy="253916"/>
          </a:xfrm>
          <a:prstGeom prst="rect">
            <a:avLst/>
          </a:prstGeom>
          <a:noFill/>
        </p:spPr>
        <p:txBody>
          <a:bodyPr wrap="square" rtlCol="0">
            <a:spAutoFit/>
          </a:bodyPr>
          <a:lstStyle/>
          <a:p>
            <a:pPr algn="ctr"/>
            <a:r>
              <a:rPr lang="en-GB" sz="1000" i="1">
                <a:latin typeface="+mj-lt"/>
              </a:rPr>
              <a:t>Source: HMRC</a:t>
            </a:r>
          </a:p>
        </p:txBody>
      </p:sp>
      <p:pic>
        <p:nvPicPr>
          <p:cNvPr id="5" name="Picture 4" descr="Chart, bar chart&#10;&#10;Description automatically generated">
            <a:extLst>
              <a:ext uri="{FF2B5EF4-FFF2-40B4-BE49-F238E27FC236}">
                <a16:creationId xmlns:a16="http://schemas.microsoft.com/office/drawing/2014/main" id="{1CB300C9-F66D-4933-9457-52D1299CDE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298" y="1497118"/>
            <a:ext cx="5898204" cy="3698734"/>
          </a:xfrm>
          <a:prstGeom prst="rect">
            <a:avLst/>
          </a:prstGeom>
        </p:spPr>
      </p:pic>
    </p:spTree>
    <p:extLst>
      <p:ext uri="{BB962C8B-B14F-4D97-AF65-F5344CB8AC3E}">
        <p14:creationId xmlns:p14="http://schemas.microsoft.com/office/powerpoint/2010/main" val="32513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AB62-9279-4AA0-960A-AA81A817B96F}"/>
              </a:ext>
            </a:extLst>
          </p:cNvPr>
          <p:cNvSpPr>
            <a:spLocks noGrp="1"/>
          </p:cNvSpPr>
          <p:nvPr>
            <p:ph type="title"/>
          </p:nvPr>
        </p:nvSpPr>
        <p:spPr/>
        <p:txBody>
          <a:bodyPr/>
          <a:lstStyle/>
          <a:p>
            <a:r>
              <a:rPr lang="en-GB"/>
              <a:t>Furlough by Sector</a:t>
            </a:r>
          </a:p>
        </p:txBody>
      </p:sp>
      <p:sp>
        <p:nvSpPr>
          <p:cNvPr id="5" name="Content Placeholder 4">
            <a:extLst>
              <a:ext uri="{FF2B5EF4-FFF2-40B4-BE49-F238E27FC236}">
                <a16:creationId xmlns:a16="http://schemas.microsoft.com/office/drawing/2014/main" id="{7E809605-6850-40DE-A38A-2F8CBE2009BA}"/>
              </a:ext>
            </a:extLst>
          </p:cNvPr>
          <p:cNvSpPr>
            <a:spLocks noGrp="1"/>
          </p:cNvSpPr>
          <p:nvPr>
            <p:ph sz="half" idx="4294967295"/>
          </p:nvPr>
        </p:nvSpPr>
        <p:spPr>
          <a:xfrm>
            <a:off x="7054639" y="1806508"/>
            <a:ext cx="4578038" cy="3171815"/>
          </a:xfrm>
        </p:spPr>
        <p:txBody>
          <a:bodyPr>
            <a:normAutofit/>
          </a:bodyPr>
          <a:lstStyle/>
          <a:p>
            <a:pPr marL="174625" indent="-174625">
              <a:lnSpc>
                <a:spcPct val="119000"/>
              </a:lnSpc>
              <a:spcBef>
                <a:spcPts val="0"/>
              </a:spcBef>
              <a:spcAft>
                <a:spcPts val="600"/>
              </a:spcAft>
            </a:pPr>
            <a:r>
              <a:rPr lang="en-GB" sz="1200"/>
              <a:t>Sector data relating to furlough at a local level shows that furloughed employments are primarily concentrated in Accommodation and Food and Wholesale and Retail, </a:t>
            </a:r>
            <a:r>
              <a:rPr lang="en-GB" sz="1200">
                <a:latin typeface="Arial" panose="020B0604020202020204" pitchFamily="34" charset="0"/>
                <a:cs typeface="Arial" panose="020B0604020202020204" pitchFamily="34" charset="0"/>
              </a:rPr>
              <a:t>with 29,000 and 22,000 furloughed employments in both sectors respectively in January 2021.</a:t>
            </a:r>
            <a:endParaRPr lang="en-GB" sz="1200"/>
          </a:p>
          <a:p>
            <a:pPr marL="174625" indent="-174625">
              <a:lnSpc>
                <a:spcPct val="119000"/>
              </a:lnSpc>
              <a:spcBef>
                <a:spcPts val="0"/>
              </a:spcBef>
              <a:spcAft>
                <a:spcPts val="600"/>
              </a:spcAft>
            </a:pPr>
            <a:r>
              <a:rPr lang="en-GB" sz="1200"/>
              <a:t>National level data indicates that hospitality and visitor/retail sectors saw the largest take-up rates – running at around 75-87% at their peak.</a:t>
            </a:r>
            <a:endParaRPr lang="en-GB" sz="1200">
              <a:latin typeface="Arial" panose="020B0604020202020204" pitchFamily="34" charset="0"/>
              <a:cs typeface="Arial" panose="020B0604020202020204" pitchFamily="34" charset="0"/>
            </a:endParaRPr>
          </a:p>
          <a:p>
            <a:pPr marL="174625" indent="-174625">
              <a:lnSpc>
                <a:spcPct val="119000"/>
              </a:lnSpc>
              <a:spcBef>
                <a:spcPts val="0"/>
              </a:spcBef>
              <a:spcAft>
                <a:spcPts val="600"/>
              </a:spcAft>
            </a:pPr>
            <a:r>
              <a:rPr lang="en-GB" sz="1200">
                <a:latin typeface="Arial" panose="020B0604020202020204" pitchFamily="34" charset="0"/>
                <a:cs typeface="Arial" panose="020B0604020202020204" pitchFamily="34" charset="0"/>
              </a:rPr>
              <a:t>However, since the beginning of 2020, the volume of furloughed employments across all sectors has been falling, with September 2021 showing furloughed employments </a:t>
            </a:r>
            <a:r>
              <a:rPr lang="en-GB" sz="1200"/>
              <a:t>in Accommodation &amp; Food and Wholesale and Retail </a:t>
            </a:r>
            <a:r>
              <a:rPr lang="en-GB" sz="1200">
                <a:latin typeface="Arial" panose="020B0604020202020204" pitchFamily="34" charset="0"/>
                <a:cs typeface="Arial" panose="020B0604020202020204" pitchFamily="34" charset="0"/>
              </a:rPr>
              <a:t>at 2,000 and 3,200 respectively.</a:t>
            </a:r>
          </a:p>
        </p:txBody>
      </p:sp>
      <p:sp>
        <p:nvSpPr>
          <p:cNvPr id="8" name="TextBox 7">
            <a:extLst>
              <a:ext uri="{FF2B5EF4-FFF2-40B4-BE49-F238E27FC236}">
                <a16:creationId xmlns:a16="http://schemas.microsoft.com/office/drawing/2014/main" id="{A2C85375-01F3-421F-8082-3C9C6AA4A626}"/>
              </a:ext>
            </a:extLst>
          </p:cNvPr>
          <p:cNvSpPr txBox="1"/>
          <p:nvPr/>
        </p:nvSpPr>
        <p:spPr>
          <a:xfrm>
            <a:off x="2592153" y="5731737"/>
            <a:ext cx="2945860" cy="253916"/>
          </a:xfrm>
          <a:prstGeom prst="rect">
            <a:avLst/>
          </a:prstGeom>
          <a:noFill/>
        </p:spPr>
        <p:txBody>
          <a:bodyPr wrap="square" rtlCol="0">
            <a:spAutoFit/>
          </a:bodyPr>
          <a:lstStyle/>
          <a:p>
            <a:pPr algn="ctr"/>
            <a:r>
              <a:rPr lang="en-GB" sz="1000" i="1"/>
              <a:t>Source: HMRC</a:t>
            </a:r>
          </a:p>
        </p:txBody>
      </p:sp>
      <p:pic>
        <p:nvPicPr>
          <p:cNvPr id="6" name="Picture 5" descr="Chart, line chart&#10;&#10;Description automatically generated">
            <a:extLst>
              <a:ext uri="{FF2B5EF4-FFF2-40B4-BE49-F238E27FC236}">
                <a16:creationId xmlns:a16="http://schemas.microsoft.com/office/drawing/2014/main" id="{96524E03-52AA-48C2-958A-0CADAE0D4D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879676"/>
            <a:ext cx="6597438" cy="3098647"/>
          </a:xfrm>
          <a:prstGeom prst="rect">
            <a:avLst/>
          </a:prstGeom>
        </p:spPr>
      </p:pic>
    </p:spTree>
    <p:extLst>
      <p:ext uri="{BB962C8B-B14F-4D97-AF65-F5344CB8AC3E}">
        <p14:creationId xmlns:p14="http://schemas.microsoft.com/office/powerpoint/2010/main" val="342766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D552-0C0C-46EC-A19F-A296D1200A61}"/>
              </a:ext>
            </a:extLst>
          </p:cNvPr>
          <p:cNvSpPr>
            <a:spLocks noGrp="1"/>
          </p:cNvSpPr>
          <p:nvPr>
            <p:ph type="title"/>
          </p:nvPr>
        </p:nvSpPr>
        <p:spPr/>
        <p:txBody>
          <a:bodyPr/>
          <a:lstStyle/>
          <a:p>
            <a:r>
              <a:rPr lang="en-GB"/>
              <a:t>SEISS – Self Employment Support</a:t>
            </a:r>
          </a:p>
        </p:txBody>
      </p:sp>
      <p:sp>
        <p:nvSpPr>
          <p:cNvPr id="6" name="Content Placeholder 5">
            <a:extLst>
              <a:ext uri="{FF2B5EF4-FFF2-40B4-BE49-F238E27FC236}">
                <a16:creationId xmlns:a16="http://schemas.microsoft.com/office/drawing/2014/main" id="{530D9D6F-174A-4C19-A312-257EE372BBBC}"/>
              </a:ext>
            </a:extLst>
          </p:cNvPr>
          <p:cNvSpPr>
            <a:spLocks noGrp="1"/>
          </p:cNvSpPr>
          <p:nvPr>
            <p:ph sz="half" idx="4294967295"/>
          </p:nvPr>
        </p:nvSpPr>
        <p:spPr>
          <a:xfrm>
            <a:off x="6599251" y="1283551"/>
            <a:ext cx="5353937" cy="4796235"/>
          </a:xfrm>
        </p:spPr>
        <p:txBody>
          <a:bodyPr>
            <a:noAutofit/>
          </a:bodyPr>
          <a:lstStyle/>
          <a:p>
            <a:pPr marL="174625" indent="-174625">
              <a:lnSpc>
                <a:spcPct val="119000"/>
              </a:lnSpc>
              <a:spcBef>
                <a:spcPts val="0"/>
              </a:spcBef>
              <a:spcAft>
                <a:spcPts val="600"/>
              </a:spcAft>
            </a:pPr>
            <a:r>
              <a:rPr lang="en-GB" sz="1200"/>
              <a:t>This graph reflects the contrasting nature of the SEISS (Self Employment Income Support Scheme), compared to the furlough scheme. </a:t>
            </a:r>
          </a:p>
          <a:p>
            <a:pPr marL="174625" indent="-174625">
              <a:lnSpc>
                <a:spcPct val="119000"/>
              </a:lnSpc>
              <a:spcBef>
                <a:spcPts val="0"/>
              </a:spcBef>
              <a:spcAft>
                <a:spcPts val="600"/>
              </a:spcAft>
            </a:pPr>
            <a:r>
              <a:rPr lang="en-GB" sz="1200"/>
              <a:t>The data shows that the take-up rate in Norfolk and Suffolk peaked in July 2020 at around 74% of eligible self-employed, just below the UK peak of 77%.</a:t>
            </a:r>
          </a:p>
          <a:p>
            <a:pPr marL="174625" indent="-174625">
              <a:lnSpc>
                <a:spcPct val="119000"/>
              </a:lnSpc>
              <a:spcBef>
                <a:spcPts val="0"/>
              </a:spcBef>
              <a:spcAft>
                <a:spcPts val="600"/>
              </a:spcAft>
            </a:pPr>
            <a:r>
              <a:rPr lang="en-GB" sz="1200"/>
              <a:t>Since this peak in July 2020, the take-up rate has been quite volatile, often in correlation with the introduction/easing of restrictions, however it has generally followed a downwards trend.</a:t>
            </a:r>
          </a:p>
          <a:p>
            <a:pPr marL="174625" indent="-174625">
              <a:lnSpc>
                <a:spcPct val="119000"/>
              </a:lnSpc>
              <a:spcBef>
                <a:spcPts val="0"/>
              </a:spcBef>
              <a:spcAft>
                <a:spcPts val="600"/>
              </a:spcAft>
            </a:pPr>
            <a:r>
              <a:rPr lang="en-GB" sz="1200"/>
              <a:t>Figures in August 2021 were the lowest on record, with a take-up rate of 18% across Norfolk and Suffolk.</a:t>
            </a:r>
          </a:p>
          <a:p>
            <a:pPr marL="174625" indent="-174625">
              <a:lnSpc>
                <a:spcPct val="119000"/>
              </a:lnSpc>
              <a:spcBef>
                <a:spcPts val="0"/>
              </a:spcBef>
              <a:spcAft>
                <a:spcPts val="600"/>
              </a:spcAft>
            </a:pPr>
            <a:r>
              <a:rPr lang="en-GB" sz="1200"/>
              <a:t>However, from August to the latest figures in October, the take-up rate has risen up to 29%, most likely due to the rising case numbers and the anticipation of new restrictions.</a:t>
            </a:r>
          </a:p>
          <a:p>
            <a:pPr marL="174625" indent="-174625">
              <a:lnSpc>
                <a:spcPct val="119000"/>
              </a:lnSpc>
              <a:spcBef>
                <a:spcPts val="0"/>
              </a:spcBef>
              <a:spcAft>
                <a:spcPts val="600"/>
              </a:spcAft>
            </a:pPr>
            <a:r>
              <a:rPr lang="en-GB" sz="1200"/>
              <a:t>As a result, this metric will be an important one to track in the coming months.</a:t>
            </a:r>
          </a:p>
          <a:p>
            <a:pPr marL="174625" indent="-174625">
              <a:lnSpc>
                <a:spcPct val="119000"/>
              </a:lnSpc>
              <a:spcBef>
                <a:spcPts val="0"/>
              </a:spcBef>
              <a:spcAft>
                <a:spcPts val="600"/>
              </a:spcAft>
            </a:pPr>
            <a:r>
              <a:rPr lang="en-GB" sz="1200"/>
              <a:t>The average value of a claim in June 2021 was £2,200 in Norfolk and £2,300 in Suffolk – which is roughly in line with the UK average (£2,300).</a:t>
            </a:r>
          </a:p>
          <a:p>
            <a:pPr marL="174625" indent="-174625">
              <a:lnSpc>
                <a:spcPct val="119000"/>
              </a:lnSpc>
              <a:spcBef>
                <a:spcPts val="0"/>
              </a:spcBef>
              <a:spcAft>
                <a:spcPts val="600"/>
              </a:spcAft>
            </a:pPr>
            <a:r>
              <a:rPr lang="en-GB" sz="1200"/>
              <a:t>This has fallen from £2,800 and £2,900 in June 2020 for Norfolk and Suffolk respectively.</a:t>
            </a:r>
          </a:p>
        </p:txBody>
      </p:sp>
      <p:sp>
        <p:nvSpPr>
          <p:cNvPr id="9" name="TextBox 8">
            <a:extLst>
              <a:ext uri="{FF2B5EF4-FFF2-40B4-BE49-F238E27FC236}">
                <a16:creationId xmlns:a16="http://schemas.microsoft.com/office/drawing/2014/main" id="{C90BC66F-EF1A-406F-8600-97B6B21853D2}"/>
              </a:ext>
            </a:extLst>
          </p:cNvPr>
          <p:cNvSpPr txBox="1"/>
          <p:nvPr/>
        </p:nvSpPr>
        <p:spPr>
          <a:xfrm>
            <a:off x="914400" y="5555150"/>
            <a:ext cx="5181600" cy="253916"/>
          </a:xfrm>
          <a:prstGeom prst="rect">
            <a:avLst/>
          </a:prstGeom>
          <a:noFill/>
        </p:spPr>
        <p:txBody>
          <a:bodyPr wrap="square" rtlCol="0">
            <a:spAutoFit/>
          </a:bodyPr>
          <a:lstStyle/>
          <a:p>
            <a:pPr algn="ctr"/>
            <a:r>
              <a:rPr lang="en-GB" sz="1000" i="1"/>
              <a:t>Source: HMRC</a:t>
            </a:r>
          </a:p>
        </p:txBody>
      </p:sp>
      <p:pic>
        <p:nvPicPr>
          <p:cNvPr id="5" name="Picture 4" descr="Chart, line chart&#10;&#10;Description automatically generated">
            <a:extLst>
              <a:ext uri="{FF2B5EF4-FFF2-40B4-BE49-F238E27FC236}">
                <a16:creationId xmlns:a16="http://schemas.microsoft.com/office/drawing/2014/main" id="{8A9F3730-B395-4929-A426-7076B16CBC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284" y="1677197"/>
            <a:ext cx="6016159" cy="3772703"/>
          </a:xfrm>
          <a:prstGeom prst="rect">
            <a:avLst/>
          </a:prstGeom>
        </p:spPr>
      </p:pic>
    </p:spTree>
    <p:extLst>
      <p:ext uri="{BB962C8B-B14F-4D97-AF65-F5344CB8AC3E}">
        <p14:creationId xmlns:p14="http://schemas.microsoft.com/office/powerpoint/2010/main" val="219272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004D-6BB1-4ACC-A142-62B013D866AE}"/>
              </a:ext>
            </a:extLst>
          </p:cNvPr>
          <p:cNvSpPr>
            <a:spLocks noGrp="1"/>
          </p:cNvSpPr>
          <p:nvPr>
            <p:ph type="title"/>
          </p:nvPr>
        </p:nvSpPr>
        <p:spPr/>
        <p:txBody>
          <a:bodyPr/>
          <a:lstStyle/>
          <a:p>
            <a:r>
              <a:rPr lang="en-GB"/>
              <a:t>CBILS and BBILS – Business Loan Support</a:t>
            </a:r>
          </a:p>
        </p:txBody>
      </p:sp>
      <p:sp>
        <p:nvSpPr>
          <p:cNvPr id="15" name="Content Placeholder 14">
            <a:extLst>
              <a:ext uri="{FF2B5EF4-FFF2-40B4-BE49-F238E27FC236}">
                <a16:creationId xmlns:a16="http://schemas.microsoft.com/office/drawing/2014/main" id="{847EA3BB-161D-4C14-82EC-A0A21DD5F792}"/>
              </a:ext>
            </a:extLst>
          </p:cNvPr>
          <p:cNvSpPr>
            <a:spLocks noGrp="1"/>
          </p:cNvSpPr>
          <p:nvPr>
            <p:ph sz="half" idx="4294967295"/>
          </p:nvPr>
        </p:nvSpPr>
        <p:spPr>
          <a:xfrm>
            <a:off x="724829" y="4944165"/>
            <a:ext cx="10972800" cy="1146175"/>
          </a:xfrm>
        </p:spPr>
        <p:txBody>
          <a:bodyPr>
            <a:normAutofit lnSpcReduction="10000"/>
          </a:bodyPr>
          <a:lstStyle/>
          <a:p>
            <a:pPr marL="174625" indent="-174625"/>
            <a:r>
              <a:rPr lang="en-GB" sz="1200">
                <a:latin typeface="Arial" panose="020B0604020202020204" pitchFamily="34" charset="0"/>
                <a:cs typeface="Arial" panose="020B0604020202020204" pitchFamily="34" charset="0"/>
              </a:rPr>
              <a:t>Norfolk and Suffolk saw fewer numbers of loans offered per 100 SMEs than the national average and nearly all of our comparator LEP regions, with 54 loans offered per SME in Norfolk and Suffolk compared with 62 nationally.</a:t>
            </a:r>
          </a:p>
          <a:p>
            <a:pPr marL="174625" indent="-174625"/>
            <a:r>
              <a:rPr lang="en-GB" sz="1200">
                <a:latin typeface="Arial" panose="020B0604020202020204" pitchFamily="34" charset="0"/>
                <a:cs typeface="Arial" panose="020B0604020202020204" pitchFamily="34" charset="0"/>
              </a:rPr>
              <a:t>This perhaps indicates that SMEs in Norfolk and Suffolk were in less need of significant financial support as a result of the impact of COVID-19.</a:t>
            </a:r>
          </a:p>
          <a:p>
            <a:pPr marL="174625" indent="-174625"/>
            <a:r>
              <a:rPr lang="en-GB" sz="1200">
                <a:latin typeface="Arial" panose="020B0604020202020204" pitchFamily="34" charset="0"/>
                <a:cs typeface="Arial" panose="020B0604020202020204" pitchFamily="34" charset="0"/>
              </a:rPr>
              <a:t>Furthermore, not only were there fewer loans offered per 100 SMEs in Norfolk and Suffolk than the national average, but the average value per loan was also less - £42.7k locally relative to £44.3k nationally.</a:t>
            </a:r>
          </a:p>
          <a:p>
            <a:endParaRPr lang="en-GB" sz="12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3670DA7-BE91-4161-AC87-4A0D16B55C75}"/>
              </a:ext>
            </a:extLst>
          </p:cNvPr>
          <p:cNvSpPr txBox="1"/>
          <p:nvPr/>
        </p:nvSpPr>
        <p:spPr>
          <a:xfrm>
            <a:off x="3438727" y="4713374"/>
            <a:ext cx="5181600" cy="253916"/>
          </a:xfrm>
          <a:prstGeom prst="rect">
            <a:avLst/>
          </a:prstGeom>
          <a:noFill/>
        </p:spPr>
        <p:txBody>
          <a:bodyPr wrap="square" rtlCol="0">
            <a:spAutoFit/>
          </a:bodyPr>
          <a:lstStyle/>
          <a:p>
            <a:pPr algn="ctr"/>
            <a:r>
              <a:rPr lang="en-GB" sz="1000" i="1"/>
              <a:t>Source: British Business Bank</a:t>
            </a:r>
          </a:p>
        </p:txBody>
      </p:sp>
      <p:pic>
        <p:nvPicPr>
          <p:cNvPr id="4" name="Picture 3" descr="Chart, bar chart&#10;&#10;Description automatically generated">
            <a:extLst>
              <a:ext uri="{FF2B5EF4-FFF2-40B4-BE49-F238E27FC236}">
                <a16:creationId xmlns:a16="http://schemas.microsoft.com/office/drawing/2014/main" id="{2F64E43B-5BCC-4234-853B-C1F77BEAA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29" y="1348743"/>
            <a:ext cx="4962746" cy="3350062"/>
          </a:xfrm>
          <a:prstGeom prst="rect">
            <a:avLst/>
          </a:prstGeom>
        </p:spPr>
      </p:pic>
      <p:pic>
        <p:nvPicPr>
          <p:cNvPr id="6" name="Picture 5" descr="Chart, bar chart&#10;&#10;Description automatically generated">
            <a:extLst>
              <a:ext uri="{FF2B5EF4-FFF2-40B4-BE49-F238E27FC236}">
                <a16:creationId xmlns:a16="http://schemas.microsoft.com/office/drawing/2014/main" id="{F6CE870D-2C64-4C34-810A-79F5AD252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4427" y="1348743"/>
            <a:ext cx="5032020" cy="3350062"/>
          </a:xfrm>
          <a:prstGeom prst="rect">
            <a:avLst/>
          </a:prstGeom>
        </p:spPr>
      </p:pic>
    </p:spTree>
    <p:extLst>
      <p:ext uri="{BB962C8B-B14F-4D97-AF65-F5344CB8AC3E}">
        <p14:creationId xmlns:p14="http://schemas.microsoft.com/office/powerpoint/2010/main" val="226524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05DE71-0589-44AF-840E-BB9F470153DF}"/>
              </a:ext>
            </a:extLst>
          </p:cNvPr>
          <p:cNvSpPr>
            <a:spLocks noGrp="1"/>
          </p:cNvSpPr>
          <p:nvPr>
            <p:ph type="body" sz="quarter" idx="15"/>
          </p:nvPr>
        </p:nvSpPr>
        <p:spPr/>
        <p:txBody>
          <a:bodyPr/>
          <a:lstStyle/>
          <a:p>
            <a:r>
              <a:rPr lang="en-GB"/>
              <a:t>4.	Key Metrics Analysis</a:t>
            </a:r>
          </a:p>
        </p:txBody>
      </p:sp>
    </p:spTree>
    <p:extLst>
      <p:ext uri="{BB962C8B-B14F-4D97-AF65-F5344CB8AC3E}">
        <p14:creationId xmlns:p14="http://schemas.microsoft.com/office/powerpoint/2010/main" val="233044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A744-D69C-449D-969D-123E3EE5BDBA}"/>
              </a:ext>
            </a:extLst>
          </p:cNvPr>
          <p:cNvSpPr>
            <a:spLocks noGrp="1"/>
          </p:cNvSpPr>
          <p:nvPr>
            <p:ph type="title"/>
          </p:nvPr>
        </p:nvSpPr>
        <p:spPr/>
        <p:txBody>
          <a:bodyPr/>
          <a:lstStyle/>
          <a:p>
            <a:r>
              <a:rPr lang="en-GB"/>
              <a:t>Key Metrics Analysis</a:t>
            </a:r>
          </a:p>
        </p:txBody>
      </p:sp>
      <p:sp>
        <p:nvSpPr>
          <p:cNvPr id="4" name="TextBox 3">
            <a:extLst>
              <a:ext uri="{FF2B5EF4-FFF2-40B4-BE49-F238E27FC236}">
                <a16:creationId xmlns:a16="http://schemas.microsoft.com/office/drawing/2014/main" id="{091EBE8A-E540-4691-AD3A-4DB579790409}"/>
              </a:ext>
            </a:extLst>
          </p:cNvPr>
          <p:cNvSpPr txBox="1"/>
          <p:nvPr/>
        </p:nvSpPr>
        <p:spPr>
          <a:xfrm>
            <a:off x="1105931" y="1407121"/>
            <a:ext cx="9633405" cy="4247317"/>
          </a:xfrm>
          <a:prstGeom prst="rect">
            <a:avLst/>
          </a:prstGeom>
          <a:noFill/>
        </p:spPr>
        <p:txBody>
          <a:bodyPr wrap="square" rtlCol="0">
            <a:spAutoFit/>
          </a:bodyPr>
          <a:lstStyle/>
          <a:p>
            <a:r>
              <a:rPr lang="en-GB"/>
              <a:t>This section looks at a series of key metrics that we have continuously monitored, even prior to the Covid outbreak, in order to assess the trajectory and overall health of the Norfolk and Suffolk economy and have been foundations in all previous economic strategy analysis.</a:t>
            </a:r>
          </a:p>
          <a:p>
            <a:endParaRPr lang="en-GB"/>
          </a:p>
          <a:p>
            <a:r>
              <a:rPr lang="en-GB"/>
              <a:t>This section looks at:</a:t>
            </a:r>
          </a:p>
          <a:p>
            <a:endParaRPr lang="en-GB"/>
          </a:p>
          <a:p>
            <a:pPr marL="742950" lvl="1" indent="-285750">
              <a:buFont typeface="Arial" panose="020B0604020202020204" pitchFamily="34" charset="0"/>
              <a:buChar char="•"/>
            </a:pPr>
            <a:r>
              <a:rPr lang="en-GB"/>
              <a:t>Unemployment, Employment &amp; Claimant Count rates</a:t>
            </a:r>
          </a:p>
          <a:p>
            <a:pPr marL="742950" lvl="1" indent="-285750">
              <a:buFont typeface="Arial" panose="020B0604020202020204" pitchFamily="34" charset="0"/>
              <a:buChar char="•"/>
            </a:pPr>
            <a:r>
              <a:rPr lang="en-GB"/>
              <a:t>Business/Enterprise Demographic, Start-up &amp; Incorporation Data</a:t>
            </a:r>
          </a:p>
          <a:p>
            <a:pPr marL="742950" lvl="1" indent="-285750">
              <a:buFont typeface="Arial" panose="020B0604020202020204" pitchFamily="34" charset="0"/>
              <a:buChar char="•"/>
            </a:pPr>
            <a:r>
              <a:rPr lang="en-GB"/>
              <a:t>Salary and Dwelling Affordability Data</a:t>
            </a:r>
          </a:p>
          <a:p>
            <a:pPr marL="742950" lvl="1" indent="-285750">
              <a:buFont typeface="Arial" panose="020B0604020202020204" pitchFamily="34" charset="0"/>
              <a:buChar char="•"/>
            </a:pPr>
            <a:r>
              <a:rPr lang="en-GB"/>
              <a:t>GVA (Gross Value Added)</a:t>
            </a:r>
          </a:p>
          <a:p>
            <a:endParaRPr lang="en-GB"/>
          </a:p>
          <a:p>
            <a:r>
              <a:rPr lang="en-GB"/>
              <a:t>There are several layers of GVA analysis, as this metric is the most widely used means to measure the underlying value of the economy of any given location (National, LEP, or Local Authority etc) in the UK. Rather than measuring overall output, we are seeking to understand whether the value – the productivity of the output is increasing – or otherwise over time.</a:t>
            </a:r>
          </a:p>
        </p:txBody>
      </p:sp>
    </p:spTree>
    <p:extLst>
      <p:ext uri="{BB962C8B-B14F-4D97-AF65-F5344CB8AC3E}">
        <p14:creationId xmlns:p14="http://schemas.microsoft.com/office/powerpoint/2010/main" val="64588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49F0-7A10-4D11-A7D8-9807461E2E71}"/>
              </a:ext>
            </a:extLst>
          </p:cNvPr>
          <p:cNvSpPr>
            <a:spLocks noGrp="1"/>
          </p:cNvSpPr>
          <p:nvPr>
            <p:ph type="title"/>
          </p:nvPr>
        </p:nvSpPr>
        <p:spPr/>
        <p:txBody>
          <a:bodyPr/>
          <a:lstStyle/>
          <a:p>
            <a:r>
              <a:rPr lang="en-GB"/>
              <a:t>Economic Strategy – Evidence Base</a:t>
            </a:r>
          </a:p>
        </p:txBody>
      </p:sp>
      <p:sp>
        <p:nvSpPr>
          <p:cNvPr id="4" name="TextBox 3">
            <a:extLst>
              <a:ext uri="{FF2B5EF4-FFF2-40B4-BE49-F238E27FC236}">
                <a16:creationId xmlns:a16="http://schemas.microsoft.com/office/drawing/2014/main" id="{E77BCDEA-7E49-49F1-A9CE-45EB2EE83B5F}"/>
              </a:ext>
            </a:extLst>
          </p:cNvPr>
          <p:cNvSpPr txBox="1"/>
          <p:nvPr/>
        </p:nvSpPr>
        <p:spPr>
          <a:xfrm>
            <a:off x="734311" y="1268845"/>
            <a:ext cx="10723377" cy="5386090"/>
          </a:xfrm>
          <a:prstGeom prst="rect">
            <a:avLst/>
          </a:prstGeom>
          <a:noFill/>
        </p:spPr>
        <p:txBody>
          <a:bodyPr wrap="square" lIns="91440" tIns="45720" rIns="91440" bIns="45720" rtlCol="0" anchor="t">
            <a:spAutoFit/>
          </a:bodyPr>
          <a:lstStyle/>
          <a:p>
            <a:pPr marL="447675" indent="-447675"/>
            <a:r>
              <a:rPr lang="en-GB" sz="1600" b="1" i="1">
                <a:solidFill>
                  <a:schemeClr val="accent1"/>
                </a:solidFill>
              </a:rPr>
              <a:t>1.	Introduction and Overview</a:t>
            </a:r>
            <a:endParaRPr lang="en-GB" sz="1600">
              <a:solidFill>
                <a:schemeClr val="accent1"/>
              </a:solidFill>
            </a:endParaRPr>
          </a:p>
          <a:p>
            <a:endParaRPr lang="en-GB" sz="1200"/>
          </a:p>
          <a:p>
            <a:r>
              <a:rPr lang="en-GB" sz="1400"/>
              <a:t>This evidence base is intended as a companion document to the Norfolk and Suffolk Economic Strategy 2022. The evidence base  consists of the core data sets that informed and underpinned the analysis and narrative in the Strategy.</a:t>
            </a:r>
            <a:endParaRPr lang="en-GB" sz="1400">
              <a:cs typeface="Arial"/>
            </a:endParaRPr>
          </a:p>
          <a:p>
            <a:endParaRPr lang="en-GB" sz="1400"/>
          </a:p>
          <a:p>
            <a:r>
              <a:rPr lang="en-GB" sz="1400"/>
              <a:t>We’ve opted to predominantly rely on Office for National Statistics and other comparable central government data releases in compiling the evidence base, as these data sets are constructed around well recognised, comparatively stable data methodologies, which also facilitate (in most instances), benchmarking matrices at a national, regional, LEP and local authority level.</a:t>
            </a:r>
            <a:endParaRPr lang="en-GB" sz="1400">
              <a:cs typeface="Arial"/>
            </a:endParaRPr>
          </a:p>
          <a:p>
            <a:endParaRPr lang="en-GB" sz="1400"/>
          </a:p>
          <a:p>
            <a:r>
              <a:rPr lang="en-GB" sz="1400"/>
              <a:t>In terms of timescales, we’ve tried to access the most up-to-date data available. However, we acknowledge that a significant proportion of the data in the evidence base reflects economic conditions and outputs that existed prior to the onset of the pandemic and associated lockdowns. The data also precedes the impact of the new UK and EU trade agreement. It’s unlikely we’ll have a clearer picture of the overall economic impact of the lockdowns combined with impact of the change in trading arrangements until sometime around 2023/24 – as many of the core data sets run on 1–2 year delay.</a:t>
            </a:r>
            <a:endParaRPr lang="en-GB" sz="1400">
              <a:cs typeface="Arial"/>
            </a:endParaRPr>
          </a:p>
          <a:p>
            <a:endParaRPr lang="en-GB" sz="1400"/>
          </a:p>
          <a:p>
            <a:r>
              <a:rPr lang="en-GB" sz="1400"/>
              <a:t>Alongside this report we have published an online, interactive data dashboard, which contains a significant proportion of the main data sets in the evidence base. This dashboard will be regularly updated on an ongoing basis as and when the Office for National Statistics, and/or the owners of the data, release the latest update. In addition, we will maintain a repository of the workbooks that the evidence base was based on – these will be made available upon request.</a:t>
            </a:r>
            <a:endParaRPr lang="en-GB" sz="1400">
              <a:cs typeface="Arial"/>
            </a:endParaRPr>
          </a:p>
          <a:p>
            <a:endParaRPr lang="en-GB" sz="1400"/>
          </a:p>
          <a:p>
            <a:r>
              <a:rPr lang="en-GB" sz="1400"/>
              <a:t>As with previous economic strategies, we will look to review the overall economic landscape in Norfolk and Suffolk on an annual basis, these updates will be presented as a narrative report. </a:t>
            </a:r>
            <a:endParaRPr lang="en-GB" sz="1400">
              <a:cs typeface="Arial"/>
            </a:endParaRPr>
          </a:p>
          <a:p>
            <a:endParaRPr lang="en-GB" sz="1200"/>
          </a:p>
          <a:p>
            <a:endParaRPr lang="en-GB" sz="1200"/>
          </a:p>
          <a:p>
            <a:endParaRPr lang="en-GB" sz="1200"/>
          </a:p>
        </p:txBody>
      </p:sp>
    </p:spTree>
    <p:extLst>
      <p:ext uri="{BB962C8B-B14F-4D97-AF65-F5344CB8AC3E}">
        <p14:creationId xmlns:p14="http://schemas.microsoft.com/office/powerpoint/2010/main" val="1721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38E8-08C7-4E00-B344-A432C1C75195}"/>
              </a:ext>
            </a:extLst>
          </p:cNvPr>
          <p:cNvSpPr>
            <a:spLocks noGrp="1"/>
          </p:cNvSpPr>
          <p:nvPr>
            <p:ph type="title"/>
          </p:nvPr>
        </p:nvSpPr>
        <p:spPr/>
        <p:txBody>
          <a:bodyPr/>
          <a:lstStyle/>
          <a:p>
            <a:r>
              <a:rPr lang="en-GB"/>
              <a:t>Unemployment Rate</a:t>
            </a:r>
          </a:p>
        </p:txBody>
      </p:sp>
      <p:sp>
        <p:nvSpPr>
          <p:cNvPr id="3" name="Content Placeholder 2">
            <a:extLst>
              <a:ext uri="{FF2B5EF4-FFF2-40B4-BE49-F238E27FC236}">
                <a16:creationId xmlns:a16="http://schemas.microsoft.com/office/drawing/2014/main" id="{B813E610-D3D4-4346-8AA7-A7082AD13721}"/>
              </a:ext>
            </a:extLst>
          </p:cNvPr>
          <p:cNvSpPr>
            <a:spLocks noGrp="1"/>
          </p:cNvSpPr>
          <p:nvPr>
            <p:ph sz="half" idx="4294967295"/>
          </p:nvPr>
        </p:nvSpPr>
        <p:spPr>
          <a:xfrm>
            <a:off x="6044163" y="1411204"/>
            <a:ext cx="5625791" cy="4435310"/>
          </a:xfrm>
        </p:spPr>
        <p:txBody>
          <a:bodyPr>
            <a:noAutofit/>
          </a:bodyPr>
          <a:lstStyle/>
          <a:p>
            <a:pPr marL="177800" indent="-177800">
              <a:lnSpc>
                <a:spcPct val="119000"/>
              </a:lnSpc>
              <a:spcBef>
                <a:spcPts val="0"/>
              </a:spcBef>
              <a:spcAft>
                <a:spcPts val="600"/>
              </a:spcAft>
            </a:pPr>
            <a:r>
              <a:rPr lang="en-GB" sz="1200">
                <a:latin typeface="Arial" panose="020B0604020202020204" pitchFamily="34" charset="0"/>
                <a:cs typeface="Arial" panose="020B0604020202020204" pitchFamily="34" charset="0"/>
              </a:rPr>
              <a:t>Unemployment data at a local, county, and LEP level, is updated on a rolling monthly basis, reflecting the average unemployment rate over the preceding 12-month period. This means that the ‘official’ data will not provide a timely indication of the impact of the current restrictions in terms of increases in unemployment.</a:t>
            </a:r>
          </a:p>
          <a:p>
            <a:pPr marL="177800" indent="-177800">
              <a:lnSpc>
                <a:spcPct val="119000"/>
              </a:lnSpc>
              <a:spcBef>
                <a:spcPts val="0"/>
              </a:spcBef>
              <a:spcAft>
                <a:spcPts val="600"/>
              </a:spcAft>
            </a:pPr>
            <a:r>
              <a:rPr lang="en-GB" sz="1200">
                <a:latin typeface="Arial" panose="020B0604020202020204" pitchFamily="34" charset="0"/>
                <a:cs typeface="Arial" panose="020B0604020202020204" pitchFamily="34" charset="0"/>
              </a:rPr>
              <a:t>Therefore, we have agreed with the Norfolk Office for Data Analytics (NODA) and the Suffolk Office for Data Analytics (SODA) to use a ‘proxy’ unemployment indicator—the Alternative Claimant Count.</a:t>
            </a:r>
          </a:p>
          <a:p>
            <a:pPr marL="177800" indent="-177800">
              <a:lnSpc>
                <a:spcPct val="119000"/>
              </a:lnSpc>
              <a:spcBef>
                <a:spcPts val="0"/>
              </a:spcBef>
              <a:spcAft>
                <a:spcPts val="600"/>
              </a:spcAft>
            </a:pPr>
            <a:r>
              <a:rPr lang="en-GB" sz="1200">
                <a:latin typeface="Arial" panose="020B0604020202020204" pitchFamily="34" charset="0"/>
                <a:cs typeface="Arial" panose="020B0604020202020204" pitchFamily="34" charset="0"/>
              </a:rPr>
              <a:t>We can see from the above figures that Norfolk and Suffolk are once again tracking in line, but just below national and regional levels. The levels peaked through April 2020 and remained consistent through the autumn, before falling over the festive period.</a:t>
            </a:r>
          </a:p>
          <a:p>
            <a:pPr marL="177800" indent="-177800">
              <a:lnSpc>
                <a:spcPct val="119000"/>
              </a:lnSpc>
              <a:spcBef>
                <a:spcPts val="0"/>
              </a:spcBef>
              <a:spcAft>
                <a:spcPts val="600"/>
              </a:spcAft>
            </a:pPr>
            <a:r>
              <a:rPr lang="en-GB" sz="1200">
                <a:latin typeface="Arial" panose="020B0604020202020204" pitchFamily="34" charset="0"/>
                <a:cs typeface="Arial" panose="020B0604020202020204" pitchFamily="34" charset="0"/>
              </a:rPr>
              <a:t>We can see from the data that unemployment rates are above where they were prior to the pandemic outbreak - although still much lower than we were anticipating in terms of ‘worst case’ scenarios. However, it is worth noting that the raft of government support measures for businesses have still not been withdrawn by government and therefore we could see further increases in unemployment as these support measures are wound down.</a:t>
            </a:r>
          </a:p>
        </p:txBody>
      </p:sp>
      <p:sp>
        <p:nvSpPr>
          <p:cNvPr id="7" name="TextBox 6">
            <a:extLst>
              <a:ext uri="{FF2B5EF4-FFF2-40B4-BE49-F238E27FC236}">
                <a16:creationId xmlns:a16="http://schemas.microsoft.com/office/drawing/2014/main" id="{A4FD7483-19A5-490F-BF82-F027E43A349C}"/>
              </a:ext>
            </a:extLst>
          </p:cNvPr>
          <p:cNvSpPr txBox="1"/>
          <p:nvPr/>
        </p:nvSpPr>
        <p:spPr>
          <a:xfrm>
            <a:off x="693786" y="5251811"/>
            <a:ext cx="5181600" cy="253916"/>
          </a:xfrm>
          <a:prstGeom prst="rect">
            <a:avLst/>
          </a:prstGeom>
          <a:noFill/>
        </p:spPr>
        <p:txBody>
          <a:bodyPr wrap="square" rtlCol="0">
            <a:spAutoFit/>
          </a:bodyPr>
          <a:lstStyle/>
          <a:p>
            <a:pPr algn="ctr"/>
            <a:r>
              <a:rPr lang="en-GB" sz="1000" i="1"/>
              <a:t>Source: Stat-Xplore &amp; ONS</a:t>
            </a:r>
          </a:p>
        </p:txBody>
      </p:sp>
      <p:pic>
        <p:nvPicPr>
          <p:cNvPr id="6" name="Picture 5" descr="Chart, line chart&#10;&#10;Description automatically generated">
            <a:extLst>
              <a:ext uri="{FF2B5EF4-FFF2-40B4-BE49-F238E27FC236}">
                <a16:creationId xmlns:a16="http://schemas.microsoft.com/office/drawing/2014/main" id="{8F4BFD2E-1334-4DB6-A377-C5A236AFE2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010" y="1693059"/>
            <a:ext cx="5519153" cy="3471881"/>
          </a:xfrm>
          <a:prstGeom prst="rect">
            <a:avLst/>
          </a:prstGeom>
        </p:spPr>
      </p:pic>
    </p:spTree>
    <p:extLst>
      <p:ext uri="{BB962C8B-B14F-4D97-AF65-F5344CB8AC3E}">
        <p14:creationId xmlns:p14="http://schemas.microsoft.com/office/powerpoint/2010/main" val="189305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6DB5-5F5D-4710-9D77-5860139EAE0C}"/>
              </a:ext>
            </a:extLst>
          </p:cNvPr>
          <p:cNvSpPr>
            <a:spLocks noGrp="1"/>
          </p:cNvSpPr>
          <p:nvPr>
            <p:ph type="title"/>
          </p:nvPr>
        </p:nvSpPr>
        <p:spPr/>
        <p:txBody>
          <a:bodyPr/>
          <a:lstStyle/>
          <a:p>
            <a:r>
              <a:rPr lang="en-GB"/>
              <a:t>Enterprise Rate</a:t>
            </a:r>
          </a:p>
        </p:txBody>
      </p:sp>
      <p:sp>
        <p:nvSpPr>
          <p:cNvPr id="3" name="Content Placeholder 2">
            <a:extLst>
              <a:ext uri="{FF2B5EF4-FFF2-40B4-BE49-F238E27FC236}">
                <a16:creationId xmlns:a16="http://schemas.microsoft.com/office/drawing/2014/main" id="{D975FDA9-57F6-4C62-82ED-311E74A99DED}"/>
              </a:ext>
            </a:extLst>
          </p:cNvPr>
          <p:cNvSpPr>
            <a:spLocks noGrp="1"/>
          </p:cNvSpPr>
          <p:nvPr>
            <p:ph sz="half" idx="4294967295"/>
          </p:nvPr>
        </p:nvSpPr>
        <p:spPr>
          <a:xfrm>
            <a:off x="6430537" y="1432064"/>
            <a:ext cx="5378604" cy="3831311"/>
          </a:xfrm>
        </p:spPr>
        <p:txBody>
          <a:bodyPr>
            <a:noAutofit/>
          </a:bodyPr>
          <a:lstStyle/>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This chart shows us the enterprise start-up rate in relation to the 16-64 population.</a:t>
            </a:r>
          </a:p>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The data reflects only those businesses registered with Companies House and is therefore a proxy of enterprise activity, rather than a direct reflection of overall activity.</a:t>
            </a:r>
          </a:p>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We can see that the initial lockdown caused a very sharp dip in business formations, then a rapid uptick through the first half of the summer of 2020. There was another notable dip through December 2020, before another peak in March 2021, before a gradual tailing off of activity through summer 2021.</a:t>
            </a:r>
          </a:p>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Norfolk and Suffolk track below the UK average figure, with a consistent gap of around 5-10 enterprises less per 10,000 head of 16-64 year old population. This gap remained in place, regardless of lockdown conditions.</a:t>
            </a:r>
          </a:p>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However, it is worth noting that this data set only reflects the number of start-ups, rather than indicating the sustainability of enterprises registered with Companies House.</a:t>
            </a:r>
          </a:p>
        </p:txBody>
      </p:sp>
      <p:sp>
        <p:nvSpPr>
          <p:cNvPr id="7" name="TextBox 6">
            <a:extLst>
              <a:ext uri="{FF2B5EF4-FFF2-40B4-BE49-F238E27FC236}">
                <a16:creationId xmlns:a16="http://schemas.microsoft.com/office/drawing/2014/main" id="{61DA9457-C597-4082-965A-1D5AE6DCF1CE}"/>
              </a:ext>
            </a:extLst>
          </p:cNvPr>
          <p:cNvSpPr txBox="1"/>
          <p:nvPr/>
        </p:nvSpPr>
        <p:spPr>
          <a:xfrm>
            <a:off x="804193" y="5597912"/>
            <a:ext cx="5181600" cy="253916"/>
          </a:xfrm>
          <a:prstGeom prst="rect">
            <a:avLst/>
          </a:prstGeom>
          <a:noFill/>
        </p:spPr>
        <p:txBody>
          <a:bodyPr wrap="square" rtlCol="0">
            <a:spAutoFit/>
          </a:bodyPr>
          <a:lstStyle/>
          <a:p>
            <a:pPr algn="ctr"/>
            <a:r>
              <a:rPr lang="en-GB" sz="1000" i="1"/>
              <a:t>Source: FAME &amp; ONS</a:t>
            </a:r>
          </a:p>
        </p:txBody>
      </p:sp>
      <p:pic>
        <p:nvPicPr>
          <p:cNvPr id="8" name="Picture 7" descr="Chart, line chart&#10;&#10;Description automatically generated">
            <a:extLst>
              <a:ext uri="{FF2B5EF4-FFF2-40B4-BE49-F238E27FC236}">
                <a16:creationId xmlns:a16="http://schemas.microsoft.com/office/drawing/2014/main" id="{02ACD293-B3C6-489F-83BF-BE44211CDC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859" y="1432064"/>
            <a:ext cx="6047678" cy="3792468"/>
          </a:xfrm>
          <a:prstGeom prst="rect">
            <a:avLst/>
          </a:prstGeom>
        </p:spPr>
      </p:pic>
    </p:spTree>
    <p:extLst>
      <p:ext uri="{BB962C8B-B14F-4D97-AF65-F5344CB8AC3E}">
        <p14:creationId xmlns:p14="http://schemas.microsoft.com/office/powerpoint/2010/main" val="2516772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6DB5-5F5D-4710-9D77-5860139EAE0C}"/>
              </a:ext>
            </a:extLst>
          </p:cNvPr>
          <p:cNvSpPr>
            <a:spLocks noGrp="1"/>
          </p:cNvSpPr>
          <p:nvPr>
            <p:ph type="title"/>
          </p:nvPr>
        </p:nvSpPr>
        <p:spPr/>
        <p:txBody>
          <a:bodyPr/>
          <a:lstStyle/>
          <a:p>
            <a:r>
              <a:rPr lang="en-GB"/>
              <a:t>Business Incorporations by Sector</a:t>
            </a:r>
          </a:p>
        </p:txBody>
      </p:sp>
      <p:sp>
        <p:nvSpPr>
          <p:cNvPr id="7" name="TextBox 6">
            <a:extLst>
              <a:ext uri="{FF2B5EF4-FFF2-40B4-BE49-F238E27FC236}">
                <a16:creationId xmlns:a16="http://schemas.microsoft.com/office/drawing/2014/main" id="{61DA9457-C597-4082-965A-1D5AE6DCF1CE}"/>
              </a:ext>
            </a:extLst>
          </p:cNvPr>
          <p:cNvSpPr txBox="1"/>
          <p:nvPr/>
        </p:nvSpPr>
        <p:spPr>
          <a:xfrm>
            <a:off x="3505200" y="5869530"/>
            <a:ext cx="5181600" cy="253916"/>
          </a:xfrm>
          <a:prstGeom prst="rect">
            <a:avLst/>
          </a:prstGeom>
          <a:noFill/>
        </p:spPr>
        <p:txBody>
          <a:bodyPr wrap="square" rtlCol="0">
            <a:spAutoFit/>
          </a:bodyPr>
          <a:lstStyle/>
          <a:p>
            <a:pPr algn="ctr"/>
            <a:r>
              <a:rPr lang="en-GB" sz="1000" i="1"/>
              <a:t>Source: FAME</a:t>
            </a:r>
          </a:p>
        </p:txBody>
      </p:sp>
      <p:pic>
        <p:nvPicPr>
          <p:cNvPr id="26" name="Picture 25" descr="Chart, line chart&#10;&#10;Description automatically generated">
            <a:extLst>
              <a:ext uri="{FF2B5EF4-FFF2-40B4-BE49-F238E27FC236}">
                <a16:creationId xmlns:a16="http://schemas.microsoft.com/office/drawing/2014/main" id="{5F333DC9-A858-4199-9AF2-47BC8AA82A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2041" y="1381227"/>
            <a:ext cx="9308112" cy="4488303"/>
          </a:xfrm>
          <a:prstGeom prst="rect">
            <a:avLst/>
          </a:prstGeom>
        </p:spPr>
      </p:pic>
    </p:spTree>
    <p:extLst>
      <p:ext uri="{BB962C8B-B14F-4D97-AF65-F5344CB8AC3E}">
        <p14:creationId xmlns:p14="http://schemas.microsoft.com/office/powerpoint/2010/main" val="429130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320E-875B-400F-86A9-2960605A8E1F}"/>
              </a:ext>
            </a:extLst>
          </p:cNvPr>
          <p:cNvSpPr>
            <a:spLocks noGrp="1"/>
          </p:cNvSpPr>
          <p:nvPr>
            <p:ph type="title"/>
          </p:nvPr>
        </p:nvSpPr>
        <p:spPr/>
        <p:txBody>
          <a:bodyPr>
            <a:normAutofit/>
          </a:bodyPr>
          <a:lstStyle/>
          <a:p>
            <a:r>
              <a:rPr lang="en-GB" sz="2800"/>
              <a:t>Hours Worked</a:t>
            </a:r>
          </a:p>
        </p:txBody>
      </p:sp>
      <p:sp>
        <p:nvSpPr>
          <p:cNvPr id="3" name="Content Placeholder 2">
            <a:extLst>
              <a:ext uri="{FF2B5EF4-FFF2-40B4-BE49-F238E27FC236}">
                <a16:creationId xmlns:a16="http://schemas.microsoft.com/office/drawing/2014/main" id="{7A2CEC14-4737-4E0B-970E-3F528BD93B20}"/>
              </a:ext>
            </a:extLst>
          </p:cNvPr>
          <p:cNvSpPr>
            <a:spLocks noGrp="1"/>
          </p:cNvSpPr>
          <p:nvPr>
            <p:ph sz="half" idx="4294967295"/>
          </p:nvPr>
        </p:nvSpPr>
        <p:spPr>
          <a:xfrm>
            <a:off x="6534615" y="2383960"/>
            <a:ext cx="4995746" cy="1463210"/>
          </a:xfrm>
        </p:spPr>
        <p:txBody>
          <a:bodyPr>
            <a:normAutofit/>
          </a:bodyPr>
          <a:lstStyle/>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The median hours worked by Norfolk and Suffolk’s residents and workers is equal to the UK average (37.5 hours per week)</a:t>
            </a:r>
          </a:p>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Across all the percentiles for hours worked, Norfolk and Suffolk track closely to national levels. However, the above average number of hours worked in the 80th and 90th percentiles in Norfolk and Suffolk should be noted.</a:t>
            </a:r>
          </a:p>
        </p:txBody>
      </p:sp>
      <p:sp>
        <p:nvSpPr>
          <p:cNvPr id="7" name="TextBox 6">
            <a:extLst>
              <a:ext uri="{FF2B5EF4-FFF2-40B4-BE49-F238E27FC236}">
                <a16:creationId xmlns:a16="http://schemas.microsoft.com/office/drawing/2014/main" id="{30659531-7674-43BF-BFE3-22F5DC0BCF60}"/>
              </a:ext>
            </a:extLst>
          </p:cNvPr>
          <p:cNvSpPr txBox="1"/>
          <p:nvPr/>
        </p:nvSpPr>
        <p:spPr>
          <a:xfrm>
            <a:off x="788020" y="5843239"/>
            <a:ext cx="5181600" cy="253916"/>
          </a:xfrm>
          <a:prstGeom prst="rect">
            <a:avLst/>
          </a:prstGeom>
          <a:noFill/>
        </p:spPr>
        <p:txBody>
          <a:bodyPr wrap="square" rtlCol="0">
            <a:spAutoFit/>
          </a:bodyPr>
          <a:lstStyle/>
          <a:p>
            <a:pPr algn="ctr"/>
            <a:r>
              <a:rPr lang="en-GB" sz="1000" i="1"/>
              <a:t>Source: ONS, 2021</a:t>
            </a:r>
          </a:p>
        </p:txBody>
      </p:sp>
      <p:pic>
        <p:nvPicPr>
          <p:cNvPr id="12" name="Picture 11" descr="Chart, bar chart&#10;&#10;Description automatically generated">
            <a:extLst>
              <a:ext uri="{FF2B5EF4-FFF2-40B4-BE49-F238E27FC236}">
                <a16:creationId xmlns:a16="http://schemas.microsoft.com/office/drawing/2014/main" id="{D6DAC649-B2FC-4871-AE49-663CC4CB1E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507" y="1379261"/>
            <a:ext cx="5309113" cy="4463978"/>
          </a:xfrm>
          <a:prstGeom prst="rect">
            <a:avLst/>
          </a:prstGeom>
        </p:spPr>
      </p:pic>
    </p:spTree>
    <p:extLst>
      <p:ext uri="{BB962C8B-B14F-4D97-AF65-F5344CB8AC3E}">
        <p14:creationId xmlns:p14="http://schemas.microsoft.com/office/powerpoint/2010/main" val="119990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FF3C-5FE8-4FF6-9BB2-1085DBC3B10E}"/>
              </a:ext>
            </a:extLst>
          </p:cNvPr>
          <p:cNvSpPr>
            <a:spLocks noGrp="1"/>
          </p:cNvSpPr>
          <p:nvPr>
            <p:ph type="title"/>
          </p:nvPr>
        </p:nvSpPr>
        <p:spPr/>
        <p:txBody>
          <a:bodyPr>
            <a:normAutofit/>
          </a:bodyPr>
          <a:lstStyle/>
          <a:p>
            <a:r>
              <a:rPr lang="en-GB" sz="2800"/>
              <a:t>Enterprises by Sector</a:t>
            </a:r>
          </a:p>
        </p:txBody>
      </p:sp>
      <p:sp>
        <p:nvSpPr>
          <p:cNvPr id="3" name="Content Placeholder 2">
            <a:extLst>
              <a:ext uri="{FF2B5EF4-FFF2-40B4-BE49-F238E27FC236}">
                <a16:creationId xmlns:a16="http://schemas.microsoft.com/office/drawing/2014/main" id="{4668E67F-B986-4FFF-A6EF-CDE6CEEEC615}"/>
              </a:ext>
            </a:extLst>
          </p:cNvPr>
          <p:cNvSpPr>
            <a:spLocks noGrp="1"/>
          </p:cNvSpPr>
          <p:nvPr>
            <p:ph sz="half" idx="4294967295"/>
          </p:nvPr>
        </p:nvSpPr>
        <p:spPr>
          <a:xfrm>
            <a:off x="6664092" y="2173714"/>
            <a:ext cx="5003800" cy="2130425"/>
          </a:xfrm>
        </p:spPr>
        <p:txBody>
          <a:bodyPr>
            <a:normAutofit lnSpcReduction="10000"/>
          </a:bodyPr>
          <a:lstStyle/>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The graph shows the trendline for the number of enterprises across the six largest industries in Norfolk and Suffolk. </a:t>
            </a:r>
          </a:p>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“Wholesale and Retail Trade”, “Construction” and “Professional, Scientific and Technical” have consistently been the top industries in terms of volume of enterprises since 2010, with all three comprising of over 7,000 enterprises.</a:t>
            </a:r>
          </a:p>
          <a:p>
            <a:pPr marL="174625" indent="-174625">
              <a:lnSpc>
                <a:spcPct val="107000"/>
              </a:lnSpc>
              <a:spcBef>
                <a:spcPts val="0"/>
              </a:spcBef>
              <a:spcAft>
                <a:spcPts val="800"/>
              </a:spcAft>
            </a:pPr>
            <a:r>
              <a:rPr lang="en-GB" sz="1200">
                <a:latin typeface="Arial" panose="020B0604020202020204" pitchFamily="34" charset="0"/>
                <a:cs typeface="Arial" panose="020B0604020202020204" pitchFamily="34" charset="0"/>
              </a:rPr>
              <a:t>The growth in the number of enterprises within “Construction” and “Professional, Scientific and Technical” is of particular note, rising by 1,400 and 1,600 respectively since 2010.</a:t>
            </a:r>
          </a:p>
          <a:p>
            <a:endParaRPr lang="en-GB"/>
          </a:p>
        </p:txBody>
      </p:sp>
      <p:sp>
        <p:nvSpPr>
          <p:cNvPr id="6" name="TextBox 5">
            <a:extLst>
              <a:ext uri="{FF2B5EF4-FFF2-40B4-BE49-F238E27FC236}">
                <a16:creationId xmlns:a16="http://schemas.microsoft.com/office/drawing/2014/main" id="{1C4ABBB9-531B-4B21-A140-1B98881D5FCC}"/>
              </a:ext>
            </a:extLst>
          </p:cNvPr>
          <p:cNvSpPr txBox="1"/>
          <p:nvPr/>
        </p:nvSpPr>
        <p:spPr>
          <a:xfrm>
            <a:off x="1144884" y="5836608"/>
            <a:ext cx="5181600" cy="253916"/>
          </a:xfrm>
          <a:prstGeom prst="rect">
            <a:avLst/>
          </a:prstGeom>
          <a:noFill/>
        </p:spPr>
        <p:txBody>
          <a:bodyPr wrap="square" rtlCol="0">
            <a:spAutoFit/>
          </a:bodyPr>
          <a:lstStyle/>
          <a:p>
            <a:pPr algn="ctr"/>
            <a:r>
              <a:rPr lang="en-GB" sz="1000" i="1"/>
              <a:t>Source: ONS</a:t>
            </a:r>
          </a:p>
        </p:txBody>
      </p:sp>
      <p:pic>
        <p:nvPicPr>
          <p:cNvPr id="7" name="Picture 6" descr="Chart, line chart&#10;&#10;Description automatically generated">
            <a:extLst>
              <a:ext uri="{FF2B5EF4-FFF2-40B4-BE49-F238E27FC236}">
                <a16:creationId xmlns:a16="http://schemas.microsoft.com/office/drawing/2014/main" id="{5A77FDB0-7C48-4B57-8290-3CA69F8BA1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885" y="1361546"/>
            <a:ext cx="5472599" cy="4475062"/>
          </a:xfrm>
          <a:prstGeom prst="rect">
            <a:avLst/>
          </a:prstGeom>
        </p:spPr>
      </p:pic>
    </p:spTree>
    <p:extLst>
      <p:ext uri="{BB962C8B-B14F-4D97-AF65-F5344CB8AC3E}">
        <p14:creationId xmlns:p14="http://schemas.microsoft.com/office/powerpoint/2010/main" val="1230120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0101-3573-43B1-9356-52F486CADF0F}"/>
              </a:ext>
            </a:extLst>
          </p:cNvPr>
          <p:cNvSpPr>
            <a:spLocks noGrp="1"/>
          </p:cNvSpPr>
          <p:nvPr>
            <p:ph type="title"/>
          </p:nvPr>
        </p:nvSpPr>
        <p:spPr/>
        <p:txBody>
          <a:bodyPr>
            <a:normAutofit/>
          </a:bodyPr>
          <a:lstStyle/>
          <a:p>
            <a:r>
              <a:rPr lang="en-GB" sz="2800"/>
              <a:t>Jobs and Enterprises across all sectors</a:t>
            </a:r>
          </a:p>
        </p:txBody>
      </p:sp>
      <p:sp>
        <p:nvSpPr>
          <p:cNvPr id="3" name="Content Placeholder 2">
            <a:extLst>
              <a:ext uri="{FF2B5EF4-FFF2-40B4-BE49-F238E27FC236}">
                <a16:creationId xmlns:a16="http://schemas.microsoft.com/office/drawing/2014/main" id="{19295AA9-84A9-4551-BD64-66B8A071B132}"/>
              </a:ext>
            </a:extLst>
          </p:cNvPr>
          <p:cNvSpPr>
            <a:spLocks noGrp="1"/>
          </p:cNvSpPr>
          <p:nvPr>
            <p:ph sz="half" idx="4294967295"/>
          </p:nvPr>
        </p:nvSpPr>
        <p:spPr>
          <a:xfrm>
            <a:off x="914400" y="4773498"/>
            <a:ext cx="5181600" cy="1157820"/>
          </a:xfrm>
        </p:spPr>
        <p:txBody>
          <a:bodyPr>
            <a:normAutofit/>
          </a:bodyPr>
          <a:lstStyle/>
          <a:p>
            <a:pPr marL="177800" indent="-177800"/>
            <a:r>
              <a:rPr lang="en-GB" sz="1200">
                <a:latin typeface="Arial" panose="020B0604020202020204" pitchFamily="34" charset="0"/>
                <a:cs typeface="Arial" panose="020B0604020202020204" pitchFamily="34" charset="0"/>
              </a:rPr>
              <a:t>In 2020, the number of jobs in Norfolk and Suffolk was 700,000.</a:t>
            </a:r>
          </a:p>
          <a:p>
            <a:pPr marL="177800" indent="-177800"/>
            <a:r>
              <a:rPr lang="en-GB" sz="1200">
                <a:latin typeface="Arial" panose="020B0604020202020204" pitchFamily="34" charset="0"/>
                <a:cs typeface="Arial" panose="020B0604020202020204" pitchFamily="34" charset="0"/>
              </a:rPr>
              <a:t>This figure has been steadily rising between 2010 to 2020, with the combined number of jobs across both counties rising by almost 100,000 people. </a:t>
            </a:r>
          </a:p>
        </p:txBody>
      </p:sp>
      <p:sp>
        <p:nvSpPr>
          <p:cNvPr id="7" name="TextBox 6">
            <a:extLst>
              <a:ext uri="{FF2B5EF4-FFF2-40B4-BE49-F238E27FC236}">
                <a16:creationId xmlns:a16="http://schemas.microsoft.com/office/drawing/2014/main" id="{1DD1B8B0-1579-4B25-BB75-503E5D2B28E3}"/>
              </a:ext>
            </a:extLst>
          </p:cNvPr>
          <p:cNvSpPr txBox="1"/>
          <p:nvPr/>
        </p:nvSpPr>
        <p:spPr>
          <a:xfrm>
            <a:off x="666750" y="4286974"/>
            <a:ext cx="5334000" cy="253917"/>
          </a:xfrm>
          <a:prstGeom prst="rect">
            <a:avLst/>
          </a:prstGeom>
          <a:noFill/>
        </p:spPr>
        <p:txBody>
          <a:bodyPr wrap="square" rtlCol="0">
            <a:spAutoFit/>
          </a:bodyPr>
          <a:lstStyle/>
          <a:p>
            <a:pPr algn="ctr"/>
            <a:r>
              <a:rPr lang="en-GB" sz="1000" i="1"/>
              <a:t>Source: EMSI</a:t>
            </a:r>
          </a:p>
        </p:txBody>
      </p:sp>
      <p:sp>
        <p:nvSpPr>
          <p:cNvPr id="19" name="Content Placeholder 2">
            <a:extLst>
              <a:ext uri="{FF2B5EF4-FFF2-40B4-BE49-F238E27FC236}">
                <a16:creationId xmlns:a16="http://schemas.microsoft.com/office/drawing/2014/main" id="{B931EA03-1002-4004-B5DE-ACAF8445CCB0}"/>
              </a:ext>
            </a:extLst>
          </p:cNvPr>
          <p:cNvSpPr txBox="1">
            <a:spLocks/>
          </p:cNvSpPr>
          <p:nvPr/>
        </p:nvSpPr>
        <p:spPr>
          <a:xfrm>
            <a:off x="6397082" y="4773498"/>
            <a:ext cx="5181600" cy="927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r>
              <a:rPr lang="en-GB" sz="1200">
                <a:latin typeface="Arial" panose="020B0604020202020204" pitchFamily="34" charset="0"/>
                <a:cs typeface="Arial" panose="020B0604020202020204" pitchFamily="34" charset="0"/>
              </a:rPr>
              <a:t>In 2021, the number of Enterprises in Norfolk and Suffolk was 63,500.</a:t>
            </a:r>
          </a:p>
          <a:p>
            <a:pPr marL="177800" indent="-177800"/>
            <a:r>
              <a:rPr lang="en-GB" sz="1200">
                <a:latin typeface="Arial" panose="020B0604020202020204" pitchFamily="34" charset="0"/>
                <a:cs typeface="Arial" panose="020B0604020202020204" pitchFamily="34" charset="0"/>
              </a:rPr>
              <a:t>This figure has been steadily rising since 2013, with the combined number of enterprises across both counties rising by 8,500. </a:t>
            </a:r>
          </a:p>
        </p:txBody>
      </p:sp>
      <p:sp>
        <p:nvSpPr>
          <p:cNvPr id="9" name="TextBox 8">
            <a:extLst>
              <a:ext uri="{FF2B5EF4-FFF2-40B4-BE49-F238E27FC236}">
                <a16:creationId xmlns:a16="http://schemas.microsoft.com/office/drawing/2014/main" id="{010DC128-0A13-452A-AEFE-0D7C0DEFBE8B}"/>
              </a:ext>
            </a:extLst>
          </p:cNvPr>
          <p:cNvSpPr txBox="1"/>
          <p:nvPr/>
        </p:nvSpPr>
        <p:spPr>
          <a:xfrm>
            <a:off x="6397082" y="4317269"/>
            <a:ext cx="5334000" cy="253917"/>
          </a:xfrm>
          <a:prstGeom prst="rect">
            <a:avLst/>
          </a:prstGeom>
          <a:noFill/>
        </p:spPr>
        <p:txBody>
          <a:bodyPr wrap="square" rtlCol="0">
            <a:spAutoFit/>
          </a:bodyPr>
          <a:lstStyle/>
          <a:p>
            <a:pPr algn="ctr"/>
            <a:r>
              <a:rPr lang="en-GB" sz="1000" i="1"/>
              <a:t>Source: ONS</a:t>
            </a:r>
          </a:p>
        </p:txBody>
      </p:sp>
      <p:pic>
        <p:nvPicPr>
          <p:cNvPr id="6" name="Picture 5" descr="Chart&#10;&#10;Description automatically generated">
            <a:extLst>
              <a:ext uri="{FF2B5EF4-FFF2-40B4-BE49-F238E27FC236}">
                <a16:creationId xmlns:a16="http://schemas.microsoft.com/office/drawing/2014/main" id="{6B75F4D5-D662-47EC-ACFB-1CB7701462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750" y="1505592"/>
            <a:ext cx="5189963" cy="2754310"/>
          </a:xfrm>
          <a:prstGeom prst="rect">
            <a:avLst/>
          </a:prstGeom>
        </p:spPr>
      </p:pic>
      <p:pic>
        <p:nvPicPr>
          <p:cNvPr id="10" name="Picture 9" descr="Chart&#10;&#10;Description automatically generated">
            <a:extLst>
              <a:ext uri="{FF2B5EF4-FFF2-40B4-BE49-F238E27FC236}">
                <a16:creationId xmlns:a16="http://schemas.microsoft.com/office/drawing/2014/main" id="{15FA6ECF-9BEF-4A47-B449-EA2AE49074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5287" y="1502821"/>
            <a:ext cx="5189963" cy="2757081"/>
          </a:xfrm>
          <a:prstGeom prst="rect">
            <a:avLst/>
          </a:prstGeom>
        </p:spPr>
      </p:pic>
    </p:spTree>
    <p:extLst>
      <p:ext uri="{BB962C8B-B14F-4D97-AF65-F5344CB8AC3E}">
        <p14:creationId xmlns:p14="http://schemas.microsoft.com/office/powerpoint/2010/main" val="2177170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6448-62E5-4562-ACFB-D804602A0816}"/>
              </a:ext>
            </a:extLst>
          </p:cNvPr>
          <p:cNvSpPr>
            <a:spLocks noGrp="1"/>
          </p:cNvSpPr>
          <p:nvPr>
            <p:ph type="title"/>
          </p:nvPr>
        </p:nvSpPr>
        <p:spPr>
          <a:xfrm>
            <a:off x="2164976" y="302812"/>
            <a:ext cx="8060692" cy="868066"/>
          </a:xfrm>
        </p:spPr>
        <p:txBody>
          <a:bodyPr>
            <a:noAutofit/>
          </a:bodyPr>
          <a:lstStyle/>
          <a:p>
            <a:r>
              <a:rPr lang="en-GB"/>
              <a:t>Business Scale-ups: (Norfolk and Suffolk LEP Comparison)</a:t>
            </a:r>
          </a:p>
        </p:txBody>
      </p:sp>
      <p:sp>
        <p:nvSpPr>
          <p:cNvPr id="7" name="TextBox 6">
            <a:extLst>
              <a:ext uri="{FF2B5EF4-FFF2-40B4-BE49-F238E27FC236}">
                <a16:creationId xmlns:a16="http://schemas.microsoft.com/office/drawing/2014/main" id="{6848345F-1F76-48CF-991B-E9461A99027B}"/>
              </a:ext>
            </a:extLst>
          </p:cNvPr>
          <p:cNvSpPr txBox="1"/>
          <p:nvPr/>
        </p:nvSpPr>
        <p:spPr>
          <a:xfrm>
            <a:off x="1851055" y="5520143"/>
            <a:ext cx="4741626" cy="246221"/>
          </a:xfrm>
          <a:prstGeom prst="rect">
            <a:avLst/>
          </a:prstGeom>
          <a:noFill/>
        </p:spPr>
        <p:txBody>
          <a:bodyPr wrap="square" rtlCol="0">
            <a:spAutoFit/>
          </a:bodyPr>
          <a:lstStyle/>
          <a:p>
            <a:r>
              <a:rPr lang="fr-FR" sz="1000" i="1">
                <a:solidFill>
                  <a:srgbClr val="2B2E4B"/>
                </a:solidFill>
                <a:latin typeface="Arial" panose="020B0604020202020204" pitchFamily="34" charset="0"/>
                <a:cs typeface="Arial" panose="020B0604020202020204" pitchFamily="34" charset="0"/>
              </a:rPr>
              <a:t>Source: </a:t>
            </a:r>
            <a:r>
              <a:rPr lang="fr-FR" sz="1000" i="1" err="1">
                <a:solidFill>
                  <a:srgbClr val="2B2E4B"/>
                </a:solidFill>
                <a:latin typeface="Arial" panose="020B0604020202020204" pitchFamily="34" charset="0"/>
                <a:cs typeface="Arial" panose="020B0604020202020204" pitchFamily="34" charset="0"/>
              </a:rPr>
              <a:t>Scale</a:t>
            </a:r>
            <a:r>
              <a:rPr lang="fr-FR" sz="1000" i="1">
                <a:solidFill>
                  <a:srgbClr val="2B2E4B"/>
                </a:solidFill>
                <a:latin typeface="Arial" panose="020B0604020202020204" pitchFamily="34" charset="0"/>
                <a:cs typeface="Arial" panose="020B0604020202020204" pitchFamily="34" charset="0"/>
              </a:rPr>
              <a:t> Up Institute and </a:t>
            </a:r>
            <a:r>
              <a:rPr lang="fr-FR" sz="1000" i="1" err="1">
                <a:solidFill>
                  <a:srgbClr val="2B2E4B"/>
                </a:solidFill>
                <a:latin typeface="Arial" panose="020B0604020202020204" pitchFamily="34" charset="0"/>
                <a:cs typeface="Arial" panose="020B0604020202020204" pitchFamily="34" charset="0"/>
              </a:rPr>
              <a:t>Beauhurst</a:t>
            </a:r>
            <a:r>
              <a:rPr lang="fr-FR" sz="1000" i="1">
                <a:solidFill>
                  <a:srgbClr val="2B2E4B"/>
                </a:solidFill>
                <a:latin typeface="Arial" panose="020B0604020202020204" pitchFamily="34" charset="0"/>
                <a:cs typeface="Arial" panose="020B0604020202020204" pitchFamily="34" charset="0"/>
              </a:rPr>
              <a:t> (2020) The </a:t>
            </a:r>
            <a:r>
              <a:rPr lang="fr-FR" sz="1000" i="1" err="1">
                <a:solidFill>
                  <a:srgbClr val="2B2E4B"/>
                </a:solidFill>
                <a:latin typeface="Arial" panose="020B0604020202020204" pitchFamily="34" charset="0"/>
                <a:cs typeface="Arial" panose="020B0604020202020204" pitchFamily="34" charset="0"/>
              </a:rPr>
              <a:t>Scale</a:t>
            </a:r>
            <a:r>
              <a:rPr lang="fr-FR" sz="1000" i="1">
                <a:solidFill>
                  <a:srgbClr val="2B2E4B"/>
                </a:solidFill>
                <a:latin typeface="Arial" panose="020B0604020202020204" pitchFamily="34" charset="0"/>
                <a:cs typeface="Arial" panose="020B0604020202020204" pitchFamily="34" charset="0"/>
              </a:rPr>
              <a:t> up Index 2020</a:t>
            </a:r>
            <a:endParaRPr lang="en-GB" sz="1000" i="1">
              <a:solidFill>
                <a:srgbClr val="2B2E4B"/>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CE25AB-243F-4F67-86F1-D7BE5CC988FC}"/>
              </a:ext>
            </a:extLst>
          </p:cNvPr>
          <p:cNvSpPr txBox="1"/>
          <p:nvPr/>
        </p:nvSpPr>
        <p:spPr>
          <a:xfrm>
            <a:off x="7604542" y="2367171"/>
            <a:ext cx="3959257" cy="2123658"/>
          </a:xfrm>
          <a:prstGeom prst="rect">
            <a:avLst/>
          </a:prstGeom>
          <a:noFill/>
        </p:spPr>
        <p:txBody>
          <a:bodyPr wrap="square" rtlCol="0">
            <a:spAutoFit/>
          </a:bodyPr>
          <a:lstStyle/>
          <a:p>
            <a:pPr marL="177800" indent="-177800">
              <a:buFont typeface="Arial" panose="020B0604020202020204" pitchFamily="34" charset="0"/>
              <a:buChar char="•"/>
            </a:pPr>
            <a:r>
              <a:rPr lang="en-GB" sz="1200">
                <a:latin typeface="Arial" panose="020B0604020202020204" pitchFamily="34" charset="0"/>
                <a:cs typeface="Arial" panose="020B0604020202020204" pitchFamily="34" charset="0"/>
              </a:rPr>
              <a:t>Norfolk and Suffolk rank comparatively favourably in terms of the overall volume of scale-ups, third in our standard matrix and 13</a:t>
            </a:r>
            <a:r>
              <a:rPr lang="en-GB" sz="1200" baseline="30000">
                <a:latin typeface="Arial" panose="020B0604020202020204" pitchFamily="34" charset="0"/>
                <a:cs typeface="Arial" panose="020B0604020202020204" pitchFamily="34" charset="0"/>
              </a:rPr>
              <a:t>th</a:t>
            </a:r>
            <a:r>
              <a:rPr lang="en-GB" sz="1200">
                <a:latin typeface="Arial" panose="020B0604020202020204" pitchFamily="34" charset="0"/>
                <a:cs typeface="Arial" panose="020B0604020202020204" pitchFamily="34" charset="0"/>
              </a:rPr>
              <a:t> of 37 LEPs nationally (excluding London).</a:t>
            </a:r>
          </a:p>
          <a:p>
            <a:pPr marL="177800" indent="-177800"/>
            <a:endParaRPr lang="en-GB" sz="12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GB" sz="1200">
                <a:latin typeface="Arial" panose="020B0604020202020204" pitchFamily="34" charset="0"/>
                <a:cs typeface="Arial" panose="020B0604020202020204" pitchFamily="34" charset="0"/>
              </a:rPr>
              <a:t>In terms of the ratio of scale-ups to overall enterprise volume, Norfolk and Suffolk rank just inside the lower quartile of 37 LEPs (excluding London).</a:t>
            </a:r>
            <a:endParaRPr lang="en-GB"/>
          </a:p>
          <a:p>
            <a:endParaRPr lang="en-GB"/>
          </a:p>
          <a:p>
            <a:endParaRPr lang="en-GB"/>
          </a:p>
        </p:txBody>
      </p:sp>
      <p:pic>
        <p:nvPicPr>
          <p:cNvPr id="11" name="Picture 10">
            <a:extLst>
              <a:ext uri="{FF2B5EF4-FFF2-40B4-BE49-F238E27FC236}">
                <a16:creationId xmlns:a16="http://schemas.microsoft.com/office/drawing/2014/main" id="{79FC544B-32F6-46BC-A4C4-A3B357C940C6}"/>
              </a:ext>
            </a:extLst>
          </p:cNvPr>
          <p:cNvPicPr>
            <a:picLocks noChangeAspect="1"/>
          </p:cNvPicPr>
          <p:nvPr/>
        </p:nvPicPr>
        <p:blipFill>
          <a:blip r:embed="rId2"/>
          <a:stretch>
            <a:fillRect/>
          </a:stretch>
        </p:blipFill>
        <p:spPr>
          <a:xfrm>
            <a:off x="527840" y="1481574"/>
            <a:ext cx="6674238" cy="4019951"/>
          </a:xfrm>
          <a:prstGeom prst="rect">
            <a:avLst/>
          </a:prstGeom>
        </p:spPr>
      </p:pic>
    </p:spTree>
    <p:extLst>
      <p:ext uri="{BB962C8B-B14F-4D97-AF65-F5344CB8AC3E}">
        <p14:creationId xmlns:p14="http://schemas.microsoft.com/office/powerpoint/2010/main" val="3597592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6DB5-5F5D-4710-9D77-5860139EAE0C}"/>
              </a:ext>
            </a:extLst>
          </p:cNvPr>
          <p:cNvSpPr>
            <a:spLocks noGrp="1"/>
          </p:cNvSpPr>
          <p:nvPr>
            <p:ph type="title"/>
          </p:nvPr>
        </p:nvSpPr>
        <p:spPr/>
        <p:txBody>
          <a:bodyPr/>
          <a:lstStyle/>
          <a:p>
            <a:r>
              <a:rPr lang="en-GB"/>
              <a:t>Median Salary</a:t>
            </a:r>
          </a:p>
        </p:txBody>
      </p:sp>
      <p:sp>
        <p:nvSpPr>
          <p:cNvPr id="7" name="TextBox 6">
            <a:extLst>
              <a:ext uri="{FF2B5EF4-FFF2-40B4-BE49-F238E27FC236}">
                <a16:creationId xmlns:a16="http://schemas.microsoft.com/office/drawing/2014/main" id="{21E9965A-3FB1-42CA-9C2F-75B761FB2B0D}"/>
              </a:ext>
            </a:extLst>
          </p:cNvPr>
          <p:cNvSpPr txBox="1"/>
          <p:nvPr/>
        </p:nvSpPr>
        <p:spPr>
          <a:xfrm>
            <a:off x="1143397" y="5161784"/>
            <a:ext cx="5181600" cy="253916"/>
          </a:xfrm>
          <a:prstGeom prst="rect">
            <a:avLst/>
          </a:prstGeom>
          <a:noFill/>
        </p:spPr>
        <p:txBody>
          <a:bodyPr wrap="square" rtlCol="0">
            <a:spAutoFit/>
          </a:bodyPr>
          <a:lstStyle/>
          <a:p>
            <a:pPr algn="ctr"/>
            <a:r>
              <a:rPr lang="en-GB" sz="1050" i="1"/>
              <a:t>Source: ASHE Survey 2021</a:t>
            </a:r>
          </a:p>
        </p:txBody>
      </p:sp>
      <p:sp>
        <p:nvSpPr>
          <p:cNvPr id="12" name="TextBox 11">
            <a:extLst>
              <a:ext uri="{FF2B5EF4-FFF2-40B4-BE49-F238E27FC236}">
                <a16:creationId xmlns:a16="http://schemas.microsoft.com/office/drawing/2014/main" id="{DA827E0F-DC24-49D0-9BAC-0129178804DE}"/>
              </a:ext>
            </a:extLst>
          </p:cNvPr>
          <p:cNvSpPr txBox="1"/>
          <p:nvPr/>
        </p:nvSpPr>
        <p:spPr>
          <a:xfrm>
            <a:off x="7478886" y="1840097"/>
            <a:ext cx="4118382" cy="2862322"/>
          </a:xfrm>
          <a:prstGeom prst="rect">
            <a:avLst/>
          </a:prstGeom>
          <a:noFill/>
        </p:spPr>
        <p:txBody>
          <a:bodyPr wrap="square" rtlCol="0">
            <a:spAutoFit/>
          </a:bodyPr>
          <a:lstStyle/>
          <a:p>
            <a:pPr marL="177800" indent="-177800">
              <a:buFont typeface="Arial" panose="020B0604020202020204" pitchFamily="34" charset="0"/>
              <a:buChar char="•"/>
            </a:pPr>
            <a:r>
              <a:rPr lang="en-GB" sz="1200"/>
              <a:t>This chart illustrates the comparative gap in median annual earnings between England, the Eastern Region, and Norfolk and Suffolk and the LEP.</a:t>
            </a:r>
          </a:p>
          <a:p>
            <a:pPr marL="177800" indent="-177800">
              <a:buFont typeface="Arial" panose="020B0604020202020204" pitchFamily="34" charset="0"/>
              <a:buChar char="•"/>
            </a:pPr>
            <a:endParaRPr lang="en-GB" sz="1200"/>
          </a:p>
          <a:p>
            <a:pPr marL="177800" indent="-177800">
              <a:buFont typeface="Arial" panose="020B0604020202020204" pitchFamily="34" charset="0"/>
              <a:buChar char="•"/>
            </a:pPr>
            <a:r>
              <a:rPr lang="en-GB" sz="1200"/>
              <a:t>It is important to bear in mind that the national median wage has been skewed to an extent by earnings in London and that the Eastern Region’s median wage is potentially skewed by earnings in Cambridge.</a:t>
            </a:r>
          </a:p>
          <a:p>
            <a:pPr marL="177800" indent="-177800">
              <a:buFont typeface="Arial" panose="020B0604020202020204" pitchFamily="34" charset="0"/>
              <a:buChar char="•"/>
            </a:pPr>
            <a:endParaRPr lang="en-GB" sz="1200"/>
          </a:p>
          <a:p>
            <a:pPr marL="177800" indent="-177800">
              <a:buFont typeface="Arial" panose="020B0604020202020204" pitchFamily="34" charset="0"/>
              <a:buChar char="•"/>
            </a:pPr>
            <a:r>
              <a:rPr lang="en-GB" sz="1200"/>
              <a:t>However, it is clear that whilst increases and trends have been broadly tracked over the past four years,  the intrinsic gap between the median earnings in England and the Eastern region – compared to those across Norfolk and Suffolk - has not been significantly reduced.</a:t>
            </a:r>
            <a:endParaRPr lang="en-GB"/>
          </a:p>
        </p:txBody>
      </p:sp>
      <p:pic>
        <p:nvPicPr>
          <p:cNvPr id="6" name="Picture 5">
            <a:extLst>
              <a:ext uri="{FF2B5EF4-FFF2-40B4-BE49-F238E27FC236}">
                <a16:creationId xmlns:a16="http://schemas.microsoft.com/office/drawing/2014/main" id="{596C0E9D-C7C6-46A1-8DDD-48E7DF5FCE61}"/>
              </a:ext>
            </a:extLst>
          </p:cNvPr>
          <p:cNvPicPr>
            <a:picLocks noChangeAspect="1"/>
          </p:cNvPicPr>
          <p:nvPr/>
        </p:nvPicPr>
        <p:blipFill>
          <a:blip r:embed="rId2"/>
          <a:stretch>
            <a:fillRect/>
          </a:stretch>
        </p:blipFill>
        <p:spPr>
          <a:xfrm>
            <a:off x="594732" y="1444719"/>
            <a:ext cx="6470322" cy="3657917"/>
          </a:xfrm>
          <a:prstGeom prst="rect">
            <a:avLst/>
          </a:prstGeom>
        </p:spPr>
      </p:pic>
    </p:spTree>
    <p:extLst>
      <p:ext uri="{BB962C8B-B14F-4D97-AF65-F5344CB8AC3E}">
        <p14:creationId xmlns:p14="http://schemas.microsoft.com/office/powerpoint/2010/main" val="2653470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21CA-E9B3-43EF-A47F-80948D5D1A01}"/>
              </a:ext>
            </a:extLst>
          </p:cNvPr>
          <p:cNvSpPr>
            <a:spLocks noGrp="1"/>
          </p:cNvSpPr>
          <p:nvPr>
            <p:ph type="title"/>
          </p:nvPr>
        </p:nvSpPr>
        <p:spPr/>
        <p:txBody>
          <a:bodyPr>
            <a:normAutofit/>
          </a:bodyPr>
          <a:lstStyle/>
          <a:p>
            <a:r>
              <a:rPr lang="en-GB" sz="2800"/>
              <a:t>Median Wages to Median Dwelling Cost Ratio</a:t>
            </a:r>
          </a:p>
        </p:txBody>
      </p:sp>
      <p:sp>
        <p:nvSpPr>
          <p:cNvPr id="6" name="TextBox 5">
            <a:extLst>
              <a:ext uri="{FF2B5EF4-FFF2-40B4-BE49-F238E27FC236}">
                <a16:creationId xmlns:a16="http://schemas.microsoft.com/office/drawing/2014/main" id="{AFD0A438-FAFF-4B30-B03A-C8DAC960E352}"/>
              </a:ext>
            </a:extLst>
          </p:cNvPr>
          <p:cNvSpPr txBox="1"/>
          <p:nvPr/>
        </p:nvSpPr>
        <p:spPr>
          <a:xfrm>
            <a:off x="7436134" y="1845896"/>
            <a:ext cx="4119514" cy="3416320"/>
          </a:xfrm>
          <a:prstGeom prst="rect">
            <a:avLst/>
          </a:prstGeom>
          <a:noFill/>
        </p:spPr>
        <p:txBody>
          <a:bodyPr wrap="square" rtlCol="0">
            <a:spAutoFit/>
          </a:bodyPr>
          <a:lstStyle/>
          <a:p>
            <a:pPr marL="177800" indent="-177800">
              <a:buFont typeface="Arial" panose="020B0604020202020204" pitchFamily="34" charset="0"/>
              <a:buChar char="•"/>
            </a:pPr>
            <a:r>
              <a:rPr lang="en-GB" sz="1200">
                <a:latin typeface="Arial" panose="020B0604020202020204" pitchFamily="34" charset="0"/>
                <a:cs typeface="Arial" panose="020B0604020202020204" pitchFamily="34" charset="0"/>
              </a:rPr>
              <a:t>This table provides an indication of the ratio of median annual wages to the median dwelling cost within a specific location - in essence, the ratio allows us to understand the relative affordability of local dwellings in relation to local wages.</a:t>
            </a:r>
          </a:p>
          <a:p>
            <a:pPr marL="177800" indent="-17780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GB" sz="1200">
                <a:latin typeface="Arial" panose="020B0604020202020204" pitchFamily="34" charset="0"/>
                <a:cs typeface="Arial" panose="020B0604020202020204" pitchFamily="34" charset="0"/>
              </a:rPr>
              <a:t>In Norfolk and Suffolk, the median cost of a dwelling is 8.4 times the median annual salary, which is marginally ahead of the ratio for England as a whole at 7.9, but lower than the East of England ration at 9.5.</a:t>
            </a:r>
          </a:p>
          <a:p>
            <a:pPr marL="177800" indent="-17780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GB" sz="1200">
                <a:latin typeface="Arial" panose="020B0604020202020204" pitchFamily="34" charset="0"/>
                <a:cs typeface="Arial" panose="020B0604020202020204" pitchFamily="34" charset="0"/>
              </a:rPr>
              <a:t>Therefore, on average the cost of a dwelling in Norfolk and Suffolk is slightly less affordable than the average in England – as a whole, but decidedly more affordable when compared to our region.</a:t>
            </a:r>
          </a:p>
          <a:p>
            <a:endParaRPr lang="en-GB"/>
          </a:p>
          <a:p>
            <a:endParaRPr lang="en-GB"/>
          </a:p>
        </p:txBody>
      </p:sp>
      <p:sp>
        <p:nvSpPr>
          <p:cNvPr id="3" name="TextBox 2">
            <a:extLst>
              <a:ext uri="{FF2B5EF4-FFF2-40B4-BE49-F238E27FC236}">
                <a16:creationId xmlns:a16="http://schemas.microsoft.com/office/drawing/2014/main" id="{A1AA962D-2C73-4F8D-B6A1-9D3A8996366E}"/>
              </a:ext>
            </a:extLst>
          </p:cNvPr>
          <p:cNvSpPr txBox="1"/>
          <p:nvPr/>
        </p:nvSpPr>
        <p:spPr>
          <a:xfrm>
            <a:off x="1617335" y="3711572"/>
            <a:ext cx="4762606" cy="252073"/>
          </a:xfrm>
          <a:prstGeom prst="rect">
            <a:avLst/>
          </a:prstGeom>
          <a:noFill/>
        </p:spPr>
        <p:txBody>
          <a:bodyPr wrap="square" rtlCol="0">
            <a:spAutoFit/>
          </a:bodyPr>
          <a:lstStyle/>
          <a:p>
            <a:r>
              <a:rPr lang="en-GB" sz="1000" i="1"/>
              <a:t>Source: ONS – Annual Survey of Hours &amp; Earnings 2021 and HPSSA 2020</a:t>
            </a:r>
          </a:p>
        </p:txBody>
      </p:sp>
      <p:pic>
        <p:nvPicPr>
          <p:cNvPr id="8" name="Picture 7">
            <a:extLst>
              <a:ext uri="{FF2B5EF4-FFF2-40B4-BE49-F238E27FC236}">
                <a16:creationId xmlns:a16="http://schemas.microsoft.com/office/drawing/2014/main" id="{A6F107EA-A4B6-4EDF-B6FB-0086820D026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3285" y="1845896"/>
            <a:ext cx="5909345" cy="158310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91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21CA-E9B3-43EF-A47F-80948D5D1A01}"/>
              </a:ext>
            </a:extLst>
          </p:cNvPr>
          <p:cNvSpPr>
            <a:spLocks noGrp="1"/>
          </p:cNvSpPr>
          <p:nvPr>
            <p:ph type="title"/>
          </p:nvPr>
        </p:nvSpPr>
        <p:spPr/>
        <p:txBody>
          <a:bodyPr>
            <a:normAutofit/>
          </a:bodyPr>
          <a:lstStyle/>
          <a:p>
            <a:r>
              <a:rPr lang="en-GB" sz="2800"/>
              <a:t>Median Wages to Median Dwelling Cost Ratio</a:t>
            </a:r>
          </a:p>
        </p:txBody>
      </p:sp>
      <p:sp>
        <p:nvSpPr>
          <p:cNvPr id="6" name="TextBox 5">
            <a:extLst>
              <a:ext uri="{FF2B5EF4-FFF2-40B4-BE49-F238E27FC236}">
                <a16:creationId xmlns:a16="http://schemas.microsoft.com/office/drawing/2014/main" id="{AFD0A438-FAFF-4B30-B03A-C8DAC960E352}"/>
              </a:ext>
            </a:extLst>
          </p:cNvPr>
          <p:cNvSpPr txBox="1"/>
          <p:nvPr/>
        </p:nvSpPr>
        <p:spPr>
          <a:xfrm>
            <a:off x="7059082" y="1618144"/>
            <a:ext cx="4427638" cy="3785652"/>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Following on from the previous slide, here we see what the affordability of dwellings – relative to median wages is -  ranked by the ratio within in each authority – in the column headed ‘Intra LA ratio’.</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Here we can see a sizeable variance between Great Yarmouth where the ratio of median wages to median dwelling cost is 6.3, compared with </a:t>
            </a:r>
            <a:r>
              <a:rPr lang="en-GB" sz="1200" err="1">
                <a:latin typeface="Arial" panose="020B0604020202020204" pitchFamily="34" charset="0"/>
                <a:cs typeface="Arial" panose="020B0604020202020204" pitchFamily="34" charset="0"/>
              </a:rPr>
              <a:t>Babergh</a:t>
            </a:r>
            <a:r>
              <a:rPr lang="en-GB" sz="1200">
                <a:latin typeface="Arial" panose="020B0604020202020204" pitchFamily="34" charset="0"/>
                <a:cs typeface="Arial" panose="020B0604020202020204" pitchFamily="34" charset="0"/>
              </a:rPr>
              <a:t>, where the median wage to median dwelling cost is 10.8.</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column headed ‘Median Norfolk and Suffolk wage to LA Specific Dwelling cost’ provides an indication of the ratio of median dwelling cost in each individual local authority, to the median wage for </a:t>
            </a:r>
            <a:r>
              <a:rPr lang="en-GB" sz="1200" u="sng">
                <a:latin typeface="Arial" panose="020B0604020202020204" pitchFamily="34" charset="0"/>
                <a:cs typeface="Arial" panose="020B0604020202020204" pitchFamily="34" charset="0"/>
              </a:rPr>
              <a:t>Norfolk and Suffolk as a whole.</a:t>
            </a:r>
          </a:p>
          <a:p>
            <a:pPr marL="174625" indent="-174625">
              <a:buFont typeface="Arial" panose="020B0604020202020204" pitchFamily="34" charset="0"/>
              <a:buChar char="•"/>
            </a:pPr>
            <a:endParaRPr lang="en-GB" sz="1200" u="sng">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Although there is much the same ranking, we can see that </a:t>
            </a:r>
            <a:r>
              <a:rPr lang="en-GB" sz="1200" err="1">
                <a:latin typeface="Arial" panose="020B0604020202020204" pitchFamily="34" charset="0"/>
                <a:cs typeface="Arial" panose="020B0604020202020204" pitchFamily="34" charset="0"/>
              </a:rPr>
              <a:t>Breckland</a:t>
            </a:r>
            <a:r>
              <a:rPr lang="en-GB" sz="1200">
                <a:latin typeface="Arial" panose="020B0604020202020204" pitchFamily="34" charset="0"/>
                <a:cs typeface="Arial" panose="020B0604020202020204" pitchFamily="34" charset="0"/>
              </a:rPr>
              <a:t> and </a:t>
            </a:r>
            <a:r>
              <a:rPr lang="en-GB" sz="1200" err="1">
                <a:latin typeface="Arial" panose="020B0604020202020204" pitchFamily="34" charset="0"/>
                <a:cs typeface="Arial" panose="020B0604020202020204" pitchFamily="34" charset="0"/>
              </a:rPr>
              <a:t>Babergh</a:t>
            </a:r>
            <a:r>
              <a:rPr lang="en-GB" sz="1200">
                <a:latin typeface="Arial" panose="020B0604020202020204" pitchFamily="34" charset="0"/>
                <a:cs typeface="Arial" panose="020B0604020202020204" pitchFamily="34" charset="0"/>
              </a:rPr>
              <a:t> have slightly lower ratios when the Norfolk and Suffolk median wage figure is applied against their respective median dwelling costs, while Mid Suffolk’s and Broadland’s are noticeably higher.</a:t>
            </a:r>
            <a:endParaRPr lang="en-GB"/>
          </a:p>
        </p:txBody>
      </p:sp>
      <p:sp>
        <p:nvSpPr>
          <p:cNvPr id="8" name="TextBox 7">
            <a:extLst>
              <a:ext uri="{FF2B5EF4-FFF2-40B4-BE49-F238E27FC236}">
                <a16:creationId xmlns:a16="http://schemas.microsoft.com/office/drawing/2014/main" id="{3032910E-626D-4AD4-9250-3AFFF0BA9E88}"/>
              </a:ext>
            </a:extLst>
          </p:cNvPr>
          <p:cNvSpPr txBox="1"/>
          <p:nvPr/>
        </p:nvSpPr>
        <p:spPr>
          <a:xfrm>
            <a:off x="1294165" y="5556768"/>
            <a:ext cx="5038541" cy="253916"/>
          </a:xfrm>
          <a:prstGeom prst="rect">
            <a:avLst/>
          </a:prstGeom>
          <a:noFill/>
        </p:spPr>
        <p:txBody>
          <a:bodyPr wrap="square" rtlCol="0">
            <a:spAutoFit/>
          </a:bodyPr>
          <a:lstStyle/>
          <a:p>
            <a:r>
              <a:rPr lang="en-GB" sz="1000" i="1"/>
              <a:t>Source: ONS – Annual Survey of Hours &amp; Earnings 2021 and HPSSA 2020</a:t>
            </a:r>
          </a:p>
        </p:txBody>
      </p:sp>
      <p:pic>
        <p:nvPicPr>
          <p:cNvPr id="10" name="Picture 9">
            <a:extLst>
              <a:ext uri="{FF2B5EF4-FFF2-40B4-BE49-F238E27FC236}">
                <a16:creationId xmlns:a16="http://schemas.microsoft.com/office/drawing/2014/main" id="{B392BAF0-5893-48A3-88EE-5A3B2BE35C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1580" y="1542884"/>
            <a:ext cx="6486363" cy="37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2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C9D960-4E6E-44CA-B103-2D454A8CBFD3}"/>
              </a:ext>
            </a:extLst>
          </p:cNvPr>
          <p:cNvSpPr txBox="1"/>
          <p:nvPr/>
        </p:nvSpPr>
        <p:spPr>
          <a:xfrm>
            <a:off x="888459" y="1371681"/>
            <a:ext cx="5105278" cy="4462760"/>
          </a:xfrm>
          <a:prstGeom prst="rect">
            <a:avLst/>
          </a:prstGeom>
          <a:noFill/>
        </p:spPr>
        <p:txBody>
          <a:bodyPr wrap="square" lIns="91440" tIns="45720" rIns="91440" bIns="45720" rtlCol="0" anchor="t">
            <a:spAutoFit/>
          </a:bodyPr>
          <a:lstStyle/>
          <a:p>
            <a:pPr marL="273050" indent="-273050"/>
            <a:r>
              <a:rPr lang="en-GB" sz="1600" b="1" i="1">
                <a:solidFill>
                  <a:schemeClr val="accent1"/>
                </a:solidFill>
                <a:hlinkClick r:id="rId2" action="ppaction://hlinksldjump">
                  <a:extLst>
                    <a:ext uri="{A12FA001-AC4F-418D-AE19-62706E023703}">
                      <ahyp:hlinkClr xmlns:ahyp="http://schemas.microsoft.com/office/drawing/2018/hyperlinkcolor" val="tx"/>
                    </a:ext>
                  </a:extLst>
                </a:hlinkClick>
              </a:rPr>
              <a:t>1.	Introduction and Overview</a:t>
            </a:r>
            <a:r>
              <a:rPr lang="en-GB" sz="1600" b="1" i="1">
                <a:solidFill>
                  <a:schemeClr val="accent1"/>
                </a:solidFill>
              </a:rPr>
              <a:t>	</a:t>
            </a:r>
            <a:r>
              <a:rPr lang="en-GB" b="1"/>
              <a:t>		</a:t>
            </a:r>
            <a:endParaRPr lang="en-GB" sz="1600" b="1" i="1">
              <a:solidFill>
                <a:schemeClr val="accent1"/>
              </a:solidFill>
            </a:endParaRPr>
          </a:p>
          <a:p>
            <a:pPr marL="273050" indent="-273050"/>
            <a:r>
              <a:rPr lang="en-GB" sz="1600" b="1" i="1">
                <a:solidFill>
                  <a:schemeClr val="accent1"/>
                </a:solidFill>
                <a:hlinkClick r:id="rId3" action="ppaction://hlinksldjump">
                  <a:extLst>
                    <a:ext uri="{A12FA001-AC4F-418D-AE19-62706E023703}">
                      <ahyp:hlinkClr xmlns:ahyp="http://schemas.microsoft.com/office/drawing/2018/hyperlinkcolor" val="tx"/>
                    </a:ext>
                  </a:extLst>
                </a:hlinkClick>
              </a:rPr>
              <a:t>2.	Scenario Analysis</a:t>
            </a:r>
            <a:endParaRPr lang="en-GB" sz="1600" b="1" i="1">
              <a:solidFill>
                <a:schemeClr val="accent1"/>
              </a:solidFill>
            </a:endParaRPr>
          </a:p>
          <a:p>
            <a:pPr marL="273050" indent="-185420">
              <a:buFont typeface="Arial" panose="020B0604020202020204" pitchFamily="34" charset="0"/>
              <a:buChar char="•"/>
            </a:pPr>
            <a:r>
              <a:rPr lang="en-GB" sz="1200">
                <a:hlinkClick r:id="rId4" action="ppaction://hlinksldjump">
                  <a:extLst>
                    <a:ext uri="{A12FA001-AC4F-418D-AE19-62706E023703}">
                      <ahyp:hlinkClr xmlns:ahyp="http://schemas.microsoft.com/office/drawing/2018/hyperlinkcolor" val="tx"/>
                    </a:ext>
                  </a:extLst>
                </a:hlinkClick>
              </a:rPr>
              <a:t>UK Competitiveness Index</a:t>
            </a:r>
            <a:endParaRPr lang="en-GB" sz="1200">
              <a:cs typeface="Arial" panose="020B0604020202020204"/>
            </a:endParaRPr>
          </a:p>
          <a:p>
            <a:pPr marL="86995"/>
            <a:endParaRPr lang="en-GB" b="1">
              <a:cs typeface="Arial" panose="020B0604020202020204"/>
            </a:endParaRPr>
          </a:p>
          <a:p>
            <a:pPr marL="273050" indent="-273050"/>
            <a:r>
              <a:rPr lang="en-GB" sz="1600" b="1" i="1">
                <a:solidFill>
                  <a:schemeClr val="accent1"/>
                </a:solidFill>
                <a:hlinkClick r:id="rId5" action="ppaction://hlinksldjump">
                  <a:extLst>
                    <a:ext uri="{A12FA001-AC4F-418D-AE19-62706E023703}">
                      <ahyp:hlinkClr xmlns:ahyp="http://schemas.microsoft.com/office/drawing/2018/hyperlinkcolor" val="tx"/>
                    </a:ext>
                  </a:extLst>
                </a:hlinkClick>
              </a:rPr>
              <a:t>3.	</a:t>
            </a:r>
            <a:r>
              <a:rPr lang="en-GB" sz="1600" b="1" i="1">
                <a:solidFill>
                  <a:schemeClr val="accent1"/>
                </a:solidFill>
                <a:hlinkClick r:id="rId6" action="ppaction://hlinksldjump">
                  <a:extLst>
                    <a:ext uri="{A12FA001-AC4F-418D-AE19-62706E023703}">
                      <ahyp:hlinkClr xmlns:ahyp="http://schemas.microsoft.com/office/drawing/2018/hyperlinkcolor" val="tx"/>
                    </a:ext>
                  </a:extLst>
                </a:hlinkClick>
              </a:rPr>
              <a:t>Business and Employment Support </a:t>
            </a:r>
            <a:br>
              <a:rPr lang="en-GB" sz="1600" b="1" i="1"/>
            </a:br>
            <a:r>
              <a:rPr lang="en-GB" sz="1600" b="1" i="1">
                <a:solidFill>
                  <a:schemeClr val="accent1"/>
                </a:solidFill>
                <a:hlinkClick r:id="rId6" action="ppaction://hlinksldjump">
                  <a:extLst>
                    <a:ext uri="{A12FA001-AC4F-418D-AE19-62706E023703}">
                      <ahyp:hlinkClr xmlns:ahyp="http://schemas.microsoft.com/office/drawing/2018/hyperlinkcolor" val="tx"/>
                    </a:ext>
                  </a:extLst>
                </a:hlinkClick>
              </a:rPr>
              <a:t>(Covid lockdown response measures)</a:t>
            </a:r>
            <a:r>
              <a:rPr lang="en-GB" b="1" i="1">
                <a:solidFill>
                  <a:schemeClr val="accent1"/>
                </a:solidFill>
              </a:rPr>
              <a:t>	</a:t>
            </a:r>
            <a:endParaRPr lang="en-GB" b="1">
              <a:solidFill>
                <a:schemeClr val="accent1"/>
              </a:solidFill>
            </a:endParaRPr>
          </a:p>
          <a:p>
            <a:pPr marL="273050" indent="-185420">
              <a:buFont typeface="Arial" panose="020B0604020202020204" pitchFamily="34" charset="0"/>
              <a:buChar char="•"/>
            </a:pPr>
            <a:r>
              <a:rPr lang="en-GB" sz="1200">
                <a:hlinkClick r:id="rId7" action="ppaction://hlinksldjump">
                  <a:extLst>
                    <a:ext uri="{A12FA001-AC4F-418D-AE19-62706E023703}">
                      <ahyp:hlinkClr xmlns:ahyp="http://schemas.microsoft.com/office/drawing/2018/hyperlinkcolor" val="tx"/>
                    </a:ext>
                  </a:extLst>
                </a:hlinkClick>
              </a:rPr>
              <a:t>Furlough</a:t>
            </a:r>
            <a:r>
              <a:rPr lang="en-GB" sz="1200"/>
              <a:t> 				</a:t>
            </a:r>
            <a:endParaRPr lang="en-GB" sz="1200">
              <a:cs typeface="Arial"/>
            </a:endParaRPr>
          </a:p>
          <a:p>
            <a:pPr marL="273050" indent="-185420">
              <a:buFont typeface="Arial" panose="020B0604020202020204" pitchFamily="34" charset="0"/>
              <a:buChar char="•"/>
            </a:pPr>
            <a:r>
              <a:rPr lang="en-GB" sz="1200">
                <a:hlinkClick r:id="rId8" action="ppaction://hlinksldjump">
                  <a:extLst>
                    <a:ext uri="{A12FA001-AC4F-418D-AE19-62706E023703}">
                      <ahyp:hlinkClr xmlns:ahyp="http://schemas.microsoft.com/office/drawing/2018/hyperlinkcolor" val="tx"/>
                    </a:ext>
                  </a:extLst>
                </a:hlinkClick>
              </a:rPr>
              <a:t>SEISS </a:t>
            </a:r>
          </a:p>
          <a:p>
            <a:pPr marL="273050" indent="-185420">
              <a:buFont typeface="Arial" panose="020B0604020202020204" pitchFamily="34" charset="0"/>
              <a:buChar char="•"/>
            </a:pPr>
            <a:r>
              <a:rPr lang="en-GB" sz="1200">
                <a:hlinkClick r:id="rId9" action="ppaction://hlinksldjump">
                  <a:extLst>
                    <a:ext uri="{A12FA001-AC4F-418D-AE19-62706E023703}">
                      <ahyp:hlinkClr xmlns:ahyp="http://schemas.microsoft.com/office/drawing/2018/hyperlinkcolor" val="tx"/>
                    </a:ext>
                  </a:extLst>
                </a:hlinkClick>
              </a:rPr>
              <a:t>CBILS and BBILS </a:t>
            </a:r>
            <a:endParaRPr lang="en-GB" sz="1200">
              <a:cs typeface="Arial" panose="020B0604020202020204"/>
            </a:endParaRPr>
          </a:p>
          <a:p>
            <a:pPr marL="87630"/>
            <a:endParaRPr lang="en-GB" sz="1200">
              <a:cs typeface="Arial" panose="020B0604020202020204"/>
            </a:endParaRPr>
          </a:p>
          <a:p>
            <a:endParaRPr lang="en-GB"/>
          </a:p>
          <a:p>
            <a:pPr marL="273050" indent="-273050"/>
            <a:r>
              <a:rPr lang="en-GB" sz="1600" b="1" i="1">
                <a:solidFill>
                  <a:schemeClr val="accent1"/>
                </a:solidFill>
                <a:hlinkClick r:id="rId10" action="ppaction://hlinksldjump">
                  <a:extLst>
                    <a:ext uri="{A12FA001-AC4F-418D-AE19-62706E023703}">
                      <ahyp:hlinkClr xmlns:ahyp="http://schemas.microsoft.com/office/drawing/2018/hyperlinkcolor" val="tx"/>
                    </a:ext>
                  </a:extLst>
                </a:hlinkClick>
              </a:rPr>
              <a:t>4.	</a:t>
            </a:r>
            <a:r>
              <a:rPr lang="en-GB" sz="1600" b="1" i="1">
                <a:solidFill>
                  <a:schemeClr val="accent1"/>
                </a:solidFill>
                <a:hlinkClick r:id="rId11" action="ppaction://hlinksldjump">
                  <a:extLst>
                    <a:ext uri="{A12FA001-AC4F-418D-AE19-62706E023703}">
                      <ahyp:hlinkClr xmlns:ahyp="http://schemas.microsoft.com/office/drawing/2018/hyperlinkcolor" val="tx"/>
                    </a:ext>
                  </a:extLst>
                </a:hlinkClick>
              </a:rPr>
              <a:t>Key Metrics Analysis</a:t>
            </a:r>
            <a:r>
              <a:rPr lang="en-GB" b="1" i="1">
                <a:solidFill>
                  <a:schemeClr val="accent1"/>
                </a:solidFill>
              </a:rPr>
              <a:t>	</a:t>
            </a:r>
            <a:endParaRPr lang="en-GB" b="1" i="1">
              <a:solidFill>
                <a:schemeClr val="accent1"/>
              </a:solidFill>
              <a:cs typeface="Arial"/>
            </a:endParaRPr>
          </a:p>
          <a:p>
            <a:pPr marL="273050" indent="-185420">
              <a:buFont typeface="Arial" panose="020B0604020202020204" pitchFamily="34" charset="0"/>
              <a:buChar char="•"/>
            </a:pPr>
            <a:r>
              <a:rPr lang="en-GB" sz="1200">
                <a:hlinkClick r:id="rId12" action="ppaction://hlinksldjump">
                  <a:extLst>
                    <a:ext uri="{A12FA001-AC4F-418D-AE19-62706E023703}">
                      <ahyp:hlinkClr xmlns:ahyp="http://schemas.microsoft.com/office/drawing/2018/hyperlinkcolor" val="tx"/>
                    </a:ext>
                  </a:extLst>
                </a:hlinkClick>
              </a:rPr>
              <a:t>Employment/Unemployment Rate </a:t>
            </a:r>
            <a:endParaRPr lang="en-GB" sz="1200">
              <a:cs typeface="Arial" panose="020B0604020202020204"/>
            </a:endParaRPr>
          </a:p>
          <a:p>
            <a:pPr marL="273050" indent="-185420">
              <a:buFont typeface="Arial" panose="020B0604020202020204" pitchFamily="34" charset="0"/>
              <a:buChar char="•"/>
            </a:pPr>
            <a:r>
              <a:rPr lang="en-GB" sz="1200">
                <a:hlinkClick r:id="rId13" action="ppaction://hlinksldjump">
                  <a:extLst>
                    <a:ext uri="{A12FA001-AC4F-418D-AE19-62706E023703}">
                      <ahyp:hlinkClr xmlns:ahyp="http://schemas.microsoft.com/office/drawing/2018/hyperlinkcolor" val="tx"/>
                    </a:ext>
                  </a:extLst>
                </a:hlinkClick>
              </a:rPr>
              <a:t>UC Claimant Rate </a:t>
            </a:r>
            <a:endParaRPr lang="en-GB" sz="1200"/>
          </a:p>
          <a:p>
            <a:pPr marL="273050" indent="-185420">
              <a:buFont typeface="Arial" panose="020B0604020202020204" pitchFamily="34" charset="0"/>
              <a:buChar char="•"/>
            </a:pPr>
            <a:r>
              <a:rPr lang="en-GB" sz="1200">
                <a:hlinkClick r:id="rId14" action="ppaction://hlinksldjump">
                  <a:extLst>
                    <a:ext uri="{A12FA001-AC4F-418D-AE19-62706E023703}">
                      <ahyp:hlinkClr xmlns:ahyp="http://schemas.microsoft.com/office/drawing/2018/hyperlinkcolor" val="tx"/>
                    </a:ext>
                  </a:extLst>
                </a:hlinkClick>
              </a:rPr>
              <a:t>GVA Analysis </a:t>
            </a:r>
            <a:r>
              <a:rPr lang="en-GB" sz="1200"/>
              <a:t>			</a:t>
            </a:r>
            <a:endParaRPr lang="en-GB" sz="1200">
              <a:cs typeface="Arial"/>
            </a:endParaRPr>
          </a:p>
          <a:p>
            <a:pPr marL="273050" indent="-185420">
              <a:buFont typeface="Arial" panose="020B0604020202020204" pitchFamily="34" charset="0"/>
              <a:buChar char="•"/>
            </a:pPr>
            <a:r>
              <a:rPr lang="en-GB" sz="1200">
                <a:hlinkClick r:id="rId15" action="ppaction://hlinksldjump">
                  <a:extLst>
                    <a:ext uri="{A12FA001-AC4F-418D-AE19-62706E023703}">
                      <ahyp:hlinkClr xmlns:ahyp="http://schemas.microsoft.com/office/drawing/2018/hyperlinkcolor" val="tx"/>
                    </a:ext>
                  </a:extLst>
                </a:hlinkClick>
              </a:rPr>
              <a:t>3 Strategic Opportunities</a:t>
            </a:r>
            <a:endParaRPr lang="en-GB" sz="1200">
              <a:cs typeface="Arial" panose="020B0604020202020204"/>
            </a:endParaRPr>
          </a:p>
          <a:p>
            <a:pPr marL="273050" indent="-185420">
              <a:buFont typeface="Arial" panose="020B0604020202020204" pitchFamily="34" charset="0"/>
              <a:buChar char="•"/>
            </a:pPr>
            <a:r>
              <a:rPr lang="en-GB" sz="1200">
                <a:hlinkClick r:id="rId16" action="ppaction://hlinksldjump">
                  <a:extLst>
                    <a:ext uri="{A12FA001-AC4F-418D-AE19-62706E023703}">
                      <ahyp:hlinkClr xmlns:ahyp="http://schemas.microsoft.com/office/drawing/2018/hyperlinkcolor" val="tx"/>
                    </a:ext>
                  </a:extLst>
                </a:hlinkClick>
              </a:rPr>
              <a:t>Sector Overview</a:t>
            </a:r>
            <a:endParaRPr lang="en-GB" sz="1200">
              <a:cs typeface="Arial" panose="020B0604020202020204"/>
            </a:endParaRPr>
          </a:p>
          <a:p>
            <a:pPr marL="273050" indent="-185420">
              <a:buFont typeface="Arial" panose="020B0604020202020204" pitchFamily="34" charset="0"/>
              <a:buChar char="•"/>
            </a:pPr>
            <a:r>
              <a:rPr lang="en-GB" sz="1200">
                <a:hlinkClick r:id="rId17" action="ppaction://hlinksldjump">
                  <a:extLst>
                    <a:ext uri="{A12FA001-AC4F-418D-AE19-62706E023703}">
                      <ahyp:hlinkClr xmlns:ahyp="http://schemas.microsoft.com/office/drawing/2018/hyperlinkcolor" val="tx"/>
                    </a:ext>
                  </a:extLst>
                </a:hlinkClick>
              </a:rPr>
              <a:t>Median Wages </a:t>
            </a:r>
            <a:endParaRPr lang="en-GB" sz="1200">
              <a:cs typeface="Arial" panose="020B0604020202020204"/>
            </a:endParaRPr>
          </a:p>
          <a:p>
            <a:pPr marL="273050" indent="-185420">
              <a:buFont typeface="Arial" panose="020B0604020202020204" pitchFamily="34" charset="0"/>
              <a:buChar char="•"/>
            </a:pPr>
            <a:r>
              <a:rPr lang="en-GB" sz="1200">
                <a:hlinkClick r:id="rId18" action="ppaction://hlinksldjump">
                  <a:extLst>
                    <a:ext uri="{A12FA001-AC4F-418D-AE19-62706E023703}">
                      <ahyp:hlinkClr xmlns:ahyp="http://schemas.microsoft.com/office/drawing/2018/hyperlinkcolor" val="tx"/>
                    </a:ext>
                  </a:extLst>
                </a:hlinkClick>
              </a:rPr>
              <a:t>Hours Worked</a:t>
            </a:r>
            <a:endParaRPr lang="en-GB" sz="1200">
              <a:highlight>
                <a:srgbClr val="FFFF00"/>
              </a:highlight>
              <a:cs typeface="Arial" panose="020B0604020202020204"/>
            </a:endParaRPr>
          </a:p>
        </p:txBody>
      </p:sp>
      <p:sp>
        <p:nvSpPr>
          <p:cNvPr id="3" name="Title 2">
            <a:extLst>
              <a:ext uri="{FF2B5EF4-FFF2-40B4-BE49-F238E27FC236}">
                <a16:creationId xmlns:a16="http://schemas.microsoft.com/office/drawing/2014/main" id="{B517601C-F7F4-4D1A-85A5-D4669FA3CFAB}"/>
              </a:ext>
            </a:extLst>
          </p:cNvPr>
          <p:cNvSpPr>
            <a:spLocks noGrp="1"/>
          </p:cNvSpPr>
          <p:nvPr>
            <p:ph type="title"/>
          </p:nvPr>
        </p:nvSpPr>
        <p:spPr/>
        <p:txBody>
          <a:bodyPr/>
          <a:lstStyle/>
          <a:p>
            <a:r>
              <a:rPr lang="en-GB"/>
              <a:t>Contents / Index</a:t>
            </a:r>
          </a:p>
        </p:txBody>
      </p:sp>
      <p:sp>
        <p:nvSpPr>
          <p:cNvPr id="5" name="TextBox 4">
            <a:extLst>
              <a:ext uri="{FF2B5EF4-FFF2-40B4-BE49-F238E27FC236}">
                <a16:creationId xmlns:a16="http://schemas.microsoft.com/office/drawing/2014/main" id="{6DC93E19-8473-4527-B30F-BF166936050C}"/>
              </a:ext>
            </a:extLst>
          </p:cNvPr>
          <p:cNvSpPr txBox="1"/>
          <p:nvPr/>
        </p:nvSpPr>
        <p:spPr>
          <a:xfrm>
            <a:off x="6198265" y="1371681"/>
            <a:ext cx="5418931" cy="3508653"/>
          </a:xfrm>
          <a:prstGeom prst="rect">
            <a:avLst/>
          </a:prstGeom>
          <a:noFill/>
        </p:spPr>
        <p:txBody>
          <a:bodyPr wrap="square" rtlCol="0">
            <a:spAutoFit/>
          </a:bodyPr>
          <a:lstStyle/>
          <a:p>
            <a:pPr marL="273050" indent="-273050"/>
            <a:r>
              <a:rPr lang="en-GB" sz="1600" b="1" i="1" u="sng">
                <a:solidFill>
                  <a:schemeClr val="accent1"/>
                </a:solidFill>
              </a:rPr>
              <a:t>4.	Key Metrics Analysis (</a:t>
            </a:r>
            <a:r>
              <a:rPr lang="en-GB" sz="1600" b="1" i="1" u="sng" err="1">
                <a:solidFill>
                  <a:schemeClr val="accent1"/>
                </a:solidFill>
              </a:rPr>
              <a:t>cont</a:t>
            </a:r>
            <a:r>
              <a:rPr lang="en-GB" sz="1600" b="1" i="1" u="sng">
                <a:solidFill>
                  <a:schemeClr val="accent1"/>
                </a:solidFill>
              </a:rPr>
              <a:t>…)</a:t>
            </a:r>
          </a:p>
          <a:p>
            <a:pPr marL="285750" indent="-198438">
              <a:buFont typeface="Arial" panose="020B0604020202020204" pitchFamily="34" charset="0"/>
              <a:buChar char="•"/>
            </a:pPr>
            <a:r>
              <a:rPr lang="en-GB" sz="1200">
                <a:hlinkClick r:id="rId19" action="ppaction://hlinksldjump">
                  <a:extLst>
                    <a:ext uri="{A12FA001-AC4F-418D-AE19-62706E023703}">
                      <ahyp:hlinkClr xmlns:ahyp="http://schemas.microsoft.com/office/drawing/2018/hyperlinkcolor" val="tx"/>
                    </a:ext>
                  </a:extLst>
                </a:hlinkClick>
              </a:rPr>
              <a:t>Median Dwelling and Rental to Median Wage Ratio</a:t>
            </a:r>
            <a:r>
              <a:rPr lang="en-GB" sz="1200"/>
              <a:t> </a:t>
            </a:r>
          </a:p>
          <a:p>
            <a:pPr marL="285750" indent="-198438">
              <a:buFont typeface="Arial" panose="020B0604020202020204" pitchFamily="34" charset="0"/>
              <a:buChar char="•"/>
            </a:pPr>
            <a:r>
              <a:rPr lang="en-GB" sz="1200">
                <a:hlinkClick r:id="rId20" action="ppaction://hlinksldjump">
                  <a:extLst>
                    <a:ext uri="{A12FA001-AC4F-418D-AE19-62706E023703}">
                      <ahyp:hlinkClr xmlns:ahyp="http://schemas.microsoft.com/office/drawing/2018/hyperlinkcolor" val="tx"/>
                    </a:ext>
                  </a:extLst>
                </a:hlinkClick>
              </a:rPr>
              <a:t>Enterprise Rate </a:t>
            </a:r>
            <a:endParaRPr lang="en-GB" sz="1200"/>
          </a:p>
          <a:p>
            <a:pPr marL="285750" indent="-198438">
              <a:buFont typeface="Arial" panose="020B0604020202020204" pitchFamily="34" charset="0"/>
              <a:buChar char="•"/>
            </a:pPr>
            <a:r>
              <a:rPr lang="en-GB" sz="1200">
                <a:hlinkClick r:id="rId21" action="ppaction://hlinksldjump">
                  <a:extLst>
                    <a:ext uri="{A12FA001-AC4F-418D-AE19-62706E023703}">
                      <ahyp:hlinkClr xmlns:ahyp="http://schemas.microsoft.com/office/drawing/2018/hyperlinkcolor" val="tx"/>
                    </a:ext>
                  </a:extLst>
                </a:hlinkClick>
              </a:rPr>
              <a:t>Scale-Up/High Growth </a:t>
            </a:r>
            <a:endParaRPr lang="en-GB" sz="1200"/>
          </a:p>
          <a:p>
            <a:pPr marL="285750" indent="-198438">
              <a:buFont typeface="Arial" panose="020B0604020202020204" pitchFamily="34" charset="0"/>
              <a:buChar char="•"/>
            </a:pPr>
            <a:r>
              <a:rPr lang="en-GB" sz="1200">
                <a:hlinkClick r:id="rId22" action="ppaction://hlinksldjump">
                  <a:extLst>
                    <a:ext uri="{A12FA001-AC4F-418D-AE19-62706E023703}">
                      <ahyp:hlinkClr xmlns:ahyp="http://schemas.microsoft.com/office/drawing/2018/hyperlinkcolor" val="tx"/>
                    </a:ext>
                  </a:extLst>
                </a:hlinkClick>
              </a:rPr>
              <a:t>Inward Investment </a:t>
            </a:r>
            <a:endParaRPr lang="en-GB" sz="1200"/>
          </a:p>
          <a:p>
            <a:pPr marL="285750" indent="-198438">
              <a:buFont typeface="Arial" panose="020B0604020202020204" pitchFamily="34" charset="0"/>
              <a:buChar char="•"/>
            </a:pPr>
            <a:r>
              <a:rPr lang="en-GB" sz="1200">
                <a:hlinkClick r:id="rId23" action="ppaction://hlinksldjump">
                  <a:extLst>
                    <a:ext uri="{A12FA001-AC4F-418D-AE19-62706E023703}">
                      <ahyp:hlinkClr xmlns:ahyp="http://schemas.microsoft.com/office/drawing/2018/hyperlinkcolor" val="tx"/>
                    </a:ext>
                  </a:extLst>
                </a:hlinkClick>
              </a:rPr>
              <a:t>Broadband Coverage</a:t>
            </a:r>
            <a:endParaRPr lang="en-GB" sz="1200"/>
          </a:p>
          <a:p>
            <a:pPr marL="87312"/>
            <a:endParaRPr lang="en-GB"/>
          </a:p>
          <a:p>
            <a:pPr marL="273050" indent="-273050">
              <a:tabLst>
                <a:tab pos="273050" algn="l"/>
              </a:tabLst>
            </a:pPr>
            <a:r>
              <a:rPr lang="en-GB" sz="1600" b="1" i="1">
                <a:solidFill>
                  <a:schemeClr val="accent1"/>
                </a:solidFill>
                <a:hlinkClick r:id="rId24" action="ppaction://hlinksldjump">
                  <a:extLst>
                    <a:ext uri="{A12FA001-AC4F-418D-AE19-62706E023703}">
                      <ahyp:hlinkClr xmlns:ahyp="http://schemas.microsoft.com/office/drawing/2018/hyperlinkcolor" val="tx"/>
                    </a:ext>
                  </a:extLst>
                </a:hlinkClick>
              </a:rPr>
              <a:t>5.	Trade and Export Analysis</a:t>
            </a:r>
            <a:endParaRPr lang="en-GB" sz="1600" b="1" i="1">
              <a:solidFill>
                <a:schemeClr val="accent1"/>
              </a:solidFill>
            </a:endParaRPr>
          </a:p>
          <a:p>
            <a:pPr marL="273050" indent="-185738">
              <a:buFont typeface="Arial" panose="020B0604020202020204" pitchFamily="34" charset="0"/>
              <a:buChar char="•"/>
              <a:tabLst>
                <a:tab pos="273050" algn="l"/>
              </a:tabLst>
            </a:pPr>
            <a:r>
              <a:rPr lang="en-GB" sz="1200">
                <a:hlinkClick r:id="rId25" action="ppaction://hlinksldjump">
                  <a:extLst>
                    <a:ext uri="{A12FA001-AC4F-418D-AE19-62706E023703}">
                      <ahyp:hlinkClr xmlns:ahyp="http://schemas.microsoft.com/office/drawing/2018/hyperlinkcolor" val="tx"/>
                    </a:ext>
                  </a:extLst>
                </a:hlinkClick>
              </a:rPr>
              <a:t>Trade Export, Import and Balance – Goods </a:t>
            </a:r>
            <a:endParaRPr lang="en-GB" sz="1200"/>
          </a:p>
          <a:p>
            <a:pPr marL="273050" indent="-185738">
              <a:buFont typeface="Arial" panose="020B0604020202020204" pitchFamily="34" charset="0"/>
              <a:buChar char="•"/>
              <a:tabLst>
                <a:tab pos="273050" algn="l"/>
              </a:tabLst>
            </a:pPr>
            <a:r>
              <a:rPr lang="en-GB" sz="1200">
                <a:hlinkClick r:id="rId26" action="ppaction://hlinksldjump">
                  <a:extLst>
                    <a:ext uri="{A12FA001-AC4F-418D-AE19-62706E023703}">
                      <ahyp:hlinkClr xmlns:ahyp="http://schemas.microsoft.com/office/drawing/2018/hyperlinkcolor" val="tx"/>
                    </a:ext>
                  </a:extLst>
                </a:hlinkClick>
              </a:rPr>
              <a:t>Trade Export, Import and Balance – Services </a:t>
            </a:r>
            <a:endParaRPr lang="en-GB" sz="1200"/>
          </a:p>
          <a:p>
            <a:pPr marL="273050" indent="-185738">
              <a:buFont typeface="Arial" panose="020B0604020202020204" pitchFamily="34" charset="0"/>
              <a:buChar char="•"/>
              <a:tabLst>
                <a:tab pos="273050" algn="l"/>
              </a:tabLst>
            </a:pPr>
            <a:r>
              <a:rPr lang="en-GB" sz="1200">
                <a:hlinkClick r:id="rId27" action="ppaction://hlinksldjump">
                  <a:extLst>
                    <a:ext uri="{A12FA001-AC4F-418D-AE19-62706E023703}">
                      <ahyp:hlinkClr xmlns:ahyp="http://schemas.microsoft.com/office/drawing/2018/hyperlinkcolor" val="tx"/>
                    </a:ext>
                  </a:extLst>
                </a:hlinkClick>
              </a:rPr>
              <a:t>Total Trade Balance</a:t>
            </a:r>
            <a:endParaRPr lang="en-GB" sz="1200"/>
          </a:p>
          <a:p>
            <a:pPr marL="87312">
              <a:tabLst>
                <a:tab pos="273050" algn="l"/>
              </a:tabLst>
            </a:pPr>
            <a:endParaRPr lang="en-GB"/>
          </a:p>
          <a:p>
            <a:pPr marL="273050" indent="-273050">
              <a:tabLst>
                <a:tab pos="273050" algn="l"/>
              </a:tabLst>
            </a:pPr>
            <a:r>
              <a:rPr lang="en-GB" sz="1600" b="1" i="1">
                <a:solidFill>
                  <a:schemeClr val="accent1"/>
                </a:solidFill>
                <a:hlinkClick r:id="rId28" action="ppaction://hlinksldjump">
                  <a:extLst>
                    <a:ext uri="{A12FA001-AC4F-418D-AE19-62706E023703}">
                      <ahyp:hlinkClr xmlns:ahyp="http://schemas.microsoft.com/office/drawing/2018/hyperlinkcolor" val="tx"/>
                    </a:ext>
                  </a:extLst>
                </a:hlinkClick>
              </a:rPr>
              <a:t>6.	Innovation Analysis</a:t>
            </a:r>
            <a:endParaRPr lang="en-GB" sz="1600" b="1" i="1">
              <a:solidFill>
                <a:schemeClr val="accent1"/>
              </a:solidFill>
            </a:endParaRPr>
          </a:p>
          <a:p>
            <a:pPr marL="273050" indent="-185738">
              <a:buFont typeface="Arial" panose="020B0604020202020204" pitchFamily="34" charset="0"/>
              <a:buChar char="•"/>
              <a:tabLst>
                <a:tab pos="273050" algn="l"/>
              </a:tabLst>
            </a:pPr>
            <a:r>
              <a:rPr lang="en-GB" sz="1200">
                <a:hlinkClick r:id="rId29" action="ppaction://hlinksldjump">
                  <a:extLst>
                    <a:ext uri="{A12FA001-AC4F-418D-AE19-62706E023703}">
                      <ahyp:hlinkClr xmlns:ahyp="http://schemas.microsoft.com/office/drawing/2018/hyperlinkcolor" val="tx"/>
                    </a:ext>
                  </a:extLst>
                </a:hlinkClick>
              </a:rPr>
              <a:t>Innovate UK funding </a:t>
            </a:r>
            <a:endParaRPr lang="en-GB" sz="1200"/>
          </a:p>
          <a:p>
            <a:pPr marL="273050" indent="-185738">
              <a:buFont typeface="Arial" panose="020B0604020202020204" pitchFamily="34" charset="0"/>
              <a:buChar char="•"/>
              <a:tabLst>
                <a:tab pos="273050" algn="l"/>
              </a:tabLst>
            </a:pPr>
            <a:r>
              <a:rPr lang="en-GB" sz="1200">
                <a:hlinkClick r:id="rId30" action="ppaction://hlinksldjump">
                  <a:extLst>
                    <a:ext uri="{A12FA001-AC4F-418D-AE19-62706E023703}">
                      <ahyp:hlinkClr xmlns:ahyp="http://schemas.microsoft.com/office/drawing/2018/hyperlinkcolor" val="tx"/>
                    </a:ext>
                  </a:extLst>
                </a:hlinkClick>
              </a:rPr>
              <a:t>Innovation Performance</a:t>
            </a:r>
            <a:endParaRPr lang="en-GB" sz="1200"/>
          </a:p>
          <a:p>
            <a:pPr marL="87312">
              <a:tabLst>
                <a:tab pos="273050" algn="l"/>
              </a:tabLst>
            </a:pPr>
            <a:endParaRPr lang="en-GB"/>
          </a:p>
        </p:txBody>
      </p:sp>
    </p:spTree>
    <p:extLst>
      <p:ext uri="{BB962C8B-B14F-4D97-AF65-F5344CB8AC3E}">
        <p14:creationId xmlns:p14="http://schemas.microsoft.com/office/powerpoint/2010/main" val="525412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6DB5-5F5D-4710-9D77-5860139EAE0C}"/>
              </a:ext>
            </a:extLst>
          </p:cNvPr>
          <p:cNvSpPr>
            <a:spLocks noGrp="1"/>
          </p:cNvSpPr>
          <p:nvPr>
            <p:ph type="title"/>
          </p:nvPr>
        </p:nvSpPr>
        <p:spPr/>
        <p:txBody>
          <a:bodyPr/>
          <a:lstStyle/>
          <a:p>
            <a:r>
              <a:rPr lang="en-GB"/>
              <a:t>Alternative Claimant Count</a:t>
            </a:r>
          </a:p>
        </p:txBody>
      </p:sp>
      <p:sp>
        <p:nvSpPr>
          <p:cNvPr id="3" name="Content Placeholder 2">
            <a:extLst>
              <a:ext uri="{FF2B5EF4-FFF2-40B4-BE49-F238E27FC236}">
                <a16:creationId xmlns:a16="http://schemas.microsoft.com/office/drawing/2014/main" id="{D975FDA9-57F6-4C62-82ED-311E74A99DED}"/>
              </a:ext>
            </a:extLst>
          </p:cNvPr>
          <p:cNvSpPr>
            <a:spLocks noGrp="1"/>
          </p:cNvSpPr>
          <p:nvPr>
            <p:ph sz="half" idx="4294967295"/>
          </p:nvPr>
        </p:nvSpPr>
        <p:spPr>
          <a:xfrm>
            <a:off x="6014936" y="2146479"/>
            <a:ext cx="5496128" cy="1744585"/>
          </a:xfrm>
        </p:spPr>
        <p:txBody>
          <a:bodyPr>
            <a:normAutofit/>
          </a:bodyPr>
          <a:lstStyle/>
          <a:p>
            <a:pPr>
              <a:lnSpc>
                <a:spcPct val="107000"/>
              </a:lnSpc>
              <a:spcBef>
                <a:spcPts val="0"/>
              </a:spcBef>
              <a:spcAft>
                <a:spcPts val="800"/>
              </a:spcAft>
            </a:pPr>
            <a:r>
              <a:rPr lang="en-GB" sz="1200">
                <a:latin typeface="Arial" panose="020B0604020202020204" pitchFamily="34" charset="0"/>
                <a:cs typeface="Arial" panose="020B0604020202020204" pitchFamily="34" charset="0"/>
              </a:rPr>
              <a:t>As a result of COVID-19 and the economic restrictions that came alongside it, there was an increase of 108% in the alternative claimant count in Norfolk and Suffolk between March 2020 and May 2020. </a:t>
            </a:r>
          </a:p>
          <a:p>
            <a:pPr>
              <a:lnSpc>
                <a:spcPct val="107000"/>
              </a:lnSpc>
              <a:spcBef>
                <a:spcPts val="0"/>
              </a:spcBef>
              <a:spcAft>
                <a:spcPts val="800"/>
              </a:spcAft>
            </a:pPr>
            <a:r>
              <a:rPr lang="en-GB" sz="1200">
                <a:latin typeface="Arial" panose="020B0604020202020204" pitchFamily="34" charset="0"/>
                <a:cs typeface="Arial" panose="020B0604020202020204" pitchFamily="34" charset="0"/>
              </a:rPr>
              <a:t>Since February 2021, the volume of claimants has decreased each month in Norfolk and Suffolk as well as across the UK, falling to the lowest levels seen since May 2020. </a:t>
            </a:r>
            <a:endParaRPr lang="en-GB" sz="1200" kern="1400">
              <a:ln>
                <a:noFill/>
              </a:ln>
              <a:solidFill>
                <a:srgbClr val="000000"/>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789E28-68A9-4FDB-A5B0-DCB3C99A1C33}"/>
              </a:ext>
            </a:extLst>
          </p:cNvPr>
          <p:cNvSpPr txBox="1"/>
          <p:nvPr/>
        </p:nvSpPr>
        <p:spPr>
          <a:xfrm>
            <a:off x="536899" y="5591897"/>
            <a:ext cx="5181600" cy="253916"/>
          </a:xfrm>
          <a:prstGeom prst="rect">
            <a:avLst/>
          </a:prstGeom>
          <a:noFill/>
        </p:spPr>
        <p:txBody>
          <a:bodyPr wrap="square" rtlCol="0">
            <a:spAutoFit/>
          </a:bodyPr>
          <a:lstStyle/>
          <a:p>
            <a:pPr algn="ctr"/>
            <a:r>
              <a:rPr lang="en-GB" sz="1000" i="1"/>
              <a:t>Source: Stat-Xplore</a:t>
            </a:r>
          </a:p>
        </p:txBody>
      </p:sp>
      <p:pic>
        <p:nvPicPr>
          <p:cNvPr id="22" name="Picture 21" descr="Chart, line chart&#10;&#10;Description automatically generated">
            <a:extLst>
              <a:ext uri="{FF2B5EF4-FFF2-40B4-BE49-F238E27FC236}">
                <a16:creationId xmlns:a16="http://schemas.microsoft.com/office/drawing/2014/main" id="{BC092B0A-6AC7-4E2C-8D11-059A07FBE4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936" y="1435493"/>
            <a:ext cx="5189963" cy="4156404"/>
          </a:xfrm>
          <a:prstGeom prst="rect">
            <a:avLst/>
          </a:prstGeom>
        </p:spPr>
      </p:pic>
    </p:spTree>
    <p:extLst>
      <p:ext uri="{BB962C8B-B14F-4D97-AF65-F5344CB8AC3E}">
        <p14:creationId xmlns:p14="http://schemas.microsoft.com/office/powerpoint/2010/main" val="572225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6DB5-5F5D-4710-9D77-5860139EAE0C}"/>
              </a:ext>
            </a:extLst>
          </p:cNvPr>
          <p:cNvSpPr>
            <a:spLocks noGrp="1"/>
          </p:cNvSpPr>
          <p:nvPr>
            <p:ph type="title"/>
          </p:nvPr>
        </p:nvSpPr>
        <p:spPr/>
        <p:txBody>
          <a:bodyPr/>
          <a:lstStyle/>
          <a:p>
            <a:r>
              <a:rPr lang="en-GB"/>
              <a:t>Alternative Claimant Count - LA</a:t>
            </a:r>
          </a:p>
        </p:txBody>
      </p:sp>
      <p:sp>
        <p:nvSpPr>
          <p:cNvPr id="13" name="TextBox 12">
            <a:extLst>
              <a:ext uri="{FF2B5EF4-FFF2-40B4-BE49-F238E27FC236}">
                <a16:creationId xmlns:a16="http://schemas.microsoft.com/office/drawing/2014/main" id="{F575C111-4B26-4109-A7B9-5D58E211F8E5}"/>
              </a:ext>
            </a:extLst>
          </p:cNvPr>
          <p:cNvSpPr txBox="1"/>
          <p:nvPr/>
        </p:nvSpPr>
        <p:spPr>
          <a:xfrm>
            <a:off x="4462346" y="4894573"/>
            <a:ext cx="2462562" cy="261610"/>
          </a:xfrm>
          <a:prstGeom prst="rect">
            <a:avLst/>
          </a:prstGeom>
          <a:noFill/>
        </p:spPr>
        <p:txBody>
          <a:bodyPr wrap="square" rtlCol="0">
            <a:spAutoFit/>
          </a:bodyPr>
          <a:lstStyle/>
          <a:p>
            <a:pPr algn="r"/>
            <a:r>
              <a:rPr lang="en-GB" sz="1100" i="1"/>
              <a:t>Source: Stat-Xplore</a:t>
            </a:r>
          </a:p>
        </p:txBody>
      </p:sp>
      <p:pic>
        <p:nvPicPr>
          <p:cNvPr id="16" name="Picture 15">
            <a:extLst>
              <a:ext uri="{FF2B5EF4-FFF2-40B4-BE49-F238E27FC236}">
                <a16:creationId xmlns:a16="http://schemas.microsoft.com/office/drawing/2014/main" id="{7DBBFB40-C9ED-4FC3-90BE-5BAE595199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2991" y="2004858"/>
            <a:ext cx="5863009" cy="2792789"/>
          </a:xfrm>
          <a:prstGeom prst="rect">
            <a:avLst/>
          </a:prstGeom>
        </p:spPr>
      </p:pic>
      <p:pic>
        <p:nvPicPr>
          <p:cNvPr id="18" name="Picture 17">
            <a:extLst>
              <a:ext uri="{FF2B5EF4-FFF2-40B4-BE49-F238E27FC236}">
                <a16:creationId xmlns:a16="http://schemas.microsoft.com/office/drawing/2014/main" id="{19C446C5-0EF6-4B03-92FC-96D1BEBA87D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12497" y="2004858"/>
            <a:ext cx="5787273" cy="2756713"/>
          </a:xfrm>
          <a:prstGeom prst="rect">
            <a:avLst/>
          </a:prstGeom>
        </p:spPr>
      </p:pic>
    </p:spTree>
    <p:extLst>
      <p:ext uri="{BB962C8B-B14F-4D97-AF65-F5344CB8AC3E}">
        <p14:creationId xmlns:p14="http://schemas.microsoft.com/office/powerpoint/2010/main" val="309561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p:txBody>
          <a:bodyPr>
            <a:normAutofit/>
          </a:bodyPr>
          <a:lstStyle/>
          <a:p>
            <a:r>
              <a:rPr lang="en-GB"/>
              <a:t>Total GVA by Local Authority</a:t>
            </a:r>
          </a:p>
        </p:txBody>
      </p:sp>
      <p:sp>
        <p:nvSpPr>
          <p:cNvPr id="6" name="TextBox 5">
            <a:extLst>
              <a:ext uri="{FF2B5EF4-FFF2-40B4-BE49-F238E27FC236}">
                <a16:creationId xmlns:a16="http://schemas.microsoft.com/office/drawing/2014/main" id="{91EE4E49-7A7F-444E-856E-8A838CBF8FA0}"/>
              </a:ext>
            </a:extLst>
          </p:cNvPr>
          <p:cNvSpPr txBox="1"/>
          <p:nvPr/>
        </p:nvSpPr>
        <p:spPr>
          <a:xfrm>
            <a:off x="3227836" y="5544622"/>
            <a:ext cx="2065435" cy="246221"/>
          </a:xfrm>
          <a:prstGeom prst="rect">
            <a:avLst/>
          </a:prstGeom>
          <a:noFill/>
        </p:spPr>
        <p:txBody>
          <a:bodyPr wrap="square" rtlCol="0">
            <a:spAutoFit/>
          </a:bodyPr>
          <a:lstStyle/>
          <a:p>
            <a:r>
              <a:rPr lang="en-GB" sz="1000" i="1"/>
              <a:t>Source: ONS GVA ITL 2019 data</a:t>
            </a:r>
          </a:p>
        </p:txBody>
      </p:sp>
      <p:sp>
        <p:nvSpPr>
          <p:cNvPr id="7" name="TextBox 6">
            <a:extLst>
              <a:ext uri="{FF2B5EF4-FFF2-40B4-BE49-F238E27FC236}">
                <a16:creationId xmlns:a16="http://schemas.microsoft.com/office/drawing/2014/main" id="{6867DB3F-9255-449A-BC41-1F94EED690B9}"/>
              </a:ext>
            </a:extLst>
          </p:cNvPr>
          <p:cNvSpPr txBox="1"/>
          <p:nvPr/>
        </p:nvSpPr>
        <p:spPr>
          <a:xfrm>
            <a:off x="7554792" y="1957791"/>
            <a:ext cx="4130738" cy="2585323"/>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There is a wide disparity over the past decade between the 12 local authority areas that make up Norfolk and Suffolk, not only in terms of the overall volumes of GVA output, but also in the trends of their GVA output.</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Both North Norfolk and Babergh have struggled to increase their GVA output over this period and remain the two lowest ranked local authority areas. Meanwhile Mid Suffolk has seen a steady, incremental increase from around 2014 onwards. Great Yarmouth appeared to be following a similar trend before declining around 2015.</a:t>
            </a:r>
          </a:p>
          <a:p>
            <a:endParaRPr lang="en-GB"/>
          </a:p>
        </p:txBody>
      </p:sp>
      <p:pic>
        <p:nvPicPr>
          <p:cNvPr id="9" name="Picture 8">
            <a:extLst>
              <a:ext uri="{FF2B5EF4-FFF2-40B4-BE49-F238E27FC236}">
                <a16:creationId xmlns:a16="http://schemas.microsoft.com/office/drawing/2014/main" id="{E5AAD395-A4B4-4FF3-93AD-35884A5A07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2482" y="1451181"/>
            <a:ext cx="6284963" cy="3955638"/>
          </a:xfrm>
          <a:prstGeom prst="rect">
            <a:avLst/>
          </a:prstGeom>
        </p:spPr>
      </p:pic>
    </p:spTree>
    <p:extLst>
      <p:ext uri="{BB962C8B-B14F-4D97-AF65-F5344CB8AC3E}">
        <p14:creationId xmlns:p14="http://schemas.microsoft.com/office/powerpoint/2010/main" val="3364520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a:xfrm>
            <a:off x="2164976" y="392021"/>
            <a:ext cx="8467356" cy="675136"/>
          </a:xfrm>
        </p:spPr>
        <p:txBody>
          <a:bodyPr>
            <a:normAutofit/>
          </a:bodyPr>
          <a:lstStyle/>
          <a:p>
            <a:r>
              <a:rPr lang="en-GB"/>
              <a:t>Total GVA by Local Authority….continued</a:t>
            </a:r>
          </a:p>
        </p:txBody>
      </p:sp>
      <p:sp>
        <p:nvSpPr>
          <p:cNvPr id="6" name="TextBox 5">
            <a:extLst>
              <a:ext uri="{FF2B5EF4-FFF2-40B4-BE49-F238E27FC236}">
                <a16:creationId xmlns:a16="http://schemas.microsoft.com/office/drawing/2014/main" id="{91EE4E49-7A7F-444E-856E-8A838CBF8FA0}"/>
              </a:ext>
            </a:extLst>
          </p:cNvPr>
          <p:cNvSpPr txBox="1"/>
          <p:nvPr/>
        </p:nvSpPr>
        <p:spPr>
          <a:xfrm>
            <a:off x="3323615" y="5737327"/>
            <a:ext cx="2094689" cy="246221"/>
          </a:xfrm>
          <a:prstGeom prst="rect">
            <a:avLst/>
          </a:prstGeom>
          <a:noFill/>
        </p:spPr>
        <p:txBody>
          <a:bodyPr wrap="square" rtlCol="0">
            <a:spAutoFit/>
          </a:bodyPr>
          <a:lstStyle/>
          <a:p>
            <a:r>
              <a:rPr lang="en-GB" sz="1000" i="1"/>
              <a:t>Source: ONS GVA ITL 2019 data</a:t>
            </a:r>
          </a:p>
        </p:txBody>
      </p:sp>
      <p:sp>
        <p:nvSpPr>
          <p:cNvPr id="7" name="TextBox 6">
            <a:extLst>
              <a:ext uri="{FF2B5EF4-FFF2-40B4-BE49-F238E27FC236}">
                <a16:creationId xmlns:a16="http://schemas.microsoft.com/office/drawing/2014/main" id="{6867DB3F-9255-449A-BC41-1F94EED690B9}"/>
              </a:ext>
            </a:extLst>
          </p:cNvPr>
          <p:cNvSpPr txBox="1"/>
          <p:nvPr/>
        </p:nvSpPr>
        <p:spPr>
          <a:xfrm>
            <a:off x="7720203" y="1843950"/>
            <a:ext cx="3813717" cy="3170099"/>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Breckland, King’s Lynn and West Norfolk, and South Norfolk appear to have held steady over the past decade. However, Broadland has seen a very noticeable uptick in GVA output since 2015 and has the highest growth rate of all areas from 2017-19. Broadland is the only local authority, other than West Suffolk and Mid Suffolk, to have improved its relative ranking since 2009, moving ahead of King’s Lynn and West Norfolk.</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Both Ipswich and Norwich have increased their overall GVA output, although Norwich appears to have sustained a steadier rate of increase, Ipswich is still very marginally ahead.</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p:txBody>
      </p:sp>
      <p:pic>
        <p:nvPicPr>
          <p:cNvPr id="8" name="Picture 7">
            <a:extLst>
              <a:ext uri="{FF2B5EF4-FFF2-40B4-BE49-F238E27FC236}">
                <a16:creationId xmlns:a16="http://schemas.microsoft.com/office/drawing/2014/main" id="{E5AAD395-A4B4-4FF3-93AD-35884A5A07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000" y="1423996"/>
            <a:ext cx="6609757" cy="4160058"/>
          </a:xfrm>
          <a:prstGeom prst="rect">
            <a:avLst/>
          </a:prstGeom>
        </p:spPr>
      </p:pic>
    </p:spTree>
    <p:extLst>
      <p:ext uri="{BB962C8B-B14F-4D97-AF65-F5344CB8AC3E}">
        <p14:creationId xmlns:p14="http://schemas.microsoft.com/office/powerpoint/2010/main" val="3710988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a:xfrm>
            <a:off x="2164975" y="392021"/>
            <a:ext cx="7679415" cy="675136"/>
          </a:xfrm>
        </p:spPr>
        <p:txBody>
          <a:bodyPr>
            <a:normAutofit/>
          </a:bodyPr>
          <a:lstStyle/>
          <a:p>
            <a:r>
              <a:rPr lang="en-GB"/>
              <a:t>Total GVA by Local Authority….continued</a:t>
            </a:r>
          </a:p>
        </p:txBody>
      </p:sp>
      <p:sp>
        <p:nvSpPr>
          <p:cNvPr id="6" name="TextBox 5">
            <a:extLst>
              <a:ext uri="{FF2B5EF4-FFF2-40B4-BE49-F238E27FC236}">
                <a16:creationId xmlns:a16="http://schemas.microsoft.com/office/drawing/2014/main" id="{91EE4E49-7A7F-444E-856E-8A838CBF8FA0}"/>
              </a:ext>
            </a:extLst>
          </p:cNvPr>
          <p:cNvSpPr txBox="1"/>
          <p:nvPr/>
        </p:nvSpPr>
        <p:spPr>
          <a:xfrm>
            <a:off x="3498599" y="5734541"/>
            <a:ext cx="2174051" cy="246221"/>
          </a:xfrm>
          <a:prstGeom prst="rect">
            <a:avLst/>
          </a:prstGeom>
          <a:noFill/>
        </p:spPr>
        <p:txBody>
          <a:bodyPr wrap="square" rtlCol="0">
            <a:spAutoFit/>
          </a:bodyPr>
          <a:lstStyle/>
          <a:p>
            <a:r>
              <a:rPr lang="en-GB" sz="1000" i="1"/>
              <a:t>Source: ONS GVA ITL 2019 data</a:t>
            </a:r>
          </a:p>
        </p:txBody>
      </p:sp>
      <p:sp>
        <p:nvSpPr>
          <p:cNvPr id="7" name="TextBox 6">
            <a:extLst>
              <a:ext uri="{FF2B5EF4-FFF2-40B4-BE49-F238E27FC236}">
                <a16:creationId xmlns:a16="http://schemas.microsoft.com/office/drawing/2014/main" id="{6867DB3F-9255-449A-BC41-1F94EED690B9}"/>
              </a:ext>
            </a:extLst>
          </p:cNvPr>
          <p:cNvSpPr txBox="1"/>
          <p:nvPr/>
        </p:nvSpPr>
        <p:spPr>
          <a:xfrm>
            <a:off x="7662548" y="1909904"/>
            <a:ext cx="4125951" cy="2369880"/>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West Suffolk and East Suffolk continue to be the highest performing local authorities in terms of GVA output – which is not surprising, given their comparative population levels.</a:t>
            </a:r>
          </a:p>
          <a:p>
            <a:pPr marL="174625" indent="-174625"/>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It is worth noting that East Suffolk’s output had been slowly increasing through 2009 -14, while West Suffolk's had been slowly tracking upwards. These trends have continued through 2014-19 so that they’ve effectively swapped places, and both appear to be trending upwards since 2018.</a:t>
            </a:r>
          </a:p>
          <a:p>
            <a:pPr marL="285750" indent="-285750">
              <a:buFont typeface="Arial" panose="020B0604020202020204" pitchFamily="34" charset="0"/>
              <a:buChar char="•"/>
            </a:pPr>
            <a:endParaRPr lang="en-GB" sz="1600"/>
          </a:p>
        </p:txBody>
      </p:sp>
      <p:pic>
        <p:nvPicPr>
          <p:cNvPr id="9" name="Picture 8">
            <a:extLst>
              <a:ext uri="{FF2B5EF4-FFF2-40B4-BE49-F238E27FC236}">
                <a16:creationId xmlns:a16="http://schemas.microsoft.com/office/drawing/2014/main" id="{E5AAD395-A4B4-4FF3-93AD-35884A5A07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382" y="1451064"/>
            <a:ext cx="6496224" cy="4088602"/>
          </a:xfrm>
          <a:prstGeom prst="rect">
            <a:avLst/>
          </a:prstGeom>
        </p:spPr>
      </p:pic>
    </p:spTree>
    <p:extLst>
      <p:ext uri="{BB962C8B-B14F-4D97-AF65-F5344CB8AC3E}">
        <p14:creationId xmlns:p14="http://schemas.microsoft.com/office/powerpoint/2010/main" val="201470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17DA-8F47-4C06-BFAA-9BCDAE814839}"/>
              </a:ext>
            </a:extLst>
          </p:cNvPr>
          <p:cNvSpPr>
            <a:spLocks noGrp="1"/>
          </p:cNvSpPr>
          <p:nvPr>
            <p:ph type="title"/>
          </p:nvPr>
        </p:nvSpPr>
        <p:spPr>
          <a:xfrm>
            <a:off x="2164976" y="392021"/>
            <a:ext cx="8817552" cy="675136"/>
          </a:xfrm>
        </p:spPr>
        <p:txBody>
          <a:bodyPr>
            <a:normAutofit/>
          </a:bodyPr>
          <a:lstStyle/>
          <a:p>
            <a:r>
              <a:rPr lang="en-GB"/>
              <a:t>Norfolk and Suffolk GVA per head: 2008-2019</a:t>
            </a:r>
          </a:p>
        </p:txBody>
      </p:sp>
      <p:sp>
        <p:nvSpPr>
          <p:cNvPr id="6" name="TextBox 5">
            <a:extLst>
              <a:ext uri="{FF2B5EF4-FFF2-40B4-BE49-F238E27FC236}">
                <a16:creationId xmlns:a16="http://schemas.microsoft.com/office/drawing/2014/main" id="{0F38114E-4832-49D0-AEF2-9354B179C0A9}"/>
              </a:ext>
            </a:extLst>
          </p:cNvPr>
          <p:cNvSpPr txBox="1"/>
          <p:nvPr/>
        </p:nvSpPr>
        <p:spPr>
          <a:xfrm>
            <a:off x="3097841" y="5586102"/>
            <a:ext cx="3294852" cy="246221"/>
          </a:xfrm>
          <a:prstGeom prst="rect">
            <a:avLst/>
          </a:prstGeom>
          <a:noFill/>
        </p:spPr>
        <p:txBody>
          <a:bodyPr wrap="square" rtlCol="0">
            <a:spAutoFit/>
          </a:bodyPr>
          <a:lstStyle/>
          <a:p>
            <a:r>
              <a:rPr lang="en-GB" sz="1000" i="1"/>
              <a:t>Source: ONS GVA ITL 2019 data</a:t>
            </a:r>
          </a:p>
        </p:txBody>
      </p:sp>
      <p:sp>
        <p:nvSpPr>
          <p:cNvPr id="7" name="TextBox 6">
            <a:extLst>
              <a:ext uri="{FF2B5EF4-FFF2-40B4-BE49-F238E27FC236}">
                <a16:creationId xmlns:a16="http://schemas.microsoft.com/office/drawing/2014/main" id="{CCA266EF-2EEF-49D1-8304-D79D46C2CB10}"/>
              </a:ext>
            </a:extLst>
          </p:cNvPr>
          <p:cNvSpPr txBox="1"/>
          <p:nvPr/>
        </p:nvSpPr>
        <p:spPr>
          <a:xfrm>
            <a:off x="7376913" y="2182506"/>
            <a:ext cx="4160090" cy="1938992"/>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This chart shows the comparative GVA per head of total resident population for New Anglia, in the context of national and regional figures, tracking performance since the impact of the 2008 financial crash.</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chart confirms that Norfolk and Suffolk have tracked below national and regional performance (even when London is removed from the analysis) and that the gap between Norfolk and Suffolk and the average for the region and country has increased since around 2013/14.</a:t>
            </a:r>
          </a:p>
        </p:txBody>
      </p:sp>
      <p:pic>
        <p:nvPicPr>
          <p:cNvPr id="8" name="Picture 7">
            <a:extLst>
              <a:ext uri="{FF2B5EF4-FFF2-40B4-BE49-F238E27FC236}">
                <a16:creationId xmlns:a16="http://schemas.microsoft.com/office/drawing/2014/main" id="{F58DF960-CFA9-4828-B857-8FFC4D538B2D}"/>
              </a:ext>
            </a:extLst>
          </p:cNvPr>
          <p:cNvPicPr>
            <a:picLocks noChangeAspect="1"/>
          </p:cNvPicPr>
          <p:nvPr/>
        </p:nvPicPr>
        <p:blipFill>
          <a:blip r:embed="rId2"/>
          <a:stretch>
            <a:fillRect/>
          </a:stretch>
        </p:blipFill>
        <p:spPr>
          <a:xfrm>
            <a:off x="603346" y="1461092"/>
            <a:ext cx="6600774" cy="4125010"/>
          </a:xfrm>
          <a:prstGeom prst="rect">
            <a:avLst/>
          </a:prstGeom>
        </p:spPr>
      </p:pic>
    </p:spTree>
    <p:extLst>
      <p:ext uri="{BB962C8B-B14F-4D97-AF65-F5344CB8AC3E}">
        <p14:creationId xmlns:p14="http://schemas.microsoft.com/office/powerpoint/2010/main" val="2547668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p:txBody>
          <a:bodyPr>
            <a:normAutofit/>
          </a:bodyPr>
          <a:lstStyle/>
          <a:p>
            <a:r>
              <a:rPr lang="en-GB"/>
              <a:t>GVA </a:t>
            </a:r>
            <a:r>
              <a:rPr lang="en-GB" b="1"/>
              <a:t>per Job </a:t>
            </a:r>
            <a:r>
              <a:rPr lang="en-GB"/>
              <a:t>Norfolk: 2015-2019 </a:t>
            </a:r>
          </a:p>
        </p:txBody>
      </p:sp>
      <p:sp>
        <p:nvSpPr>
          <p:cNvPr id="7" name="TextBox 6">
            <a:extLst>
              <a:ext uri="{FF2B5EF4-FFF2-40B4-BE49-F238E27FC236}">
                <a16:creationId xmlns:a16="http://schemas.microsoft.com/office/drawing/2014/main" id="{74E0666A-FC1A-417D-99C6-B5451A27FBF3}"/>
              </a:ext>
            </a:extLst>
          </p:cNvPr>
          <p:cNvSpPr txBox="1"/>
          <p:nvPr/>
        </p:nvSpPr>
        <p:spPr>
          <a:xfrm>
            <a:off x="1951580" y="3568967"/>
            <a:ext cx="3294852" cy="261610"/>
          </a:xfrm>
          <a:prstGeom prst="rect">
            <a:avLst/>
          </a:prstGeom>
          <a:noFill/>
        </p:spPr>
        <p:txBody>
          <a:bodyPr wrap="square" rtlCol="0">
            <a:spAutoFit/>
          </a:bodyPr>
          <a:lstStyle/>
          <a:p>
            <a:r>
              <a:rPr lang="en-GB" sz="1100" i="1"/>
              <a:t>Source: ONS GVA ITL 2019 data</a:t>
            </a:r>
          </a:p>
        </p:txBody>
      </p:sp>
      <p:pic>
        <p:nvPicPr>
          <p:cNvPr id="8" name="Picture 7">
            <a:extLst>
              <a:ext uri="{FF2B5EF4-FFF2-40B4-BE49-F238E27FC236}">
                <a16:creationId xmlns:a16="http://schemas.microsoft.com/office/drawing/2014/main" id="{CDB352D0-DE10-418D-B63E-4EB5B44D92D3}"/>
              </a:ext>
            </a:extLst>
          </p:cNvPr>
          <p:cNvPicPr>
            <a:picLocks noChangeAspect="1"/>
          </p:cNvPicPr>
          <p:nvPr/>
        </p:nvPicPr>
        <p:blipFill>
          <a:blip r:embed="rId2"/>
          <a:stretch>
            <a:fillRect/>
          </a:stretch>
        </p:blipFill>
        <p:spPr>
          <a:xfrm>
            <a:off x="6559209" y="1355286"/>
            <a:ext cx="5132305" cy="3279426"/>
          </a:xfrm>
          <a:prstGeom prst="rect">
            <a:avLst/>
          </a:prstGeom>
        </p:spPr>
      </p:pic>
      <p:sp>
        <p:nvSpPr>
          <p:cNvPr id="9" name="TextBox 8">
            <a:extLst>
              <a:ext uri="{FF2B5EF4-FFF2-40B4-BE49-F238E27FC236}">
                <a16:creationId xmlns:a16="http://schemas.microsoft.com/office/drawing/2014/main" id="{42899AF4-03BE-4946-9DA8-CDBE2AECF809}"/>
              </a:ext>
            </a:extLst>
          </p:cNvPr>
          <p:cNvSpPr txBox="1"/>
          <p:nvPr/>
        </p:nvSpPr>
        <p:spPr>
          <a:xfrm>
            <a:off x="383754" y="4692974"/>
            <a:ext cx="11191028" cy="1384995"/>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We can see from the above data that </a:t>
            </a:r>
            <a:r>
              <a:rPr lang="en-GB" sz="1200" err="1">
                <a:latin typeface="Arial" panose="020B0604020202020204" pitchFamily="34" charset="0"/>
                <a:cs typeface="Arial" panose="020B0604020202020204" pitchFamily="34" charset="0"/>
              </a:rPr>
              <a:t>Breckland</a:t>
            </a:r>
            <a:r>
              <a:rPr lang="en-GB" sz="1200">
                <a:latin typeface="Arial" panose="020B0604020202020204" pitchFamily="34" charset="0"/>
                <a:cs typeface="Arial" panose="020B0604020202020204" pitchFamily="34" charset="0"/>
              </a:rPr>
              <a:t> and particularly Broadland, have seen significant increases in their respective per job GVA output since 2015. However, the other local authority areas have all seen decreases, with Great Yarmouth seeing the most notable drop-off.</a:t>
            </a:r>
          </a:p>
          <a:p>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Broadland’s outlying performance may be reflective of the comparatively high proportion of jobs in the Finance and Insurance sector -13.3% (compared to the English average of 3.5%), versus Norwich 3.9%, which has the next highest proportion of jobs in that sector.</a:t>
            </a:r>
          </a:p>
          <a:p>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Norwich, despite a marginal increase, remains the lowest performing GVA per job local authority area. </a:t>
            </a:r>
          </a:p>
        </p:txBody>
      </p:sp>
      <p:pic>
        <p:nvPicPr>
          <p:cNvPr id="11" name="Picture 10">
            <a:extLst>
              <a:ext uri="{FF2B5EF4-FFF2-40B4-BE49-F238E27FC236}">
                <a16:creationId xmlns:a16="http://schemas.microsoft.com/office/drawing/2014/main" id="{1221D917-36C3-42A9-A32F-C54774EF44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3754" y="1775455"/>
            <a:ext cx="5825836" cy="172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96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p:txBody>
          <a:bodyPr>
            <a:normAutofit/>
          </a:bodyPr>
          <a:lstStyle/>
          <a:p>
            <a:r>
              <a:rPr lang="en-GB"/>
              <a:t>GVA </a:t>
            </a:r>
            <a:r>
              <a:rPr lang="en-GB" b="1"/>
              <a:t>per Job </a:t>
            </a:r>
            <a:r>
              <a:rPr lang="en-GB"/>
              <a:t>Suffolk: 2015-2019</a:t>
            </a:r>
          </a:p>
        </p:txBody>
      </p:sp>
      <p:sp>
        <p:nvSpPr>
          <p:cNvPr id="7" name="TextBox 6">
            <a:extLst>
              <a:ext uri="{FF2B5EF4-FFF2-40B4-BE49-F238E27FC236}">
                <a16:creationId xmlns:a16="http://schemas.microsoft.com/office/drawing/2014/main" id="{74E0666A-FC1A-417D-99C6-B5451A27FBF3}"/>
              </a:ext>
            </a:extLst>
          </p:cNvPr>
          <p:cNvSpPr txBox="1"/>
          <p:nvPr/>
        </p:nvSpPr>
        <p:spPr>
          <a:xfrm>
            <a:off x="2307247" y="3344798"/>
            <a:ext cx="2094645" cy="246221"/>
          </a:xfrm>
          <a:prstGeom prst="rect">
            <a:avLst/>
          </a:prstGeom>
          <a:noFill/>
        </p:spPr>
        <p:txBody>
          <a:bodyPr wrap="square" rtlCol="0">
            <a:spAutoFit/>
          </a:bodyPr>
          <a:lstStyle/>
          <a:p>
            <a:r>
              <a:rPr lang="en-GB" sz="1000" i="1"/>
              <a:t>Source: ONS GVA ITL 2019 data</a:t>
            </a:r>
          </a:p>
        </p:txBody>
      </p:sp>
      <p:pic>
        <p:nvPicPr>
          <p:cNvPr id="5" name="Picture 4">
            <a:extLst>
              <a:ext uri="{FF2B5EF4-FFF2-40B4-BE49-F238E27FC236}">
                <a16:creationId xmlns:a16="http://schemas.microsoft.com/office/drawing/2014/main" id="{BA0248F1-A854-4755-A96C-9E13E9433BCE}"/>
              </a:ext>
            </a:extLst>
          </p:cNvPr>
          <p:cNvPicPr>
            <a:picLocks noChangeAspect="1"/>
          </p:cNvPicPr>
          <p:nvPr/>
        </p:nvPicPr>
        <p:blipFill>
          <a:blip r:embed="rId2"/>
          <a:stretch>
            <a:fillRect/>
          </a:stretch>
        </p:blipFill>
        <p:spPr>
          <a:xfrm>
            <a:off x="6471766" y="1475278"/>
            <a:ext cx="5285979" cy="3143433"/>
          </a:xfrm>
          <a:prstGeom prst="rect">
            <a:avLst/>
          </a:prstGeom>
        </p:spPr>
      </p:pic>
      <p:sp>
        <p:nvSpPr>
          <p:cNvPr id="4" name="TextBox 3">
            <a:extLst>
              <a:ext uri="{FF2B5EF4-FFF2-40B4-BE49-F238E27FC236}">
                <a16:creationId xmlns:a16="http://schemas.microsoft.com/office/drawing/2014/main" id="{61DFE86C-963E-4BED-B068-7B30A8F98AF4}"/>
              </a:ext>
            </a:extLst>
          </p:cNvPr>
          <p:cNvSpPr txBox="1"/>
          <p:nvPr/>
        </p:nvSpPr>
        <p:spPr>
          <a:xfrm>
            <a:off x="434255" y="4793660"/>
            <a:ext cx="11518933" cy="1015663"/>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East Suffolk and in particular, Mid Suffolk, have both seen notable increases in their GVA output per job since 2015. Meanwhile, Ipswich and West Suffolk have both seen sharp decreases from 2016 onwards. </a:t>
            </a:r>
          </a:p>
          <a:p>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Ipswich, Mid Suffolk and East Suffolk local authority areas were seeing a GVA per job figure between £58,000 - £59,000 in 2019. While Babergh (£55,291 per job), and West Suffolk (£55,788) were in close proximity with one another.</a:t>
            </a:r>
          </a:p>
        </p:txBody>
      </p:sp>
      <p:pic>
        <p:nvPicPr>
          <p:cNvPr id="8" name="Picture 7">
            <a:extLst>
              <a:ext uri="{FF2B5EF4-FFF2-40B4-BE49-F238E27FC236}">
                <a16:creationId xmlns:a16="http://schemas.microsoft.com/office/drawing/2014/main" id="{B4D1076E-F5FC-4D58-ABFC-2D9D75ED3C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255" y="1843522"/>
            <a:ext cx="5840630" cy="142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9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p:txBody>
          <a:bodyPr>
            <a:normAutofit/>
          </a:bodyPr>
          <a:lstStyle/>
          <a:p>
            <a:r>
              <a:rPr lang="en-GB"/>
              <a:t>GVA </a:t>
            </a:r>
            <a:r>
              <a:rPr lang="en-GB" b="1"/>
              <a:t>per Job Decrease and Increase </a:t>
            </a:r>
            <a:r>
              <a:rPr lang="en-GB"/>
              <a:t>Norfolk and Suffolk</a:t>
            </a:r>
          </a:p>
        </p:txBody>
      </p:sp>
      <p:sp>
        <p:nvSpPr>
          <p:cNvPr id="7" name="TextBox 6">
            <a:extLst>
              <a:ext uri="{FF2B5EF4-FFF2-40B4-BE49-F238E27FC236}">
                <a16:creationId xmlns:a16="http://schemas.microsoft.com/office/drawing/2014/main" id="{74E0666A-FC1A-417D-99C6-B5451A27FBF3}"/>
              </a:ext>
            </a:extLst>
          </p:cNvPr>
          <p:cNvSpPr txBox="1"/>
          <p:nvPr/>
        </p:nvSpPr>
        <p:spPr>
          <a:xfrm>
            <a:off x="3356875" y="5509968"/>
            <a:ext cx="2217074" cy="246221"/>
          </a:xfrm>
          <a:prstGeom prst="rect">
            <a:avLst/>
          </a:prstGeom>
          <a:noFill/>
        </p:spPr>
        <p:txBody>
          <a:bodyPr wrap="square" rtlCol="0">
            <a:spAutoFit/>
          </a:bodyPr>
          <a:lstStyle/>
          <a:p>
            <a:r>
              <a:rPr lang="en-GB" sz="1000" i="1"/>
              <a:t>Source: ONS GVA ITL 2019 data</a:t>
            </a:r>
          </a:p>
        </p:txBody>
      </p:sp>
      <p:sp>
        <p:nvSpPr>
          <p:cNvPr id="6" name="TextBox 5">
            <a:extLst>
              <a:ext uri="{FF2B5EF4-FFF2-40B4-BE49-F238E27FC236}">
                <a16:creationId xmlns:a16="http://schemas.microsoft.com/office/drawing/2014/main" id="{897EE61B-DA88-4E3C-8004-B53BDD5DCDC8}"/>
              </a:ext>
            </a:extLst>
          </p:cNvPr>
          <p:cNvSpPr txBox="1"/>
          <p:nvPr/>
        </p:nvSpPr>
        <p:spPr>
          <a:xfrm>
            <a:off x="8227262" y="1855878"/>
            <a:ext cx="3570399" cy="2862322"/>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This chart shows the GVA per job decrease or increase across each local authority area.</a:t>
            </a:r>
          </a:p>
          <a:p>
            <a:pPr marL="174625" indent="-174625"/>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We can see that 7 local authority areas have seen relative decreases in the per job GVA output - although Norwich, </a:t>
            </a:r>
            <a:r>
              <a:rPr lang="en-GB" sz="1200" err="1">
                <a:latin typeface="Arial" panose="020B0604020202020204" pitchFamily="34" charset="0"/>
                <a:cs typeface="Arial" panose="020B0604020202020204" pitchFamily="34" charset="0"/>
              </a:rPr>
              <a:t>Breckland</a:t>
            </a:r>
            <a:r>
              <a:rPr lang="en-GB" sz="1200">
                <a:latin typeface="Arial" panose="020B0604020202020204" pitchFamily="34" charset="0"/>
                <a:cs typeface="Arial" panose="020B0604020202020204" pitchFamily="34" charset="0"/>
              </a:rPr>
              <a:t>, East Suffolk, Mid Suffolk and in particular Broadland - have seen increases.</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Broadland is home to the largest concentration of occupations in the professional, scientific and technical disciplines, with comparatively little employment in lower productivity activities. – which probably goes some way to explain the comparatively high output figure.</a:t>
            </a:r>
          </a:p>
        </p:txBody>
      </p:sp>
      <p:pic>
        <p:nvPicPr>
          <p:cNvPr id="8" name="Picture 7">
            <a:extLst>
              <a:ext uri="{FF2B5EF4-FFF2-40B4-BE49-F238E27FC236}">
                <a16:creationId xmlns:a16="http://schemas.microsoft.com/office/drawing/2014/main" id="{63096964-90B3-4586-B34D-994F4861FA2A}"/>
              </a:ext>
            </a:extLst>
          </p:cNvPr>
          <p:cNvPicPr>
            <a:picLocks noChangeAspect="1"/>
          </p:cNvPicPr>
          <p:nvPr/>
        </p:nvPicPr>
        <p:blipFill>
          <a:blip r:embed="rId2"/>
          <a:stretch>
            <a:fillRect/>
          </a:stretch>
        </p:blipFill>
        <p:spPr>
          <a:xfrm>
            <a:off x="228617" y="1391616"/>
            <a:ext cx="7998645" cy="4074767"/>
          </a:xfrm>
          <a:prstGeom prst="rect">
            <a:avLst/>
          </a:prstGeom>
        </p:spPr>
      </p:pic>
    </p:spTree>
    <p:extLst>
      <p:ext uri="{BB962C8B-B14F-4D97-AF65-F5344CB8AC3E}">
        <p14:creationId xmlns:p14="http://schemas.microsoft.com/office/powerpoint/2010/main" val="550406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p:txBody>
          <a:bodyPr>
            <a:normAutofit/>
          </a:bodyPr>
          <a:lstStyle/>
          <a:p>
            <a:r>
              <a:rPr lang="en-GB"/>
              <a:t>GVA </a:t>
            </a:r>
            <a:r>
              <a:rPr lang="en-GB" b="1"/>
              <a:t>per Job Norfolk and Suffolk - </a:t>
            </a:r>
            <a:r>
              <a:rPr lang="en-GB"/>
              <a:t>LEP Comparison</a:t>
            </a:r>
          </a:p>
        </p:txBody>
      </p:sp>
      <p:sp>
        <p:nvSpPr>
          <p:cNvPr id="7" name="TextBox 6">
            <a:extLst>
              <a:ext uri="{FF2B5EF4-FFF2-40B4-BE49-F238E27FC236}">
                <a16:creationId xmlns:a16="http://schemas.microsoft.com/office/drawing/2014/main" id="{74E0666A-FC1A-417D-99C6-B5451A27FBF3}"/>
              </a:ext>
            </a:extLst>
          </p:cNvPr>
          <p:cNvSpPr txBox="1"/>
          <p:nvPr/>
        </p:nvSpPr>
        <p:spPr>
          <a:xfrm>
            <a:off x="8399967" y="3592948"/>
            <a:ext cx="2173999" cy="246221"/>
          </a:xfrm>
          <a:prstGeom prst="rect">
            <a:avLst/>
          </a:prstGeom>
          <a:noFill/>
        </p:spPr>
        <p:txBody>
          <a:bodyPr wrap="square" rtlCol="0">
            <a:spAutoFit/>
          </a:bodyPr>
          <a:lstStyle/>
          <a:p>
            <a:r>
              <a:rPr lang="en-GB" sz="1000" i="1"/>
              <a:t>Source: ONS GVA ITL 2019 data</a:t>
            </a:r>
          </a:p>
        </p:txBody>
      </p:sp>
      <p:sp>
        <p:nvSpPr>
          <p:cNvPr id="6" name="TextBox 5">
            <a:extLst>
              <a:ext uri="{FF2B5EF4-FFF2-40B4-BE49-F238E27FC236}">
                <a16:creationId xmlns:a16="http://schemas.microsoft.com/office/drawing/2014/main" id="{8D2FD031-92DE-4A3D-9805-3B787309E58C}"/>
              </a:ext>
            </a:extLst>
          </p:cNvPr>
          <p:cNvSpPr txBox="1"/>
          <p:nvPr/>
        </p:nvSpPr>
        <p:spPr>
          <a:xfrm>
            <a:off x="443201" y="4722968"/>
            <a:ext cx="10733103" cy="1200329"/>
          </a:xfrm>
          <a:prstGeom prst="rect">
            <a:avLst/>
          </a:prstGeom>
          <a:noFill/>
        </p:spPr>
        <p:txBody>
          <a:bodyPr wrap="square" rtlCol="0">
            <a:spAutoFit/>
          </a:bodyPr>
          <a:lstStyle/>
          <a:p>
            <a:pPr marL="171450" indent="-171450">
              <a:buFont typeface="Arial" panose="020B0604020202020204" pitchFamily="34" charset="0"/>
              <a:buChar char="•"/>
            </a:pPr>
            <a:r>
              <a:rPr lang="en-GB" sz="1200"/>
              <a:t>The chart and accompanying table illustrates that Norfolk and Suffolk’s (orange line) GVA per job has not noticeably improved since 2015. However, York and North Yorkshire’s performance has improved steadily since 2015 and has moved ahead of our area. Heart of the South West and Greater Lincolnshire have remained relatively flat over the same period, while Liverpool City Region has tailed off.</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Hertfordshire and Coast to Capital remain significantly ahead of the pack in terms of GVA per head – although the latter performance has tracked down since 2015, while Hertfordshire is almost precisely reflective of the very modest increase in trend and value seen in England.</a:t>
            </a:r>
          </a:p>
        </p:txBody>
      </p:sp>
      <p:pic>
        <p:nvPicPr>
          <p:cNvPr id="12" name="Picture 11">
            <a:extLst>
              <a:ext uri="{FF2B5EF4-FFF2-40B4-BE49-F238E27FC236}">
                <a16:creationId xmlns:a16="http://schemas.microsoft.com/office/drawing/2014/main" id="{A0DD389D-3D86-404C-A363-D6513F1F77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855" y="1388952"/>
            <a:ext cx="5873594" cy="3168282"/>
          </a:xfrm>
          <a:prstGeom prst="rect">
            <a:avLst/>
          </a:prstGeom>
        </p:spPr>
      </p:pic>
      <p:pic>
        <p:nvPicPr>
          <p:cNvPr id="13" name="Picture 12">
            <a:extLst>
              <a:ext uri="{FF2B5EF4-FFF2-40B4-BE49-F238E27FC236}">
                <a16:creationId xmlns:a16="http://schemas.microsoft.com/office/drawing/2014/main" id="{C28CF52E-75B4-4C8C-81D4-864143B4B0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96360" y="1758696"/>
            <a:ext cx="5124772" cy="183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4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9834B5-03BD-4B06-AD97-CC154BEB7645}"/>
              </a:ext>
            </a:extLst>
          </p:cNvPr>
          <p:cNvSpPr>
            <a:spLocks noGrp="1"/>
          </p:cNvSpPr>
          <p:nvPr>
            <p:ph type="title"/>
          </p:nvPr>
        </p:nvSpPr>
        <p:spPr>
          <a:xfrm>
            <a:off x="2194159" y="454984"/>
            <a:ext cx="9788212" cy="675136"/>
          </a:xfrm>
        </p:spPr>
        <p:txBody>
          <a:bodyPr/>
          <a:lstStyle/>
          <a:p>
            <a:r>
              <a:rPr lang="en-GB"/>
              <a:t>Contents / Index</a:t>
            </a:r>
          </a:p>
        </p:txBody>
      </p:sp>
      <p:sp>
        <p:nvSpPr>
          <p:cNvPr id="5" name="TextBox 4">
            <a:extLst>
              <a:ext uri="{FF2B5EF4-FFF2-40B4-BE49-F238E27FC236}">
                <a16:creationId xmlns:a16="http://schemas.microsoft.com/office/drawing/2014/main" id="{80DCFC8C-40AB-44FE-B535-E3556110A7FB}"/>
              </a:ext>
            </a:extLst>
          </p:cNvPr>
          <p:cNvSpPr txBox="1"/>
          <p:nvPr/>
        </p:nvSpPr>
        <p:spPr>
          <a:xfrm>
            <a:off x="807720" y="1328706"/>
            <a:ext cx="5288280" cy="4739759"/>
          </a:xfrm>
          <a:prstGeom prst="rect">
            <a:avLst/>
          </a:prstGeom>
          <a:noFill/>
        </p:spPr>
        <p:txBody>
          <a:bodyPr wrap="square" lIns="91440" tIns="45720" rIns="91440" bIns="45720" rtlCol="0" anchor="t">
            <a:spAutoFit/>
          </a:bodyPr>
          <a:lstStyle/>
          <a:p>
            <a:pPr marL="273050" indent="-273050"/>
            <a:r>
              <a:rPr lang="en-GB" sz="1600" b="1" i="1">
                <a:solidFill>
                  <a:schemeClr val="accent1"/>
                </a:solidFill>
                <a:hlinkClick r:id="rId2" action="ppaction://hlinksldjump">
                  <a:extLst>
                    <a:ext uri="{A12FA001-AC4F-418D-AE19-62706E023703}">
                      <ahyp:hlinkClr xmlns:ahyp="http://schemas.microsoft.com/office/drawing/2018/hyperlinkcolor" val="tx"/>
                    </a:ext>
                  </a:extLst>
                </a:hlinkClick>
              </a:rPr>
              <a:t>7.	Clean Growth Analysis</a:t>
            </a:r>
            <a:endParaRPr lang="en-GB" sz="1600" b="1" i="1">
              <a:solidFill>
                <a:schemeClr val="accent1"/>
              </a:solidFill>
            </a:endParaRPr>
          </a:p>
          <a:p>
            <a:pPr marL="273050" indent="-185420">
              <a:buFont typeface="Arial" panose="020B0604020202020204" pitchFamily="34" charset="0"/>
              <a:buChar char="•"/>
            </a:pPr>
            <a:r>
              <a:rPr lang="en-GB" sz="1200">
                <a:hlinkClick r:id="rId3" action="ppaction://hlinksldjump">
                  <a:extLst>
                    <a:ext uri="{A12FA001-AC4F-418D-AE19-62706E023703}">
                      <ahyp:hlinkClr xmlns:ahyp="http://schemas.microsoft.com/office/drawing/2018/hyperlinkcolor" val="tx"/>
                    </a:ext>
                  </a:extLst>
                </a:hlinkClick>
              </a:rPr>
              <a:t>Green Jobs Analysis </a:t>
            </a:r>
            <a:endParaRPr lang="en-GB" sz="1200">
              <a:cs typeface="Arial" panose="020B0604020202020204"/>
            </a:endParaRPr>
          </a:p>
          <a:p>
            <a:pPr marL="273050" indent="-185420">
              <a:buFont typeface="Arial" panose="020B0604020202020204" pitchFamily="34" charset="0"/>
              <a:buChar char="•"/>
            </a:pPr>
            <a:r>
              <a:rPr lang="en-GB" sz="1200">
                <a:hlinkClick r:id="rId4" action="ppaction://hlinksldjump">
                  <a:extLst>
                    <a:ext uri="{A12FA001-AC4F-418D-AE19-62706E023703}">
                      <ahyp:hlinkClr xmlns:ahyp="http://schemas.microsoft.com/office/drawing/2018/hyperlinkcolor" val="tx"/>
                    </a:ext>
                  </a:extLst>
                </a:hlinkClick>
              </a:rPr>
              <a:t>Co2 Emissions </a:t>
            </a:r>
            <a:endParaRPr lang="en-GB" sz="1200">
              <a:cs typeface="Arial" panose="020B0604020202020204"/>
            </a:endParaRPr>
          </a:p>
          <a:p>
            <a:pPr marL="273050" indent="-185420">
              <a:buFont typeface="Arial" panose="020B0604020202020204" pitchFamily="34" charset="0"/>
              <a:buChar char="•"/>
            </a:pPr>
            <a:r>
              <a:rPr lang="en-GB" sz="1200">
                <a:hlinkClick r:id="rId5" action="ppaction://hlinksldjump">
                  <a:extLst>
                    <a:ext uri="{A12FA001-AC4F-418D-AE19-62706E023703}">
                      <ahyp:hlinkClr xmlns:ahyp="http://schemas.microsoft.com/office/drawing/2018/hyperlinkcolor" val="tx"/>
                    </a:ext>
                  </a:extLst>
                </a:hlinkClick>
              </a:rPr>
              <a:t>Residential EPC Ratings </a:t>
            </a:r>
            <a:endParaRPr lang="en-GB" sz="1200">
              <a:cs typeface="Arial" panose="020B0604020202020204"/>
            </a:endParaRPr>
          </a:p>
          <a:p>
            <a:pPr marL="273050" indent="-185420">
              <a:buFont typeface="Arial" panose="020B0604020202020204" pitchFamily="34" charset="0"/>
              <a:buChar char="•"/>
            </a:pPr>
            <a:r>
              <a:rPr lang="en-GB" sz="1200"/>
              <a:t>Renewable Power Supply (to be added at a later date)</a:t>
            </a:r>
            <a:endParaRPr lang="en-GB" sz="1200">
              <a:cs typeface="Arial"/>
            </a:endParaRPr>
          </a:p>
          <a:p>
            <a:pPr marL="273050" indent="-185420">
              <a:buFont typeface="Arial" panose="020B0604020202020204" pitchFamily="34" charset="0"/>
              <a:buChar char="•"/>
            </a:pPr>
            <a:r>
              <a:rPr lang="en-GB" sz="1200">
                <a:hlinkClick r:id="rId6" action="ppaction://hlinksldjump">
                  <a:extLst>
                    <a:ext uri="{A12FA001-AC4F-418D-AE19-62706E023703}">
                      <ahyp:hlinkClr xmlns:ahyp="http://schemas.microsoft.com/office/drawing/2018/hyperlinkcolor" val="tx"/>
                    </a:ext>
                  </a:extLst>
                </a:hlinkClick>
              </a:rPr>
              <a:t>EV registrations </a:t>
            </a:r>
            <a:endParaRPr lang="en-GB" sz="1200">
              <a:cs typeface="Arial" panose="020B0604020202020204"/>
            </a:endParaRPr>
          </a:p>
          <a:p>
            <a:pPr marL="273050" indent="-185420">
              <a:buFont typeface="Arial" panose="020B0604020202020204" pitchFamily="34" charset="0"/>
              <a:buChar char="•"/>
            </a:pPr>
            <a:r>
              <a:rPr lang="en-GB" sz="1200">
                <a:hlinkClick r:id="rId7" action="ppaction://hlinksldjump">
                  <a:extLst>
                    <a:ext uri="{A12FA001-AC4F-418D-AE19-62706E023703}">
                      <ahyp:hlinkClr xmlns:ahyp="http://schemas.microsoft.com/office/drawing/2018/hyperlinkcolor" val="tx"/>
                    </a:ext>
                  </a:extLst>
                </a:hlinkClick>
              </a:rPr>
              <a:t>RHI Accredited Installation take-up </a:t>
            </a:r>
            <a:endParaRPr lang="en-GB" sz="1200">
              <a:cs typeface="Arial" panose="020B0604020202020204"/>
            </a:endParaRPr>
          </a:p>
          <a:p>
            <a:pPr marL="273050" indent="-185420">
              <a:buFont typeface="Arial" panose="020B0604020202020204" pitchFamily="34" charset="0"/>
              <a:buChar char="•"/>
            </a:pPr>
            <a:r>
              <a:rPr lang="en-GB" sz="1200">
                <a:hlinkClick r:id="rId6" action="ppaction://hlinksldjump">
                  <a:extLst>
                    <a:ext uri="{A12FA001-AC4F-418D-AE19-62706E023703}">
                      <ahyp:hlinkClr xmlns:ahyp="http://schemas.microsoft.com/office/drawing/2018/hyperlinkcolor" val="tx"/>
                    </a:ext>
                  </a:extLst>
                </a:hlinkClick>
              </a:rPr>
              <a:t>EV registrations </a:t>
            </a:r>
            <a:endParaRPr lang="en-GB" sz="1200">
              <a:cs typeface="Arial" panose="020B0604020202020204"/>
            </a:endParaRPr>
          </a:p>
          <a:p>
            <a:pPr marL="273050" indent="-185420">
              <a:buFont typeface="Arial" panose="020B0604020202020204" pitchFamily="34" charset="0"/>
              <a:buChar char="•"/>
            </a:pPr>
            <a:r>
              <a:rPr lang="en-GB" sz="1200">
                <a:hlinkClick r:id="rId7" action="ppaction://hlinksldjump">
                  <a:extLst>
                    <a:ext uri="{A12FA001-AC4F-418D-AE19-62706E023703}">
                      <ahyp:hlinkClr xmlns:ahyp="http://schemas.microsoft.com/office/drawing/2018/hyperlinkcolor" val="tx"/>
                    </a:ext>
                  </a:extLst>
                </a:hlinkClick>
              </a:rPr>
              <a:t>RHI Accredited Installation take-up</a:t>
            </a:r>
            <a:endParaRPr lang="en-GB" sz="1200">
              <a:cs typeface="Arial" panose="020B0604020202020204"/>
            </a:endParaRPr>
          </a:p>
          <a:p>
            <a:pPr marL="273050" indent="-185420">
              <a:buFont typeface="Arial" panose="020B0604020202020204" pitchFamily="34" charset="0"/>
              <a:buChar char="•"/>
            </a:pPr>
            <a:endParaRPr lang="en-GB" b="1" i="1">
              <a:solidFill>
                <a:schemeClr val="accent1"/>
              </a:solidFill>
              <a:cs typeface="Arial" panose="020B0604020202020204"/>
            </a:endParaRPr>
          </a:p>
          <a:p>
            <a:pPr marL="273050" indent="-273050"/>
            <a:r>
              <a:rPr lang="en-GB" sz="1600" b="1" i="1">
                <a:solidFill>
                  <a:schemeClr val="accent1"/>
                </a:solidFill>
                <a:hlinkClick r:id="rId8" action="ppaction://hlinksldjump">
                  <a:extLst>
                    <a:ext uri="{A12FA001-AC4F-418D-AE19-62706E023703}">
                      <ahyp:hlinkClr xmlns:ahyp="http://schemas.microsoft.com/office/drawing/2018/hyperlinkcolor" val="tx"/>
                    </a:ext>
                  </a:extLst>
                </a:hlinkClick>
              </a:rPr>
              <a:t>8.	Skills and Labour Market Analysis</a:t>
            </a:r>
            <a:endParaRPr lang="en-GB" sz="1600" b="1" i="1">
              <a:solidFill>
                <a:schemeClr val="accent1"/>
              </a:solidFill>
            </a:endParaRPr>
          </a:p>
          <a:p>
            <a:pPr marL="273050" indent="-185420">
              <a:buFont typeface="Arial" panose="020B0604020202020204" pitchFamily="34" charset="0"/>
              <a:buChar char="•"/>
              <a:tabLst>
                <a:tab pos="714375" algn="l"/>
              </a:tabLst>
            </a:pPr>
            <a:r>
              <a:rPr lang="en-GB" sz="1200">
                <a:hlinkClick r:id="rId9" action="ppaction://hlinksldjump">
                  <a:extLst>
                    <a:ext uri="{A12FA001-AC4F-418D-AE19-62706E023703}">
                      <ahyp:hlinkClr xmlns:ahyp="http://schemas.microsoft.com/office/drawing/2018/hyperlinkcolor" val="tx"/>
                    </a:ext>
                  </a:extLst>
                </a:hlinkClick>
              </a:rPr>
              <a:t>Vacancies</a:t>
            </a:r>
            <a:endParaRPr lang="en-GB" sz="1200">
              <a:cs typeface="Arial" panose="020B0604020202020204"/>
            </a:endParaRPr>
          </a:p>
          <a:p>
            <a:pPr marL="273050" indent="-185420">
              <a:buFont typeface="Arial" panose="020B0604020202020204" pitchFamily="34" charset="0"/>
              <a:buChar char="•"/>
              <a:tabLst>
                <a:tab pos="714375" algn="l"/>
              </a:tabLst>
            </a:pPr>
            <a:r>
              <a:rPr lang="en-GB" sz="1200">
                <a:hlinkClick r:id="rId10" action="ppaction://hlinksldjump">
                  <a:extLst>
                    <a:ext uri="{A12FA001-AC4F-418D-AE19-62706E023703}">
                      <ahyp:hlinkClr xmlns:ahyp="http://schemas.microsoft.com/office/drawing/2018/hyperlinkcolor" val="tx"/>
                    </a:ext>
                  </a:extLst>
                </a:hlinkClick>
              </a:rPr>
              <a:t>Jobs by Sector</a:t>
            </a:r>
            <a:endParaRPr lang="en-GB" sz="1200">
              <a:cs typeface="Arial" panose="020B0604020202020204"/>
            </a:endParaRPr>
          </a:p>
          <a:p>
            <a:pPr marL="273050" indent="-185420">
              <a:buFont typeface="Arial" panose="020B0604020202020204" pitchFamily="34" charset="0"/>
              <a:buChar char="•"/>
              <a:tabLst>
                <a:tab pos="714375" algn="l"/>
              </a:tabLst>
            </a:pPr>
            <a:r>
              <a:rPr lang="en-GB" sz="1200">
                <a:hlinkClick r:id="rId11" action="ppaction://hlinksldjump">
                  <a:extLst>
                    <a:ext uri="{A12FA001-AC4F-418D-AE19-62706E023703}">
                      <ahyp:hlinkClr xmlns:ahyp="http://schemas.microsoft.com/office/drawing/2018/hyperlinkcolor" val="tx"/>
                    </a:ext>
                  </a:extLst>
                </a:hlinkClick>
              </a:rPr>
              <a:t>Qualifications and Attainment </a:t>
            </a:r>
            <a:endParaRPr lang="en-GB" sz="1200">
              <a:cs typeface="Arial" panose="020B0604020202020204"/>
            </a:endParaRPr>
          </a:p>
          <a:p>
            <a:pPr marL="273050" indent="-185420">
              <a:buFont typeface="Arial" panose="020B0604020202020204" pitchFamily="34" charset="0"/>
              <a:buChar char="•"/>
              <a:tabLst>
                <a:tab pos="714375" algn="l"/>
              </a:tabLst>
            </a:pPr>
            <a:r>
              <a:rPr lang="en-GB" sz="1200">
                <a:hlinkClick r:id="rId12" action="ppaction://hlinksldjump">
                  <a:extLst>
                    <a:ext uri="{A12FA001-AC4F-418D-AE19-62706E023703}">
                      <ahyp:hlinkClr xmlns:ahyp="http://schemas.microsoft.com/office/drawing/2018/hyperlinkcolor" val="tx"/>
                    </a:ext>
                  </a:extLst>
                </a:hlinkClick>
              </a:rPr>
              <a:t>STEM Analysis</a:t>
            </a:r>
            <a:endParaRPr lang="en-GB" sz="1200">
              <a:cs typeface="Arial" panose="020B0604020202020204"/>
            </a:endParaRPr>
          </a:p>
          <a:p>
            <a:pPr marL="273050" indent="-185420">
              <a:buFont typeface="Arial" panose="020B0604020202020204" pitchFamily="34" charset="0"/>
              <a:buChar char="•"/>
              <a:tabLst>
                <a:tab pos="714375" algn="l"/>
              </a:tabLst>
            </a:pPr>
            <a:r>
              <a:rPr lang="en-GB" sz="1200">
                <a:hlinkClick r:id="rId13" action="ppaction://hlinksldjump">
                  <a:extLst>
                    <a:ext uri="{A12FA001-AC4F-418D-AE19-62706E023703}">
                      <ahyp:hlinkClr xmlns:ahyp="http://schemas.microsoft.com/office/drawing/2018/hyperlinkcolor" val="tx"/>
                    </a:ext>
                  </a:extLst>
                </a:hlinkClick>
              </a:rPr>
              <a:t>Skills Shortages </a:t>
            </a:r>
            <a:endParaRPr lang="en-GB" sz="1200">
              <a:cs typeface="Arial" panose="020B0604020202020204"/>
            </a:endParaRPr>
          </a:p>
          <a:p>
            <a:pPr marL="273050" indent="-185420">
              <a:buFont typeface="Arial" panose="020B0604020202020204" pitchFamily="34" charset="0"/>
              <a:buChar char="•"/>
              <a:tabLst>
                <a:tab pos="714375" algn="l"/>
              </a:tabLst>
            </a:pPr>
            <a:r>
              <a:rPr lang="en-GB" sz="1200">
                <a:hlinkClick r:id="rId14" action="ppaction://hlinksldjump">
                  <a:extLst>
                    <a:ext uri="{A12FA001-AC4F-418D-AE19-62706E023703}">
                      <ahyp:hlinkClr xmlns:ahyp="http://schemas.microsoft.com/office/drawing/2018/hyperlinkcolor" val="tx"/>
                    </a:ext>
                  </a:extLst>
                </a:hlinkClick>
              </a:rPr>
              <a:t>Young People not in Employment, Education or Training  </a:t>
            </a:r>
            <a:endParaRPr lang="en-GB" sz="1200"/>
          </a:p>
          <a:p>
            <a:pPr marL="273050" indent="-185420">
              <a:buFont typeface="Arial" panose="020B0604020202020204" pitchFamily="34" charset="0"/>
              <a:buChar char="•"/>
              <a:tabLst>
                <a:tab pos="714375" algn="l"/>
              </a:tabLst>
            </a:pPr>
            <a:r>
              <a:rPr lang="en-GB" sz="1200">
                <a:hlinkClick r:id="rId15" action="ppaction://hlinksldjump">
                  <a:extLst>
                    <a:ext uri="{A12FA001-AC4F-418D-AE19-62706E023703}">
                      <ahyp:hlinkClr xmlns:ahyp="http://schemas.microsoft.com/office/drawing/2018/hyperlinkcolor" val="tx"/>
                    </a:ext>
                  </a:extLst>
                </a:hlinkClick>
              </a:rPr>
              <a:t>Apprenticeships</a:t>
            </a:r>
            <a:r>
              <a:rPr lang="en-GB" sz="1200"/>
              <a:t> </a:t>
            </a:r>
            <a:endParaRPr lang="en-GB" sz="1200">
              <a:cs typeface="Arial"/>
            </a:endParaRPr>
          </a:p>
          <a:p>
            <a:pPr marL="273050" indent="-185420">
              <a:buFont typeface="Arial" panose="020B0604020202020204" pitchFamily="34" charset="0"/>
              <a:buChar char="•"/>
              <a:tabLst>
                <a:tab pos="714375" algn="l"/>
              </a:tabLst>
            </a:pPr>
            <a:r>
              <a:rPr lang="en-GB" sz="1200">
                <a:hlinkClick r:id="rId16" action="ppaction://hlinksldjump">
                  <a:extLst>
                    <a:ext uri="{A12FA001-AC4F-418D-AE19-62706E023703}">
                      <ahyp:hlinkClr xmlns:ahyp="http://schemas.microsoft.com/office/drawing/2018/hyperlinkcolor" val="tx"/>
                    </a:ext>
                  </a:extLst>
                </a:hlinkClick>
              </a:rPr>
              <a:t>National Insurance Number Registrations</a:t>
            </a:r>
            <a:endParaRPr lang="en-GB" sz="1200">
              <a:cs typeface="Arial" panose="020B0604020202020204"/>
            </a:endParaRPr>
          </a:p>
          <a:p>
            <a:pPr marL="86995">
              <a:tabLst>
                <a:tab pos="714375" algn="l"/>
              </a:tabLst>
            </a:pPr>
            <a:endParaRPr lang="en-GB" sz="1400">
              <a:cs typeface="Arial" panose="020B0604020202020204"/>
            </a:endParaRPr>
          </a:p>
          <a:p>
            <a:pPr marL="273050" indent="-273050"/>
            <a:r>
              <a:rPr lang="en-GB" sz="1600" b="1" i="1">
                <a:solidFill>
                  <a:schemeClr val="accent1"/>
                </a:solidFill>
                <a:hlinkClick r:id="rId17" action="ppaction://hlinksldjump">
                  <a:extLst>
                    <a:ext uri="{A12FA001-AC4F-418D-AE19-62706E023703}">
                      <ahyp:hlinkClr xmlns:ahyp="http://schemas.microsoft.com/office/drawing/2018/hyperlinkcolor" val="tx"/>
                    </a:ext>
                  </a:extLst>
                </a:hlinkClick>
              </a:rPr>
              <a:t>9.	Deprivation Analysis</a:t>
            </a:r>
            <a:endParaRPr lang="en-GB" sz="1600" b="1" i="1">
              <a:solidFill>
                <a:schemeClr val="accent1"/>
              </a:solidFill>
            </a:endParaRPr>
          </a:p>
          <a:p>
            <a:pPr marL="273050" indent="-185420">
              <a:buFont typeface="Arial" panose="020B0604020202020204" pitchFamily="34" charset="0"/>
              <a:buChar char="•"/>
              <a:tabLst>
                <a:tab pos="714375" algn="l"/>
              </a:tabLst>
            </a:pPr>
            <a:r>
              <a:rPr lang="en-GB" sz="1200">
                <a:hlinkClick r:id="rId18" action="ppaction://hlinksldjump">
                  <a:extLst>
                    <a:ext uri="{A12FA001-AC4F-418D-AE19-62706E023703}">
                      <ahyp:hlinkClr xmlns:ahyp="http://schemas.microsoft.com/office/drawing/2018/hyperlinkcolor" val="tx"/>
                    </a:ext>
                  </a:extLst>
                </a:hlinkClick>
              </a:rPr>
              <a:t>Indices of Multiple Deprivation</a:t>
            </a:r>
            <a:endParaRPr lang="en-GB" sz="1200">
              <a:cs typeface="Arial" panose="020B0604020202020204"/>
            </a:endParaRPr>
          </a:p>
          <a:p>
            <a:endParaRPr lang="en-GB"/>
          </a:p>
        </p:txBody>
      </p:sp>
      <p:sp>
        <p:nvSpPr>
          <p:cNvPr id="4" name="TextBox 3">
            <a:extLst>
              <a:ext uri="{FF2B5EF4-FFF2-40B4-BE49-F238E27FC236}">
                <a16:creationId xmlns:a16="http://schemas.microsoft.com/office/drawing/2014/main" id="{5ECAB524-3965-4E43-9FFE-872725B1D595}"/>
              </a:ext>
            </a:extLst>
          </p:cNvPr>
          <p:cNvSpPr txBox="1"/>
          <p:nvPr/>
        </p:nvSpPr>
        <p:spPr>
          <a:xfrm>
            <a:off x="6401123" y="1328706"/>
            <a:ext cx="4678680" cy="4555093"/>
          </a:xfrm>
          <a:prstGeom prst="rect">
            <a:avLst/>
          </a:prstGeom>
          <a:noFill/>
        </p:spPr>
        <p:txBody>
          <a:bodyPr wrap="square" rtlCol="0">
            <a:spAutoFit/>
          </a:bodyPr>
          <a:lstStyle/>
          <a:p>
            <a:pPr marL="360363" indent="-360363"/>
            <a:r>
              <a:rPr lang="en-GB" sz="1600" b="1" i="1">
                <a:solidFill>
                  <a:schemeClr val="accent1"/>
                </a:solidFill>
                <a:hlinkClick r:id="rId19" action="ppaction://hlinksldjump">
                  <a:extLst>
                    <a:ext uri="{A12FA001-AC4F-418D-AE19-62706E023703}">
                      <ahyp:hlinkClr xmlns:ahyp="http://schemas.microsoft.com/office/drawing/2018/hyperlinkcolor" val="tx"/>
                    </a:ext>
                  </a:extLst>
                </a:hlinkClick>
              </a:rPr>
              <a:t>10.	Population Analysis</a:t>
            </a:r>
            <a:endParaRPr lang="en-GB" sz="1600" b="1" i="1">
              <a:solidFill>
                <a:schemeClr val="accent1"/>
              </a:solidFill>
            </a:endParaRPr>
          </a:p>
          <a:p>
            <a:pPr marL="273050" indent="-185738">
              <a:buFont typeface="Arial" panose="020B0604020202020204" pitchFamily="34" charset="0"/>
              <a:buChar char="•"/>
            </a:pPr>
            <a:r>
              <a:rPr lang="en-GB" sz="1200">
                <a:hlinkClick r:id="rId20" action="ppaction://hlinksldjump">
                  <a:extLst>
                    <a:ext uri="{A12FA001-AC4F-418D-AE19-62706E023703}">
                      <ahyp:hlinkClr xmlns:ahyp="http://schemas.microsoft.com/office/drawing/2018/hyperlinkcolor" val="tx"/>
                    </a:ext>
                  </a:extLst>
                </a:hlinkClick>
              </a:rPr>
              <a:t>Age demographics </a:t>
            </a:r>
            <a:endParaRPr lang="en-GB" sz="1200"/>
          </a:p>
          <a:p>
            <a:pPr marL="273050" indent="-185738">
              <a:buFont typeface="Arial" panose="020B0604020202020204" pitchFamily="34" charset="0"/>
              <a:buChar char="•"/>
            </a:pPr>
            <a:r>
              <a:rPr lang="en-GB" sz="1200">
                <a:hlinkClick r:id="rId21" action="ppaction://hlinksldjump">
                  <a:extLst>
                    <a:ext uri="{A12FA001-AC4F-418D-AE19-62706E023703}">
                      <ahyp:hlinkClr xmlns:ahyp="http://schemas.microsoft.com/office/drawing/2018/hyperlinkcolor" val="tx"/>
                    </a:ext>
                  </a:extLst>
                </a:hlinkClick>
              </a:rPr>
              <a:t>Migration</a:t>
            </a:r>
            <a:endParaRPr lang="en-GB" sz="1200"/>
          </a:p>
          <a:p>
            <a:pPr marL="87312"/>
            <a:endParaRPr lang="en-GB" sz="1800">
              <a:hlinkClick r:id="rId22" action="ppaction://hlinksldjump"/>
            </a:endParaRPr>
          </a:p>
          <a:p>
            <a:pPr marL="360363" indent="-360363"/>
            <a:r>
              <a:rPr lang="en-GB" sz="1600" b="1" i="1">
                <a:solidFill>
                  <a:schemeClr val="accent1"/>
                </a:solidFill>
                <a:hlinkClick r:id="rId23" action="ppaction://hlinksldjump">
                  <a:extLst>
                    <a:ext uri="{A12FA001-AC4F-418D-AE19-62706E023703}">
                      <ahyp:hlinkClr xmlns:ahyp="http://schemas.microsoft.com/office/drawing/2018/hyperlinkcolor" val="tx"/>
                    </a:ext>
                  </a:extLst>
                </a:hlinkClick>
              </a:rPr>
              <a:t>11.	Case Studies</a:t>
            </a:r>
            <a:endParaRPr lang="en-GB" sz="1600" b="1" i="1">
              <a:solidFill>
                <a:schemeClr val="accent1"/>
              </a:solidFill>
              <a:hlinkClick r:id="rId22" action="ppaction://hlinksldjump">
                <a:extLst>
                  <a:ext uri="{A12FA001-AC4F-418D-AE19-62706E023703}">
                    <ahyp:hlinkClr xmlns:ahyp="http://schemas.microsoft.com/office/drawing/2018/hyperlinkcolor" val="tx"/>
                  </a:ext>
                </a:extLst>
              </a:hlinkClick>
            </a:endParaRPr>
          </a:p>
          <a:p>
            <a:pPr marL="273050" indent="-185738">
              <a:buFont typeface="Arial" panose="020B0604020202020204" pitchFamily="34" charset="0"/>
              <a:buChar char="•"/>
            </a:pPr>
            <a:r>
              <a:rPr lang="en-GB" sz="1200">
                <a:hlinkClick r:id="rId24" action="ppaction://hlinksldjump">
                  <a:extLst>
                    <a:ext uri="{A12FA001-AC4F-418D-AE19-62706E023703}">
                      <ahyp:hlinkClr xmlns:ahyp="http://schemas.microsoft.com/office/drawing/2018/hyperlinkcolor" val="tx"/>
                    </a:ext>
                  </a:extLst>
                </a:hlinkClick>
              </a:rPr>
              <a:t>Marina Centre, Great Yarmouth</a:t>
            </a:r>
            <a:endParaRPr lang="en-GB" sz="1200"/>
          </a:p>
          <a:p>
            <a:pPr marL="273050" indent="-185738">
              <a:buFont typeface="Arial" panose="020B0604020202020204" pitchFamily="34" charset="0"/>
              <a:buChar char="•"/>
            </a:pPr>
            <a:r>
              <a:rPr lang="en-GB" sz="1200">
                <a:hlinkClick r:id="rId25" action="ppaction://hlinksldjump">
                  <a:extLst>
                    <a:ext uri="{A12FA001-AC4F-418D-AE19-62706E023703}">
                      <ahyp:hlinkClr xmlns:ahyp="http://schemas.microsoft.com/office/drawing/2018/hyperlinkcolor" val="tx"/>
                    </a:ext>
                  </a:extLst>
                </a:hlinkClick>
              </a:rPr>
              <a:t>Gateway to Growth, University of East Anglia</a:t>
            </a:r>
            <a:endParaRPr lang="en-GB" sz="1200"/>
          </a:p>
          <a:p>
            <a:pPr marL="273050" indent="-185738">
              <a:buFont typeface="Arial" panose="020B0604020202020204" pitchFamily="34" charset="0"/>
              <a:buChar char="•"/>
            </a:pPr>
            <a:r>
              <a:rPr lang="en-GB" sz="1200">
                <a:hlinkClick r:id="rId26" action="ppaction://hlinksldjump">
                  <a:extLst>
                    <a:ext uri="{A12FA001-AC4F-418D-AE19-62706E023703}">
                      <ahyp:hlinkClr xmlns:ahyp="http://schemas.microsoft.com/office/drawing/2018/hyperlinkcolor" val="tx"/>
                    </a:ext>
                  </a:extLst>
                </a:hlinkClick>
              </a:rPr>
              <a:t>Future Breckland</a:t>
            </a:r>
            <a:endParaRPr lang="en-GB" sz="1200"/>
          </a:p>
          <a:p>
            <a:pPr marL="273050" indent="-185738">
              <a:buFont typeface="Arial" panose="020B0604020202020204" pitchFamily="34" charset="0"/>
              <a:buChar char="•"/>
            </a:pPr>
            <a:r>
              <a:rPr lang="en-GB" sz="1200">
                <a:hlinkClick r:id="rId27" action="ppaction://hlinksldjump">
                  <a:extLst>
                    <a:ext uri="{A12FA001-AC4F-418D-AE19-62706E023703}">
                      <ahyp:hlinkClr xmlns:ahyp="http://schemas.microsoft.com/office/drawing/2018/hyperlinkcolor" val="tx"/>
                    </a:ext>
                  </a:extLst>
                </a:hlinkClick>
              </a:rPr>
              <a:t>Snetterton Heath Employment Area</a:t>
            </a:r>
            <a:endParaRPr lang="en-GB" sz="1200"/>
          </a:p>
          <a:p>
            <a:pPr marL="273050" indent="-185738">
              <a:buFont typeface="Arial" panose="020B0604020202020204" pitchFamily="34" charset="0"/>
              <a:buChar char="•"/>
            </a:pPr>
            <a:r>
              <a:rPr lang="en-GB" sz="1200">
                <a:hlinkClick r:id="rId28" action="ppaction://hlinksldjump">
                  <a:extLst>
                    <a:ext uri="{A12FA001-AC4F-418D-AE19-62706E023703}">
                      <ahyp:hlinkClr xmlns:ahyp="http://schemas.microsoft.com/office/drawing/2018/hyperlinkcolor" val="tx"/>
                    </a:ext>
                  </a:extLst>
                </a:hlinkClick>
              </a:rPr>
              <a:t>New Anglia Advanced Manufacturing and Engineering</a:t>
            </a:r>
            <a:endParaRPr lang="en-GB" sz="1200"/>
          </a:p>
          <a:p>
            <a:pPr marL="273050" indent="-185738">
              <a:buFont typeface="Arial" panose="020B0604020202020204" pitchFamily="34" charset="0"/>
              <a:buChar char="•"/>
            </a:pPr>
            <a:r>
              <a:rPr lang="en-GB" sz="1200">
                <a:hlinkClick r:id="rId29" action="ppaction://hlinksldjump">
                  <a:extLst>
                    <a:ext uri="{A12FA001-AC4F-418D-AE19-62706E023703}">
                      <ahyp:hlinkClr xmlns:ahyp="http://schemas.microsoft.com/office/drawing/2018/hyperlinkcolor" val="tx"/>
                    </a:ext>
                  </a:extLst>
                </a:hlinkClick>
              </a:rPr>
              <a:t>Eastern Enterprise Zone Site, Sproughton</a:t>
            </a:r>
            <a:endParaRPr lang="en-GB" sz="1200"/>
          </a:p>
          <a:p>
            <a:pPr marL="273050" indent="-185738">
              <a:buFont typeface="Arial" panose="020B0604020202020204" pitchFamily="34" charset="0"/>
              <a:buChar char="•"/>
            </a:pPr>
            <a:r>
              <a:rPr lang="en-GB" sz="1200">
                <a:hlinkClick r:id="rId30" action="ppaction://hlinksldjump">
                  <a:extLst>
                    <a:ext uri="{A12FA001-AC4F-418D-AE19-62706E023703}">
                      <ahyp:hlinkClr xmlns:ahyp="http://schemas.microsoft.com/office/drawing/2018/hyperlinkcolor" val="tx"/>
                    </a:ext>
                  </a:extLst>
                </a:hlinkClick>
              </a:rPr>
              <a:t>Anglian Water Commitment to Net Zero</a:t>
            </a:r>
            <a:endParaRPr lang="en-GB" sz="1200"/>
          </a:p>
          <a:p>
            <a:pPr marL="273050" indent="-185738">
              <a:buFont typeface="Arial" panose="020B0604020202020204" pitchFamily="34" charset="0"/>
              <a:buChar char="•"/>
            </a:pPr>
            <a:r>
              <a:rPr lang="en-GB" sz="1200">
                <a:hlinkClick r:id="rId31" action="ppaction://hlinksldjump">
                  <a:extLst>
                    <a:ext uri="{A12FA001-AC4F-418D-AE19-62706E023703}">
                      <ahyp:hlinkClr xmlns:ahyp="http://schemas.microsoft.com/office/drawing/2018/hyperlinkcolor" val="tx"/>
                    </a:ext>
                  </a:extLst>
                </a:hlinkClick>
              </a:rPr>
              <a:t>Future Fens Integrated Adaption</a:t>
            </a:r>
            <a:endParaRPr lang="en-GB" sz="1200"/>
          </a:p>
          <a:p>
            <a:pPr marL="273050" indent="-185738">
              <a:buFont typeface="Arial" panose="020B0604020202020204" pitchFamily="34" charset="0"/>
              <a:buChar char="•"/>
            </a:pPr>
            <a:r>
              <a:rPr lang="en-GB" sz="1200">
                <a:hlinkClick r:id="rId32" action="ppaction://hlinksldjump">
                  <a:extLst>
                    <a:ext uri="{A12FA001-AC4F-418D-AE19-62706E023703}">
                      <ahyp:hlinkClr xmlns:ahyp="http://schemas.microsoft.com/office/drawing/2018/hyperlinkcolor" val="tx"/>
                    </a:ext>
                  </a:extLst>
                </a:hlinkClick>
              </a:rPr>
              <a:t>West Suffolk Solar Farm</a:t>
            </a:r>
            <a:endParaRPr lang="en-GB" sz="1200"/>
          </a:p>
          <a:p>
            <a:pPr marL="273050" indent="-185738">
              <a:buFont typeface="Arial" panose="020B0604020202020204" pitchFamily="34" charset="0"/>
              <a:buChar char="•"/>
            </a:pPr>
            <a:r>
              <a:rPr lang="en-GB" sz="1200">
                <a:hlinkClick r:id="rId33" action="ppaction://hlinksldjump">
                  <a:extLst>
                    <a:ext uri="{A12FA001-AC4F-418D-AE19-62706E023703}">
                      <ahyp:hlinkClr xmlns:ahyp="http://schemas.microsoft.com/office/drawing/2018/hyperlinkcolor" val="tx"/>
                    </a:ext>
                  </a:extLst>
                </a:hlinkClick>
              </a:rPr>
              <a:t>Great Yarmouth Operations and Maintenance Campus</a:t>
            </a:r>
            <a:endParaRPr lang="en-GB" sz="1200"/>
          </a:p>
          <a:p>
            <a:pPr marL="273050" indent="-185738">
              <a:buFont typeface="Arial" panose="020B0604020202020204" pitchFamily="34" charset="0"/>
              <a:buChar char="•"/>
            </a:pPr>
            <a:r>
              <a:rPr lang="en-GB" sz="1200">
                <a:hlinkClick r:id="rId34" action="ppaction://hlinksldjump">
                  <a:extLst>
                    <a:ext uri="{A12FA001-AC4F-418D-AE19-62706E023703}">
                      <ahyp:hlinkClr xmlns:ahyp="http://schemas.microsoft.com/office/drawing/2018/hyperlinkcolor" val="tx"/>
                    </a:ext>
                  </a:extLst>
                </a:hlinkClick>
              </a:rPr>
              <a:t>Broadland Food Innovation Centre</a:t>
            </a:r>
            <a:r>
              <a:rPr lang="en-GB" sz="1200"/>
              <a:t> </a:t>
            </a:r>
          </a:p>
          <a:p>
            <a:pPr marL="273050" indent="-185738">
              <a:buFont typeface="Arial" panose="020B0604020202020204" pitchFamily="34" charset="0"/>
              <a:buChar char="•"/>
            </a:pPr>
            <a:r>
              <a:rPr lang="en-GB" sz="1200">
                <a:hlinkClick r:id="rId35" action="ppaction://hlinksldjump">
                  <a:extLst>
                    <a:ext uri="{A12FA001-AC4F-418D-AE19-62706E023703}">
                      <ahyp:hlinkClr xmlns:ahyp="http://schemas.microsoft.com/office/drawing/2018/hyperlinkcolor" val="tx"/>
                    </a:ext>
                  </a:extLst>
                </a:hlinkClick>
              </a:rPr>
              <a:t>Energy Skills Centre, East Coast College</a:t>
            </a:r>
            <a:endParaRPr lang="en-GB" sz="1200"/>
          </a:p>
          <a:p>
            <a:pPr marL="273050" indent="-185738">
              <a:buFont typeface="Arial" panose="020B0604020202020204" pitchFamily="34" charset="0"/>
              <a:buChar char="•"/>
            </a:pPr>
            <a:r>
              <a:rPr lang="en-GB" sz="1200">
                <a:hlinkClick r:id="rId36" action="ppaction://hlinksldjump">
                  <a:extLst>
                    <a:ext uri="{A12FA001-AC4F-418D-AE19-62706E023703}">
                      <ahyp:hlinkClr xmlns:ahyp="http://schemas.microsoft.com/office/drawing/2018/hyperlinkcolor" val="tx"/>
                    </a:ext>
                  </a:extLst>
                </a:hlinkClick>
              </a:rPr>
              <a:t>Integrated Care Academy, University of Suffolk</a:t>
            </a:r>
            <a:endParaRPr lang="en-GB" sz="1200"/>
          </a:p>
          <a:p>
            <a:pPr marL="273050" indent="-185738">
              <a:buFont typeface="Arial" panose="020B0604020202020204" pitchFamily="34" charset="0"/>
              <a:buChar char="•"/>
            </a:pPr>
            <a:r>
              <a:rPr lang="en-GB" sz="1200">
                <a:hlinkClick r:id="rId37" action="ppaction://hlinksldjump">
                  <a:extLst>
                    <a:ext uri="{A12FA001-AC4F-418D-AE19-62706E023703}">
                      <ahyp:hlinkClr xmlns:ahyp="http://schemas.microsoft.com/office/drawing/2018/hyperlinkcolor" val="tx"/>
                    </a:ext>
                  </a:extLst>
                </a:hlinkClick>
              </a:rPr>
              <a:t>City College Norwich Digi-Tech Factory</a:t>
            </a:r>
            <a:endParaRPr lang="en-GB" sz="1200"/>
          </a:p>
          <a:p>
            <a:pPr marL="273050" indent="-185738">
              <a:buFont typeface="Arial" panose="020B0604020202020204" pitchFamily="34" charset="0"/>
              <a:buChar char="•"/>
            </a:pPr>
            <a:r>
              <a:rPr lang="en-GB" sz="1200" err="1">
                <a:hlinkClick r:id="rId38" action="ppaction://hlinksldjump"/>
              </a:rPr>
              <a:t>Bacton</a:t>
            </a:r>
            <a:r>
              <a:rPr lang="en-GB" sz="1200">
                <a:hlinkClick r:id="rId38" action="ppaction://hlinksldjump"/>
              </a:rPr>
              <a:t> Gas Terminal Coastal Protection Works</a:t>
            </a:r>
            <a:endParaRPr lang="en-GB" sz="1200"/>
          </a:p>
          <a:p>
            <a:pPr marL="285750" indent="-285750">
              <a:buFont typeface="Arial" panose="020B0604020202020204" pitchFamily="34" charset="0"/>
              <a:buChar char="•"/>
            </a:pPr>
            <a:endParaRPr lang="en-GB"/>
          </a:p>
          <a:p>
            <a:endParaRPr lang="en-GB"/>
          </a:p>
        </p:txBody>
      </p:sp>
    </p:spTree>
    <p:extLst>
      <p:ext uri="{BB962C8B-B14F-4D97-AF65-F5344CB8AC3E}">
        <p14:creationId xmlns:p14="http://schemas.microsoft.com/office/powerpoint/2010/main" val="467345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p:txBody>
          <a:bodyPr>
            <a:normAutofit/>
          </a:bodyPr>
          <a:lstStyle/>
          <a:p>
            <a:r>
              <a:rPr lang="en-GB" sz="2800"/>
              <a:t>GVA by Sector</a:t>
            </a:r>
          </a:p>
        </p:txBody>
      </p:sp>
      <p:sp>
        <p:nvSpPr>
          <p:cNvPr id="5" name="TextBox 4">
            <a:extLst>
              <a:ext uri="{FF2B5EF4-FFF2-40B4-BE49-F238E27FC236}">
                <a16:creationId xmlns:a16="http://schemas.microsoft.com/office/drawing/2014/main" id="{E1FF246F-E72A-4C29-827D-67AC63217624}"/>
              </a:ext>
            </a:extLst>
          </p:cNvPr>
          <p:cNvSpPr txBox="1"/>
          <p:nvPr/>
        </p:nvSpPr>
        <p:spPr>
          <a:xfrm>
            <a:off x="8045168" y="1942431"/>
            <a:ext cx="3598840" cy="2862322"/>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chart opposite shows that certain sectors – such as Real Estate Activities, while comparatively small in terms of employee volume, are significant in terms of their overall GVA contribution. This pattern is mirrored at a regional and national level.</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While the importance of the Human Health and Social Care sector in terms of both employment levels and GVA is evident – this chart underlines the significance of Manufacturing's contribution to the area’s overall GVA output.</a:t>
            </a:r>
          </a:p>
          <a:p>
            <a:endParaRPr lang="en-GB"/>
          </a:p>
          <a:p>
            <a:endParaRPr lang="en-GB"/>
          </a:p>
        </p:txBody>
      </p:sp>
      <p:sp>
        <p:nvSpPr>
          <p:cNvPr id="7" name="TextBox 6">
            <a:extLst>
              <a:ext uri="{FF2B5EF4-FFF2-40B4-BE49-F238E27FC236}">
                <a16:creationId xmlns:a16="http://schemas.microsoft.com/office/drawing/2014/main" id="{BA9DF4E5-7B92-4C66-9560-F5A184F6AFCD}"/>
              </a:ext>
            </a:extLst>
          </p:cNvPr>
          <p:cNvSpPr txBox="1"/>
          <p:nvPr/>
        </p:nvSpPr>
        <p:spPr>
          <a:xfrm>
            <a:off x="3083775" y="5386618"/>
            <a:ext cx="2187891" cy="246221"/>
          </a:xfrm>
          <a:prstGeom prst="rect">
            <a:avLst/>
          </a:prstGeom>
          <a:noFill/>
        </p:spPr>
        <p:txBody>
          <a:bodyPr wrap="square" rtlCol="0">
            <a:spAutoFit/>
          </a:bodyPr>
          <a:lstStyle/>
          <a:p>
            <a:r>
              <a:rPr lang="en-GB" sz="1000" i="1"/>
              <a:t>Source: ONS GVA ITL 2019 data</a:t>
            </a:r>
          </a:p>
        </p:txBody>
      </p:sp>
      <p:pic>
        <p:nvPicPr>
          <p:cNvPr id="8" name="Picture 7">
            <a:extLst>
              <a:ext uri="{FF2B5EF4-FFF2-40B4-BE49-F238E27FC236}">
                <a16:creationId xmlns:a16="http://schemas.microsoft.com/office/drawing/2014/main" id="{27C53956-2ED3-426F-92B1-8392EF927F1E}"/>
              </a:ext>
            </a:extLst>
          </p:cNvPr>
          <p:cNvPicPr>
            <a:picLocks noChangeAspect="1"/>
          </p:cNvPicPr>
          <p:nvPr/>
        </p:nvPicPr>
        <p:blipFill>
          <a:blip r:embed="rId2"/>
          <a:stretch>
            <a:fillRect/>
          </a:stretch>
        </p:blipFill>
        <p:spPr>
          <a:xfrm>
            <a:off x="437659" y="1471382"/>
            <a:ext cx="7480124" cy="3864098"/>
          </a:xfrm>
          <a:prstGeom prst="rect">
            <a:avLst/>
          </a:prstGeom>
        </p:spPr>
      </p:pic>
    </p:spTree>
    <p:extLst>
      <p:ext uri="{BB962C8B-B14F-4D97-AF65-F5344CB8AC3E}">
        <p14:creationId xmlns:p14="http://schemas.microsoft.com/office/powerpoint/2010/main" val="3472096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80A-CF97-45A1-B9E5-7943F274AD84}"/>
              </a:ext>
            </a:extLst>
          </p:cNvPr>
          <p:cNvSpPr>
            <a:spLocks noGrp="1"/>
          </p:cNvSpPr>
          <p:nvPr>
            <p:ph type="title"/>
          </p:nvPr>
        </p:nvSpPr>
        <p:spPr/>
        <p:txBody>
          <a:bodyPr>
            <a:normAutofit/>
          </a:bodyPr>
          <a:lstStyle/>
          <a:p>
            <a:r>
              <a:rPr lang="en-GB" sz="2800"/>
              <a:t>GVA by Sector</a:t>
            </a:r>
          </a:p>
        </p:txBody>
      </p:sp>
      <p:sp>
        <p:nvSpPr>
          <p:cNvPr id="5" name="TextBox 4">
            <a:extLst>
              <a:ext uri="{FF2B5EF4-FFF2-40B4-BE49-F238E27FC236}">
                <a16:creationId xmlns:a16="http://schemas.microsoft.com/office/drawing/2014/main" id="{E1FF246F-E72A-4C29-827D-67AC63217624}"/>
              </a:ext>
            </a:extLst>
          </p:cNvPr>
          <p:cNvSpPr txBox="1"/>
          <p:nvPr/>
        </p:nvSpPr>
        <p:spPr>
          <a:xfrm>
            <a:off x="7587574" y="1948511"/>
            <a:ext cx="4015541" cy="3231654"/>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This chart provides a contrasting picture to the previous one, by illustrating the growth rate of GVA value over the past decade.</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Here we can see that while working from comparatively low GVA volume bases, the Accommodation and Food sectors and the Administrative and Support sectors have seen notable growth in GVA value.</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 rate of growth in Accommodation and Food is encouraging as the area has invested a good deal of resource and effort in increasing the value of its Visitor Economy.</a:t>
            </a:r>
          </a:p>
          <a:p>
            <a:endParaRPr lang="en-GB"/>
          </a:p>
          <a:p>
            <a:endParaRPr lang="en-GB"/>
          </a:p>
        </p:txBody>
      </p:sp>
      <p:pic>
        <p:nvPicPr>
          <p:cNvPr id="6" name="Picture 5">
            <a:extLst>
              <a:ext uri="{FF2B5EF4-FFF2-40B4-BE49-F238E27FC236}">
                <a16:creationId xmlns:a16="http://schemas.microsoft.com/office/drawing/2014/main" id="{CB9DF225-F971-4D6A-8235-039CCD4DF64A}"/>
              </a:ext>
            </a:extLst>
          </p:cNvPr>
          <p:cNvPicPr>
            <a:picLocks noChangeAspect="1"/>
          </p:cNvPicPr>
          <p:nvPr/>
        </p:nvPicPr>
        <p:blipFill>
          <a:blip r:embed="rId2"/>
          <a:stretch>
            <a:fillRect/>
          </a:stretch>
        </p:blipFill>
        <p:spPr>
          <a:xfrm>
            <a:off x="588885" y="1354754"/>
            <a:ext cx="6726315" cy="4419168"/>
          </a:xfrm>
          <a:prstGeom prst="rect">
            <a:avLst/>
          </a:prstGeom>
        </p:spPr>
      </p:pic>
      <p:sp>
        <p:nvSpPr>
          <p:cNvPr id="7" name="TextBox 6">
            <a:extLst>
              <a:ext uri="{FF2B5EF4-FFF2-40B4-BE49-F238E27FC236}">
                <a16:creationId xmlns:a16="http://schemas.microsoft.com/office/drawing/2014/main" id="{74E0666A-FC1A-417D-99C6-B5451A27FBF3}"/>
              </a:ext>
            </a:extLst>
          </p:cNvPr>
          <p:cNvSpPr txBox="1"/>
          <p:nvPr/>
        </p:nvSpPr>
        <p:spPr>
          <a:xfrm>
            <a:off x="2801148" y="5773922"/>
            <a:ext cx="3294852" cy="246221"/>
          </a:xfrm>
          <a:prstGeom prst="rect">
            <a:avLst/>
          </a:prstGeom>
          <a:noFill/>
        </p:spPr>
        <p:txBody>
          <a:bodyPr wrap="square" rtlCol="0">
            <a:spAutoFit/>
          </a:bodyPr>
          <a:lstStyle/>
          <a:p>
            <a:r>
              <a:rPr lang="en-GB" sz="1000" i="1"/>
              <a:t>Source: ONS GVA ITL 2019 data</a:t>
            </a:r>
          </a:p>
        </p:txBody>
      </p:sp>
    </p:spTree>
    <p:extLst>
      <p:ext uri="{BB962C8B-B14F-4D97-AF65-F5344CB8AC3E}">
        <p14:creationId xmlns:p14="http://schemas.microsoft.com/office/powerpoint/2010/main" val="2801048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750E-B9FC-44F7-8C8F-C395E441F03A}"/>
              </a:ext>
            </a:extLst>
          </p:cNvPr>
          <p:cNvSpPr>
            <a:spLocks noGrp="1"/>
          </p:cNvSpPr>
          <p:nvPr>
            <p:ph type="title"/>
          </p:nvPr>
        </p:nvSpPr>
        <p:spPr/>
        <p:txBody>
          <a:bodyPr/>
          <a:lstStyle/>
          <a:p>
            <a:r>
              <a:rPr lang="en-GB"/>
              <a:t>Inward Investment – Foreign Direct Investment (FDI)</a:t>
            </a:r>
          </a:p>
        </p:txBody>
      </p:sp>
      <p:sp>
        <p:nvSpPr>
          <p:cNvPr id="7" name="TextBox 6">
            <a:extLst>
              <a:ext uri="{FF2B5EF4-FFF2-40B4-BE49-F238E27FC236}">
                <a16:creationId xmlns:a16="http://schemas.microsoft.com/office/drawing/2014/main" id="{46FAB230-DE3C-43EE-B152-852A549C7AA8}"/>
              </a:ext>
            </a:extLst>
          </p:cNvPr>
          <p:cNvSpPr txBox="1"/>
          <p:nvPr/>
        </p:nvSpPr>
        <p:spPr>
          <a:xfrm>
            <a:off x="2115037" y="5457489"/>
            <a:ext cx="3825580" cy="246221"/>
          </a:xfrm>
          <a:prstGeom prst="rect">
            <a:avLst/>
          </a:prstGeom>
          <a:noFill/>
        </p:spPr>
        <p:txBody>
          <a:bodyPr wrap="square" rtlCol="0">
            <a:spAutoFit/>
          </a:bodyPr>
          <a:lstStyle/>
          <a:p>
            <a:pPr algn="r"/>
            <a:r>
              <a:rPr lang="en-GB" sz="1000" i="1"/>
              <a:t>Source: ONS FDI Statistics (experimental) – 2019 data</a:t>
            </a:r>
          </a:p>
        </p:txBody>
      </p:sp>
      <p:sp>
        <p:nvSpPr>
          <p:cNvPr id="8" name="TextBox 7">
            <a:extLst>
              <a:ext uri="{FF2B5EF4-FFF2-40B4-BE49-F238E27FC236}">
                <a16:creationId xmlns:a16="http://schemas.microsoft.com/office/drawing/2014/main" id="{FCAE5CE3-CDFD-4A39-AFC6-C5747EB933E6}"/>
              </a:ext>
            </a:extLst>
          </p:cNvPr>
          <p:cNvSpPr txBox="1"/>
          <p:nvPr/>
        </p:nvSpPr>
        <p:spPr>
          <a:xfrm>
            <a:off x="7528219" y="1963714"/>
            <a:ext cx="4037967" cy="2308324"/>
          </a:xfrm>
          <a:prstGeom prst="rect">
            <a:avLst/>
          </a:prstGeom>
          <a:noFill/>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chart opposite shows data relating to the net earnings from FDI (foreign direct investment) in Norfolk and Suffolk.</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We can see that over the past 5 years, the net earnings levels have fluctuated considerably – which is not unusual for FDI activity, which can be influenced by single large-scale project investments.</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It appears that while the area saw two years of relatively modest levels of net earnings, the latest two years returned to a healthy level.</a:t>
            </a:r>
          </a:p>
        </p:txBody>
      </p:sp>
      <p:pic>
        <p:nvPicPr>
          <p:cNvPr id="9" name="Picture 8">
            <a:extLst>
              <a:ext uri="{FF2B5EF4-FFF2-40B4-BE49-F238E27FC236}">
                <a16:creationId xmlns:a16="http://schemas.microsoft.com/office/drawing/2014/main" id="{953B60BF-CEE1-4794-954A-FA77102F0327}"/>
              </a:ext>
            </a:extLst>
          </p:cNvPr>
          <p:cNvPicPr>
            <a:picLocks noChangeAspect="1"/>
          </p:cNvPicPr>
          <p:nvPr/>
        </p:nvPicPr>
        <p:blipFill>
          <a:blip r:embed="rId2"/>
          <a:stretch>
            <a:fillRect/>
          </a:stretch>
        </p:blipFill>
        <p:spPr>
          <a:xfrm>
            <a:off x="1033184" y="1480016"/>
            <a:ext cx="6379255" cy="3897968"/>
          </a:xfrm>
          <a:prstGeom prst="rect">
            <a:avLst/>
          </a:prstGeom>
        </p:spPr>
      </p:pic>
    </p:spTree>
    <p:extLst>
      <p:ext uri="{BB962C8B-B14F-4D97-AF65-F5344CB8AC3E}">
        <p14:creationId xmlns:p14="http://schemas.microsoft.com/office/powerpoint/2010/main" val="2700338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C78A-131A-45A2-AAE0-02E9B45E48BB}"/>
              </a:ext>
            </a:extLst>
          </p:cNvPr>
          <p:cNvSpPr>
            <a:spLocks noGrp="1"/>
          </p:cNvSpPr>
          <p:nvPr>
            <p:ph type="title"/>
          </p:nvPr>
        </p:nvSpPr>
        <p:spPr/>
        <p:txBody>
          <a:bodyPr>
            <a:normAutofit/>
          </a:bodyPr>
          <a:lstStyle/>
          <a:p>
            <a:r>
              <a:rPr lang="en-GB" sz="2800"/>
              <a:t>Fixed Broadband Coverage</a:t>
            </a:r>
          </a:p>
        </p:txBody>
      </p:sp>
      <p:sp>
        <p:nvSpPr>
          <p:cNvPr id="3" name="TextBox 2">
            <a:extLst>
              <a:ext uri="{FF2B5EF4-FFF2-40B4-BE49-F238E27FC236}">
                <a16:creationId xmlns:a16="http://schemas.microsoft.com/office/drawing/2014/main" id="{D163DBB2-F724-4329-A0CE-ECDB608C5263}"/>
              </a:ext>
            </a:extLst>
          </p:cNvPr>
          <p:cNvSpPr txBox="1"/>
          <p:nvPr/>
        </p:nvSpPr>
        <p:spPr>
          <a:xfrm>
            <a:off x="377456" y="4674529"/>
            <a:ext cx="10976344" cy="1384995"/>
          </a:xfrm>
          <a:prstGeom prst="rect">
            <a:avLst/>
          </a:prstGeom>
          <a:noFill/>
        </p:spPr>
        <p:txBody>
          <a:bodyPr wrap="square" rtlCol="0">
            <a:spAutoFit/>
          </a:bodyPr>
          <a:lstStyle/>
          <a:p>
            <a:pPr marL="174625" indent="-174625">
              <a:buFont typeface="Arial" panose="020B0604020202020204" pitchFamily="34" charset="0"/>
              <a:buChar char="•"/>
            </a:pPr>
            <a:r>
              <a:rPr lang="en-GB" sz="1200"/>
              <a:t>The two charts above contrast the provision of superfast broadband with ultrafast to premises across both counties.</a:t>
            </a:r>
          </a:p>
          <a:p>
            <a:pPr marL="285750" indent="-285750">
              <a:buFont typeface="Arial" panose="020B0604020202020204" pitchFamily="34" charset="0"/>
              <a:buChar char="•"/>
            </a:pPr>
            <a:endParaRPr lang="en-GB" sz="1200"/>
          </a:p>
          <a:p>
            <a:pPr marL="171450" indent="-171450">
              <a:buFont typeface="Arial" panose="020B0604020202020204" pitchFamily="34" charset="0"/>
              <a:buChar char="•"/>
            </a:pPr>
            <a:r>
              <a:rPr lang="en-GB" sz="1200"/>
              <a:t>We can see that broadly speaking, both Ipswich and Norwich have markedly better rates of availability compared to many other locations across Norfolk and Suffolk, and both have availability rates in excess of the UK average.</a:t>
            </a:r>
          </a:p>
          <a:p>
            <a:endParaRPr lang="en-GB" sz="1200"/>
          </a:p>
          <a:p>
            <a:pPr marL="174625" indent="-174625">
              <a:buFont typeface="Arial" panose="020B0604020202020204" pitchFamily="34" charset="0"/>
              <a:buChar char="•"/>
            </a:pPr>
            <a:r>
              <a:rPr lang="en-GB" sz="1200"/>
              <a:t>Locations such as North Norfolk (6%), </a:t>
            </a:r>
            <a:r>
              <a:rPr lang="en-GB" sz="1200" err="1"/>
              <a:t>Babergh</a:t>
            </a:r>
            <a:r>
              <a:rPr lang="en-GB" sz="1200"/>
              <a:t> (16%), Mid Suffolk (18%), South Norfolk (19%), King’s Lynn and West Norfolk (20%), East Suffolk (24%), </a:t>
            </a:r>
            <a:r>
              <a:rPr lang="en-GB" sz="1200" err="1"/>
              <a:t>Breckland</a:t>
            </a:r>
            <a:r>
              <a:rPr lang="en-GB" sz="1200"/>
              <a:t> (32%) and West Suffolk (36%), all have ultrafast availability rates well below the UK average of 60%.</a:t>
            </a:r>
          </a:p>
        </p:txBody>
      </p:sp>
      <p:sp>
        <p:nvSpPr>
          <p:cNvPr id="4" name="TextBox 3">
            <a:extLst>
              <a:ext uri="{FF2B5EF4-FFF2-40B4-BE49-F238E27FC236}">
                <a16:creationId xmlns:a16="http://schemas.microsoft.com/office/drawing/2014/main" id="{D23EB7FA-09BD-464B-B44E-DAE36FC94296}"/>
              </a:ext>
            </a:extLst>
          </p:cNvPr>
          <p:cNvSpPr txBox="1"/>
          <p:nvPr/>
        </p:nvSpPr>
        <p:spPr>
          <a:xfrm>
            <a:off x="8007658" y="4352404"/>
            <a:ext cx="3346141" cy="246221"/>
          </a:xfrm>
          <a:prstGeom prst="rect">
            <a:avLst/>
          </a:prstGeom>
          <a:noFill/>
        </p:spPr>
        <p:txBody>
          <a:bodyPr wrap="square" rtlCol="0">
            <a:spAutoFit/>
          </a:bodyPr>
          <a:lstStyle/>
          <a:p>
            <a:r>
              <a:rPr lang="en-GB" sz="1000" i="1"/>
              <a:t>Source: Ofcom: Connected Nations Report - 2020</a:t>
            </a:r>
          </a:p>
        </p:txBody>
      </p:sp>
      <p:pic>
        <p:nvPicPr>
          <p:cNvPr id="7" name="Picture 6">
            <a:extLst>
              <a:ext uri="{FF2B5EF4-FFF2-40B4-BE49-F238E27FC236}">
                <a16:creationId xmlns:a16="http://schemas.microsoft.com/office/drawing/2014/main" id="{82226355-C0B8-467C-B022-067B1660AB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456" y="1300403"/>
            <a:ext cx="5299043" cy="3052001"/>
          </a:xfrm>
          <a:prstGeom prst="rect">
            <a:avLst/>
          </a:prstGeom>
        </p:spPr>
      </p:pic>
      <p:pic>
        <p:nvPicPr>
          <p:cNvPr id="10" name="Picture 9">
            <a:extLst>
              <a:ext uri="{FF2B5EF4-FFF2-40B4-BE49-F238E27FC236}">
                <a16:creationId xmlns:a16="http://schemas.microsoft.com/office/drawing/2014/main" id="{40BFC9FF-447A-46EC-88BF-2FD579FD84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913" y="1296405"/>
            <a:ext cx="5411762" cy="3052001"/>
          </a:xfrm>
          <a:prstGeom prst="rect">
            <a:avLst/>
          </a:prstGeom>
        </p:spPr>
      </p:pic>
    </p:spTree>
    <p:extLst>
      <p:ext uri="{BB962C8B-B14F-4D97-AF65-F5344CB8AC3E}">
        <p14:creationId xmlns:p14="http://schemas.microsoft.com/office/powerpoint/2010/main" val="632162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EAB4-B8D2-4505-BE83-5BF164BB62D8}"/>
              </a:ext>
            </a:extLst>
          </p:cNvPr>
          <p:cNvSpPr>
            <a:spLocks noGrp="1"/>
          </p:cNvSpPr>
          <p:nvPr>
            <p:ph type="title"/>
          </p:nvPr>
        </p:nvSpPr>
        <p:spPr/>
        <p:txBody>
          <a:bodyPr/>
          <a:lstStyle/>
          <a:p>
            <a:r>
              <a:rPr lang="en-GB"/>
              <a:t>UK Competitiveness Index (CI)</a:t>
            </a:r>
          </a:p>
        </p:txBody>
      </p:sp>
      <p:sp>
        <p:nvSpPr>
          <p:cNvPr id="8" name="TextBox 7">
            <a:extLst>
              <a:ext uri="{FF2B5EF4-FFF2-40B4-BE49-F238E27FC236}">
                <a16:creationId xmlns:a16="http://schemas.microsoft.com/office/drawing/2014/main" id="{46930356-2D6D-46AF-A9B5-65BCB6BA1F52}"/>
              </a:ext>
            </a:extLst>
          </p:cNvPr>
          <p:cNvSpPr txBox="1"/>
          <p:nvPr/>
        </p:nvSpPr>
        <p:spPr>
          <a:xfrm>
            <a:off x="597863" y="2163842"/>
            <a:ext cx="11236355" cy="2893100"/>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The UK CI report ranks all 362 local authority areas across the UK. This allows us to analyse which </a:t>
            </a:r>
            <a:r>
              <a:rPr lang="en-GB" sz="1400" i="1">
                <a:latin typeface="Arial" panose="020B0604020202020204" pitchFamily="34" charset="0"/>
                <a:cs typeface="Arial" panose="020B0604020202020204" pitchFamily="34" charset="0"/>
              </a:rPr>
              <a:t>decile</a:t>
            </a:r>
            <a:r>
              <a:rPr lang="en-GB" sz="1400">
                <a:latin typeface="Arial" panose="020B0604020202020204" pitchFamily="34" charset="0"/>
                <a:cs typeface="Arial" panose="020B0604020202020204" pitchFamily="34" charset="0"/>
              </a:rPr>
              <a:t> each of our Local Authorities fall into.</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The analysis combines a wide range of metrics to arrive at a comparative index ‘score’. Many of the metrics mentioned in the preceding slides – especially those relating to wages, enterprise rates, and GVA outputs contribute to arriving at this comparative score.</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This scoring matrix not only allows us to benchmark where specific locations rank in relation to one another at a fixed moment in time, but due to its annual refresh schedule, it allows us to understand the trajectory of specific locations’ economies over time, and thereby allows us to identify whether the evidence base indicates the economy is demonstrably improving, stagnating, or losing ground – in relation to the overall national trend.</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It is worth remembering that this is a comparative matrix – i.e. the UK score is always ‘100’, and therefore it effectively rates how well or otherwise the economies of local authorities are performing in relation to the UK  trend as a whole.</a:t>
            </a:r>
          </a:p>
        </p:txBody>
      </p:sp>
    </p:spTree>
    <p:extLst>
      <p:ext uri="{BB962C8B-B14F-4D97-AF65-F5344CB8AC3E}">
        <p14:creationId xmlns:p14="http://schemas.microsoft.com/office/powerpoint/2010/main" val="2866831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EAB4-B8D2-4505-BE83-5BF164BB62D8}"/>
              </a:ext>
            </a:extLst>
          </p:cNvPr>
          <p:cNvSpPr>
            <a:spLocks noGrp="1"/>
          </p:cNvSpPr>
          <p:nvPr>
            <p:ph type="title"/>
          </p:nvPr>
        </p:nvSpPr>
        <p:spPr/>
        <p:txBody>
          <a:bodyPr/>
          <a:lstStyle/>
          <a:p>
            <a:r>
              <a:rPr lang="en-GB"/>
              <a:t>UK Competitiveness Index (CI)</a:t>
            </a:r>
          </a:p>
        </p:txBody>
      </p:sp>
      <p:pic>
        <p:nvPicPr>
          <p:cNvPr id="4" name="Picture 3">
            <a:extLst>
              <a:ext uri="{FF2B5EF4-FFF2-40B4-BE49-F238E27FC236}">
                <a16:creationId xmlns:a16="http://schemas.microsoft.com/office/drawing/2014/main" id="{7463B3E5-80BA-4CB3-8B67-06CA7B9FBD47}"/>
              </a:ext>
            </a:extLst>
          </p:cNvPr>
          <p:cNvPicPr>
            <a:picLocks noChangeAspect="1"/>
          </p:cNvPicPr>
          <p:nvPr/>
        </p:nvPicPr>
        <p:blipFill>
          <a:blip r:embed="rId3"/>
          <a:stretch>
            <a:fillRect/>
          </a:stretch>
        </p:blipFill>
        <p:spPr>
          <a:xfrm>
            <a:off x="450532" y="1349526"/>
            <a:ext cx="5145940" cy="2923535"/>
          </a:xfrm>
          <a:prstGeom prst="rect">
            <a:avLst/>
          </a:prstGeom>
          <a:ln>
            <a:solidFill>
              <a:schemeClr val="bg1">
                <a:lumMod val="85000"/>
              </a:schemeClr>
            </a:solidFill>
          </a:ln>
        </p:spPr>
      </p:pic>
      <p:pic>
        <p:nvPicPr>
          <p:cNvPr id="3" name="Picture 2">
            <a:extLst>
              <a:ext uri="{FF2B5EF4-FFF2-40B4-BE49-F238E27FC236}">
                <a16:creationId xmlns:a16="http://schemas.microsoft.com/office/drawing/2014/main" id="{ECEDC0C8-A26E-44B3-823C-A0D5957D5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8750" y="1349526"/>
            <a:ext cx="5416740" cy="2923535"/>
          </a:xfrm>
          <a:prstGeom prst="rect">
            <a:avLst/>
          </a:prstGeom>
        </p:spPr>
      </p:pic>
      <p:sp>
        <p:nvSpPr>
          <p:cNvPr id="8" name="TextBox 7">
            <a:extLst>
              <a:ext uri="{FF2B5EF4-FFF2-40B4-BE49-F238E27FC236}">
                <a16:creationId xmlns:a16="http://schemas.microsoft.com/office/drawing/2014/main" id="{46930356-2D6D-46AF-A9B5-65BCB6BA1F52}"/>
              </a:ext>
            </a:extLst>
          </p:cNvPr>
          <p:cNvSpPr txBox="1"/>
          <p:nvPr/>
        </p:nvSpPr>
        <p:spPr>
          <a:xfrm>
            <a:off x="349288" y="4436526"/>
            <a:ext cx="11236355" cy="1384995"/>
          </a:xfrm>
          <a:prstGeom prst="rect">
            <a:avLst/>
          </a:prstGeom>
          <a:noFill/>
        </p:spPr>
        <p:txBody>
          <a:bodyPr wrap="square">
            <a:spAutoFit/>
          </a:bodyPr>
          <a:lstStyle/>
          <a:p>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chart on the left-hand side shows that in terms of overall ‘competitiveness’ score, all of Norfolk and Suffolk’s local authorities rank below the national average.</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chart on the right-hand side shows that two of our local authorities rank in the worst decile in terms of competitiveness and even our ‘best performing’ local authority areas only rank in the 6</a:t>
            </a:r>
            <a:r>
              <a:rPr lang="en-GB" sz="1200" baseline="30000">
                <a:latin typeface="Arial" panose="020B0604020202020204" pitchFamily="34" charset="0"/>
                <a:cs typeface="Arial" panose="020B0604020202020204" pitchFamily="34" charset="0"/>
              </a:rPr>
              <a:t>th</a:t>
            </a:r>
            <a:r>
              <a:rPr lang="en-GB" sz="1200">
                <a:latin typeface="Arial" panose="020B0604020202020204" pitchFamily="34" charset="0"/>
                <a:cs typeface="Arial" panose="020B0604020202020204" pitchFamily="34" charset="0"/>
              </a:rPr>
              <a:t> best decile.</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As a LEP area, Norfolk and Suffolk rank 30 out of 47 comparable areas, which is where we ranked in 2018.</a:t>
            </a:r>
          </a:p>
        </p:txBody>
      </p:sp>
      <p:sp>
        <p:nvSpPr>
          <p:cNvPr id="6" name="TextBox 5">
            <a:extLst>
              <a:ext uri="{FF2B5EF4-FFF2-40B4-BE49-F238E27FC236}">
                <a16:creationId xmlns:a16="http://schemas.microsoft.com/office/drawing/2014/main" id="{01171230-F9B1-4CF7-AD66-D957881F2ADA}"/>
              </a:ext>
            </a:extLst>
          </p:cNvPr>
          <p:cNvSpPr txBox="1"/>
          <p:nvPr/>
        </p:nvSpPr>
        <p:spPr>
          <a:xfrm>
            <a:off x="4776548" y="4313415"/>
            <a:ext cx="3222594" cy="246221"/>
          </a:xfrm>
          <a:prstGeom prst="rect">
            <a:avLst/>
          </a:prstGeom>
          <a:noFill/>
        </p:spPr>
        <p:txBody>
          <a:bodyPr wrap="square" rtlCol="0">
            <a:spAutoFit/>
          </a:bodyPr>
          <a:lstStyle/>
          <a:p>
            <a:r>
              <a:rPr lang="en-GB" sz="1000" i="1"/>
              <a:t>UKCI Competitiveness Index, 2021</a:t>
            </a:r>
          </a:p>
        </p:txBody>
      </p:sp>
    </p:spTree>
    <p:extLst>
      <p:ext uri="{BB962C8B-B14F-4D97-AF65-F5344CB8AC3E}">
        <p14:creationId xmlns:p14="http://schemas.microsoft.com/office/powerpoint/2010/main" val="3393125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313DC1-27CA-4436-8C48-A55EEE07FF57}"/>
              </a:ext>
            </a:extLst>
          </p:cNvPr>
          <p:cNvSpPr>
            <a:spLocks noGrp="1"/>
          </p:cNvSpPr>
          <p:nvPr>
            <p:ph type="title"/>
          </p:nvPr>
        </p:nvSpPr>
        <p:spPr/>
        <p:txBody>
          <a:bodyPr/>
          <a:lstStyle/>
          <a:p>
            <a:r>
              <a:rPr lang="en-GB"/>
              <a:t>UK Competitiveness Index (CI)</a:t>
            </a:r>
          </a:p>
        </p:txBody>
      </p:sp>
      <p:sp>
        <p:nvSpPr>
          <p:cNvPr id="7" name="TextBox 6">
            <a:extLst>
              <a:ext uri="{FF2B5EF4-FFF2-40B4-BE49-F238E27FC236}">
                <a16:creationId xmlns:a16="http://schemas.microsoft.com/office/drawing/2014/main" id="{82BE19C8-AF21-42A2-BD0C-11BF34EA88FA}"/>
              </a:ext>
            </a:extLst>
          </p:cNvPr>
          <p:cNvSpPr txBox="1"/>
          <p:nvPr/>
        </p:nvSpPr>
        <p:spPr>
          <a:xfrm>
            <a:off x="8238870" y="2333364"/>
            <a:ext cx="3453777" cy="1754326"/>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This chart illustrates the movement of each of the Norfolk and Suffolk local authority areas – within the overall UK ranking, between 2018 to 2021.</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areas aligned with blue indicate where local authorities have improved their ranking while those in orange indicate those areas that have slipped in the ranking.</a:t>
            </a:r>
          </a:p>
        </p:txBody>
      </p:sp>
      <p:sp>
        <p:nvSpPr>
          <p:cNvPr id="8" name="TextBox 7">
            <a:extLst>
              <a:ext uri="{FF2B5EF4-FFF2-40B4-BE49-F238E27FC236}">
                <a16:creationId xmlns:a16="http://schemas.microsoft.com/office/drawing/2014/main" id="{068C5681-CFE1-4C44-838D-06929DE891F7}"/>
              </a:ext>
            </a:extLst>
          </p:cNvPr>
          <p:cNvSpPr txBox="1"/>
          <p:nvPr/>
        </p:nvSpPr>
        <p:spPr>
          <a:xfrm>
            <a:off x="3548722" y="5410615"/>
            <a:ext cx="3222594" cy="246221"/>
          </a:xfrm>
          <a:prstGeom prst="rect">
            <a:avLst/>
          </a:prstGeom>
          <a:noFill/>
        </p:spPr>
        <p:txBody>
          <a:bodyPr wrap="square" rtlCol="0">
            <a:spAutoFit/>
          </a:bodyPr>
          <a:lstStyle/>
          <a:p>
            <a:r>
              <a:rPr lang="en-GB" sz="1000" i="1"/>
              <a:t>UKCI Competitiveness Index, 2021</a:t>
            </a:r>
          </a:p>
        </p:txBody>
      </p:sp>
      <p:pic>
        <p:nvPicPr>
          <p:cNvPr id="9" name="Picture 8">
            <a:extLst>
              <a:ext uri="{FF2B5EF4-FFF2-40B4-BE49-F238E27FC236}">
                <a16:creationId xmlns:a16="http://schemas.microsoft.com/office/drawing/2014/main" id="{6C97A5C9-F65E-4BC8-B47F-4C218D0D6488}"/>
              </a:ext>
            </a:extLst>
          </p:cNvPr>
          <p:cNvPicPr>
            <a:picLocks noChangeAspect="1"/>
          </p:cNvPicPr>
          <p:nvPr/>
        </p:nvPicPr>
        <p:blipFill>
          <a:blip r:embed="rId2"/>
          <a:stretch>
            <a:fillRect/>
          </a:stretch>
        </p:blipFill>
        <p:spPr>
          <a:xfrm>
            <a:off x="1111522" y="1447385"/>
            <a:ext cx="6683071" cy="3963230"/>
          </a:xfrm>
          <a:prstGeom prst="rect">
            <a:avLst/>
          </a:prstGeom>
        </p:spPr>
      </p:pic>
    </p:spTree>
    <p:extLst>
      <p:ext uri="{BB962C8B-B14F-4D97-AF65-F5344CB8AC3E}">
        <p14:creationId xmlns:p14="http://schemas.microsoft.com/office/powerpoint/2010/main" val="4084212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A744-D69C-449D-969D-123E3EE5BDBA}"/>
              </a:ext>
            </a:extLst>
          </p:cNvPr>
          <p:cNvSpPr>
            <a:spLocks noGrp="1"/>
          </p:cNvSpPr>
          <p:nvPr>
            <p:ph type="title"/>
          </p:nvPr>
        </p:nvSpPr>
        <p:spPr/>
        <p:txBody>
          <a:bodyPr/>
          <a:lstStyle/>
          <a:p>
            <a:r>
              <a:rPr lang="en-GB"/>
              <a:t>Strategic Opportunities and Sector Analysis</a:t>
            </a:r>
          </a:p>
        </p:txBody>
      </p:sp>
      <p:sp>
        <p:nvSpPr>
          <p:cNvPr id="4" name="TextBox 3">
            <a:extLst>
              <a:ext uri="{FF2B5EF4-FFF2-40B4-BE49-F238E27FC236}">
                <a16:creationId xmlns:a16="http://schemas.microsoft.com/office/drawing/2014/main" id="{4F81D152-7663-4624-907A-748FBE2E508A}"/>
              </a:ext>
            </a:extLst>
          </p:cNvPr>
          <p:cNvSpPr txBox="1"/>
          <p:nvPr/>
        </p:nvSpPr>
        <p:spPr>
          <a:xfrm>
            <a:off x="813786" y="2274838"/>
            <a:ext cx="10564427" cy="2585323"/>
          </a:xfrm>
          <a:prstGeom prst="rect">
            <a:avLst/>
          </a:prstGeom>
          <a:noFill/>
        </p:spPr>
        <p:txBody>
          <a:bodyPr wrap="square" rtlCol="0">
            <a:spAutoFit/>
          </a:bodyPr>
          <a:lstStyle/>
          <a:p>
            <a:r>
              <a:rPr lang="en-GB"/>
              <a:t>The following slides examine the latest headline data and intelligence around our 10 ‘foundation’ sectors, which are in turn set in the context of our three overarching strategic objectives which underpin the golden thread of economic strategy – clean growth.</a:t>
            </a:r>
          </a:p>
          <a:p>
            <a:endParaRPr lang="en-GB"/>
          </a:p>
          <a:p>
            <a:r>
              <a:rPr lang="en-GB"/>
              <a:t>The three strategic opportunities were first arrived at as part of the Local Industrial Strategy work and were developed in conjunction with local private and public sector partners – securing widespread recognition and agreement to reflect the specific nature of the local economy and its distinct opportunities for future growth. </a:t>
            </a:r>
          </a:p>
          <a:p>
            <a:endParaRPr lang="en-GB"/>
          </a:p>
        </p:txBody>
      </p:sp>
    </p:spTree>
    <p:extLst>
      <p:ext uri="{BB962C8B-B14F-4D97-AF65-F5344CB8AC3E}">
        <p14:creationId xmlns:p14="http://schemas.microsoft.com/office/powerpoint/2010/main" val="1620591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A744-D69C-449D-969D-123E3EE5BDBA}"/>
              </a:ext>
            </a:extLst>
          </p:cNvPr>
          <p:cNvSpPr>
            <a:spLocks noGrp="1"/>
          </p:cNvSpPr>
          <p:nvPr>
            <p:ph type="title"/>
          </p:nvPr>
        </p:nvSpPr>
        <p:spPr/>
        <p:txBody>
          <a:bodyPr/>
          <a:lstStyle/>
          <a:p>
            <a:r>
              <a:rPr lang="en-GB"/>
              <a:t>Strategic Opportunities &amp; Sector Analysis</a:t>
            </a:r>
          </a:p>
        </p:txBody>
      </p:sp>
      <p:sp>
        <p:nvSpPr>
          <p:cNvPr id="4" name="TextBox 3">
            <a:extLst>
              <a:ext uri="{FF2B5EF4-FFF2-40B4-BE49-F238E27FC236}">
                <a16:creationId xmlns:a16="http://schemas.microsoft.com/office/drawing/2014/main" id="{4F81D152-7663-4624-907A-748FBE2E508A}"/>
              </a:ext>
            </a:extLst>
          </p:cNvPr>
          <p:cNvSpPr txBox="1"/>
          <p:nvPr/>
        </p:nvSpPr>
        <p:spPr>
          <a:xfrm>
            <a:off x="735965" y="1255340"/>
            <a:ext cx="10564427" cy="5109091"/>
          </a:xfrm>
          <a:prstGeom prst="rect">
            <a:avLst/>
          </a:prstGeom>
          <a:noFill/>
        </p:spPr>
        <p:txBody>
          <a:bodyPr wrap="square" rtlCol="0">
            <a:spAutoFit/>
          </a:bodyPr>
          <a:lstStyle/>
          <a:p>
            <a:r>
              <a:rPr lang="en-GB">
                <a:solidFill>
                  <a:schemeClr val="accent1"/>
                </a:solidFill>
              </a:rPr>
              <a:t>Definitions</a:t>
            </a:r>
          </a:p>
          <a:p>
            <a:endParaRPr lang="en-GB"/>
          </a:p>
          <a:p>
            <a:pPr marL="342900" lvl="0" indent="-342900">
              <a:buFont typeface="Symbol" panose="05050102010706020507" pitchFamily="18" charset="2"/>
              <a:buChar char=""/>
            </a:pPr>
            <a:r>
              <a:rPr lang="en-GB" sz="1600" b="1">
                <a:effectLst/>
                <a:latin typeface="Arial" panose="020B0604020202020204" pitchFamily="34" charset="0"/>
                <a:ea typeface="Calibri" panose="020F0502020204030204" pitchFamily="34" charset="0"/>
                <a:cs typeface="Arial" panose="020B0604020202020204" pitchFamily="34" charset="0"/>
              </a:rPr>
              <a:t>Agri-food</a:t>
            </a:r>
            <a:r>
              <a:rPr lang="en-GB" sz="1600">
                <a:effectLst/>
                <a:latin typeface="Arial" panose="020B0604020202020204" pitchFamily="34" charset="0"/>
                <a:ea typeface="Calibri" panose="020F0502020204030204" pitchFamily="34" charset="0"/>
                <a:cs typeface="Arial" panose="020B0604020202020204" pitchFamily="34" charset="0"/>
              </a:rPr>
              <a:t> – the combined output and activity from agricultural, animal husbandry, and horticultural activity – as well as all associated food and drink processing, food and related human health scientific and manufacturing R&amp;D, specialised food wholesale and retail,  food and drink focused hospitality</a:t>
            </a:r>
          </a:p>
          <a:p>
            <a:r>
              <a:rPr lang="en-GB" sz="1600">
                <a:effectLst/>
                <a:latin typeface="Arial" panose="020B0604020202020204" pitchFamily="34" charset="0"/>
                <a:ea typeface="Calibri" panose="020F0502020204030204" pitchFamily="34" charset="0"/>
                <a:cs typeface="Arial" panose="020B0604020202020204" pitchFamily="34" charset="0"/>
              </a:rPr>
              <a:t> </a:t>
            </a:r>
          </a:p>
          <a:p>
            <a:pPr marL="342900" lvl="0" indent="-342900">
              <a:buFont typeface="Symbol" panose="05050102010706020507" pitchFamily="18" charset="2"/>
              <a:buChar char=""/>
            </a:pPr>
            <a:r>
              <a:rPr lang="en-GB" sz="1600" b="1">
                <a:effectLst/>
                <a:latin typeface="Arial" panose="020B0604020202020204" pitchFamily="34" charset="0"/>
                <a:ea typeface="Calibri" panose="020F0502020204030204" pitchFamily="34" charset="0"/>
                <a:cs typeface="Arial" panose="020B0604020202020204" pitchFamily="34" charset="0"/>
              </a:rPr>
              <a:t>Clean Energy </a:t>
            </a:r>
            <a:r>
              <a:rPr lang="en-GB" sz="1600">
                <a:effectLst/>
                <a:latin typeface="Arial" panose="020B0604020202020204" pitchFamily="34" charset="0"/>
                <a:ea typeface="Calibri" panose="020F0502020204030204" pitchFamily="34" charset="0"/>
                <a:cs typeface="Arial" panose="020B0604020202020204" pitchFamily="34" charset="0"/>
              </a:rPr>
              <a:t>– manufacture, construction, and installation of all types of clean energy apparatus including all supply chains levels, the operations and maintenance of all clean energy projects and installations, research and development across all forms of clean energy </a:t>
            </a:r>
          </a:p>
          <a:p>
            <a:r>
              <a:rPr lang="en-GB" sz="1600">
                <a:effectLst/>
                <a:latin typeface="Arial" panose="020B0604020202020204" pitchFamily="34" charset="0"/>
                <a:ea typeface="Calibri" panose="020F0502020204030204" pitchFamily="34" charset="0"/>
                <a:cs typeface="Arial" panose="020B0604020202020204" pitchFamily="34" charset="0"/>
              </a:rPr>
              <a:t> </a:t>
            </a:r>
          </a:p>
          <a:p>
            <a:pPr marL="342900" lvl="0" indent="-342900">
              <a:buFont typeface="Symbol" panose="05050102010706020507" pitchFamily="18" charset="2"/>
              <a:buChar char=""/>
            </a:pPr>
            <a:r>
              <a:rPr lang="en-GB" sz="1600" b="1">
                <a:effectLst/>
                <a:latin typeface="Arial" panose="020B0604020202020204" pitchFamily="34" charset="0"/>
                <a:ea typeface="Calibri" panose="020F0502020204030204" pitchFamily="34" charset="0"/>
                <a:cs typeface="Arial" panose="020B0604020202020204" pitchFamily="34" charset="0"/>
              </a:rPr>
              <a:t>ICT Digital </a:t>
            </a:r>
            <a:r>
              <a:rPr lang="en-GB" sz="1600">
                <a:effectLst/>
                <a:latin typeface="Arial" panose="020B0604020202020204" pitchFamily="34" charset="0"/>
                <a:ea typeface="Calibri" panose="020F0502020204030204" pitchFamily="34" charset="0"/>
                <a:cs typeface="Arial" panose="020B0604020202020204" pitchFamily="34" charset="0"/>
              </a:rPr>
              <a:t>– capturing all technical as well as creative activity that involves either the manufacture and production of ICT/telecommunications equipment and/or devices, as well as activities (including R&amp;D) associated with software and games design, programming and AI, fibre and wireless telecommunications and all web-based commerce and marketing and solutions.</a:t>
            </a:r>
          </a:p>
          <a:p>
            <a:r>
              <a:rPr lang="en-GB" sz="1600">
                <a:effectLst/>
                <a:latin typeface="Arial" panose="020B0604020202020204" pitchFamily="34" charset="0"/>
                <a:ea typeface="Calibri" panose="020F0502020204030204" pitchFamily="34" charset="0"/>
                <a:cs typeface="Arial" panose="020B0604020202020204" pitchFamily="34" charset="0"/>
              </a:rPr>
              <a:t> </a:t>
            </a:r>
          </a:p>
          <a:p>
            <a:r>
              <a:rPr lang="en-GB" sz="1600">
                <a:effectLst/>
                <a:latin typeface="Arial" panose="020B0604020202020204" pitchFamily="34" charset="0"/>
                <a:ea typeface="Calibri" panose="020F0502020204030204" pitchFamily="34" charset="0"/>
                <a:cs typeface="Arial" panose="020B0604020202020204" pitchFamily="34" charset="0"/>
              </a:rPr>
              <a:t>The above definitions are not intended to replace or replicate strict  Standard Industrial Classification (SIC) sector definitions, while specific SIC sector codes definitions will be composite elements within these strategic opportunities , they are deliberately intended to be cross-cutting and are understood to often operate in support of one another - fundamentally underpinning our over-arching objective of clean growth.</a:t>
            </a:r>
          </a:p>
          <a:p>
            <a:endParaRPr lang="en-GB"/>
          </a:p>
        </p:txBody>
      </p:sp>
    </p:spTree>
    <p:extLst>
      <p:ext uri="{BB962C8B-B14F-4D97-AF65-F5344CB8AC3E}">
        <p14:creationId xmlns:p14="http://schemas.microsoft.com/office/powerpoint/2010/main" val="4086154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0502DD6-6B00-45A1-BE24-29F47A0C743D}"/>
              </a:ext>
            </a:extLst>
          </p:cNvPr>
          <p:cNvSpPr>
            <a:spLocks noGrp="1"/>
          </p:cNvSpPr>
          <p:nvPr>
            <p:ph type="title"/>
          </p:nvPr>
        </p:nvSpPr>
        <p:spPr/>
        <p:txBody>
          <a:bodyPr anchor="t">
            <a:normAutofit/>
          </a:bodyPr>
          <a:lstStyle/>
          <a:p>
            <a:r>
              <a:rPr lang="en-GB" sz="2800"/>
              <a:t>Foundation Sector Analysis</a:t>
            </a:r>
          </a:p>
        </p:txBody>
      </p:sp>
      <p:sp>
        <p:nvSpPr>
          <p:cNvPr id="2" name="TextBox 1">
            <a:extLst>
              <a:ext uri="{FF2B5EF4-FFF2-40B4-BE49-F238E27FC236}">
                <a16:creationId xmlns:a16="http://schemas.microsoft.com/office/drawing/2014/main" id="{2A0C357F-8AD2-4B7E-AFA6-DFFB55510BCF}"/>
              </a:ext>
            </a:extLst>
          </p:cNvPr>
          <p:cNvSpPr txBox="1"/>
          <p:nvPr/>
        </p:nvSpPr>
        <p:spPr>
          <a:xfrm>
            <a:off x="911976" y="1285227"/>
            <a:ext cx="10368048" cy="4524315"/>
          </a:xfrm>
          <a:prstGeom prst="rect">
            <a:avLst/>
          </a:prstGeom>
          <a:noFill/>
        </p:spPr>
        <p:txBody>
          <a:bodyPr wrap="square" rtlCol="0">
            <a:spAutoFit/>
          </a:bodyPr>
          <a:lstStyle/>
          <a:p>
            <a:endParaRPr lang="en-GB" sz="1600">
              <a:latin typeface="Arial" panose="020B0604020202020204" pitchFamily="34" charset="0"/>
              <a:cs typeface="Arial" panose="020B0604020202020204" pitchFamily="34" charset="0"/>
            </a:endParaRPr>
          </a:p>
          <a:p>
            <a:r>
              <a:rPr lang="en-GB" sz="1600">
                <a:effectLst/>
                <a:latin typeface="Arial" panose="020B0604020202020204" pitchFamily="34" charset="0"/>
                <a:ea typeface="Calibri" panose="020F0502020204030204" pitchFamily="34" charset="0"/>
                <a:cs typeface="Arial" panose="020B0604020202020204" pitchFamily="34" charset="0"/>
              </a:rPr>
              <a:t>The economic strategy will seek to assess the scale, comparative specialisation and landscape of future challenges and opportunities across our foundation sectors:</a:t>
            </a:r>
          </a:p>
          <a:p>
            <a:r>
              <a:rPr lang="en-GB" sz="1600">
                <a:effectLst/>
                <a:latin typeface="Arial" panose="020B0604020202020204" pitchFamily="34" charset="0"/>
                <a:ea typeface="Calibri" panose="020F0502020204030204" pitchFamily="34" charset="0"/>
                <a:cs typeface="Arial" panose="020B0604020202020204" pitchFamily="34" charset="0"/>
              </a:rPr>
              <a:t> </a:t>
            </a:r>
          </a:p>
          <a:p>
            <a:pPr marL="742950" lvl="1" indent="-285750">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Advanced Manufacturing and Engineering</a:t>
            </a:r>
          </a:p>
          <a:p>
            <a:pPr marL="742950" lvl="1" indent="-285750">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Agri-food Tech</a:t>
            </a:r>
          </a:p>
          <a:p>
            <a:pPr marL="742950" lvl="1" indent="-285750">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Construction and Development</a:t>
            </a:r>
          </a:p>
          <a:p>
            <a:pPr marL="742950" lvl="1" indent="-285750">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Digital Tech</a:t>
            </a:r>
          </a:p>
          <a:p>
            <a:pPr marL="742950" lvl="1" indent="-285750">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Energy</a:t>
            </a:r>
          </a:p>
          <a:p>
            <a:pPr marL="742950" lvl="1" indent="-285750">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Financial Services and Insurance</a:t>
            </a:r>
          </a:p>
          <a:p>
            <a:pPr marL="742950" lvl="1" indent="-285750">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Health and Social Work</a:t>
            </a:r>
            <a:endParaRPr lang="en-GB" sz="160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Life Sciences and Bio-tech</a:t>
            </a:r>
          </a:p>
          <a:p>
            <a:pPr marL="742950" lvl="1" indent="-285750">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Ports and logistics</a:t>
            </a:r>
          </a:p>
          <a:p>
            <a:pPr marL="742950" lvl="1" indent="-285750">
              <a:buFont typeface="Arial" panose="020B0604020202020204" pitchFamily="34" charset="0"/>
              <a:buChar char="•"/>
              <a:tabLst>
                <a:tab pos="1885950" algn="l"/>
              </a:tabLst>
            </a:pPr>
            <a:r>
              <a:rPr lang="en-GB" sz="1600">
                <a:effectLst/>
                <a:latin typeface="Arial" panose="020B0604020202020204" pitchFamily="34" charset="0"/>
                <a:ea typeface="Calibri" panose="020F0502020204030204" pitchFamily="34" charset="0"/>
                <a:cs typeface="Arial" panose="020B0604020202020204" pitchFamily="34" charset="0"/>
              </a:rPr>
              <a:t>Visitor Economy (Inc. Tourism and Hospitality)</a:t>
            </a:r>
          </a:p>
          <a:p>
            <a:pPr>
              <a:tabLst>
                <a:tab pos="1885950" algn="l"/>
              </a:tabLst>
            </a:pPr>
            <a:endParaRPr lang="en-GB" sz="1600">
              <a:effectLst/>
              <a:latin typeface="Arial" panose="020B0604020202020204" pitchFamily="34" charset="0"/>
              <a:ea typeface="Calibri" panose="020F050202020403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The following table provides a comparative breakdown of the GVA, average wages and employment proportion shifts and concentrations of employment in each of these sectors in Norfolk and Suffolk, using the latest available data.</a:t>
            </a:r>
          </a:p>
        </p:txBody>
      </p:sp>
    </p:spTree>
    <p:extLst>
      <p:ext uri="{BB962C8B-B14F-4D97-AF65-F5344CB8AC3E}">
        <p14:creationId xmlns:p14="http://schemas.microsoft.com/office/powerpoint/2010/main" val="39315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FAB84C-4658-42D2-9F2B-E446BBAFA49C}"/>
              </a:ext>
            </a:extLst>
          </p:cNvPr>
          <p:cNvSpPr>
            <a:spLocks noGrp="1"/>
          </p:cNvSpPr>
          <p:nvPr>
            <p:ph type="body" sz="quarter" idx="15"/>
          </p:nvPr>
        </p:nvSpPr>
        <p:spPr/>
        <p:txBody>
          <a:bodyPr/>
          <a:lstStyle/>
          <a:p>
            <a:r>
              <a:rPr lang="en-GB"/>
              <a:t>2.	Scenario Analysis</a:t>
            </a:r>
          </a:p>
        </p:txBody>
      </p:sp>
    </p:spTree>
    <p:extLst>
      <p:ext uri="{BB962C8B-B14F-4D97-AF65-F5344CB8AC3E}">
        <p14:creationId xmlns:p14="http://schemas.microsoft.com/office/powerpoint/2010/main" val="2143424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8ADC7E15-6E9B-40E5-AADF-CE68F942D180}"/>
              </a:ext>
            </a:extLst>
          </p:cNvPr>
          <p:cNvGraphicFramePr>
            <a:graphicFrameLocks noGrp="1"/>
          </p:cNvGraphicFramePr>
          <p:nvPr>
            <p:extLst>
              <p:ext uri="{D42A27DB-BD31-4B8C-83A1-F6EECF244321}">
                <p14:modId xmlns:p14="http://schemas.microsoft.com/office/powerpoint/2010/main" val="3173670135"/>
              </p:ext>
            </p:extLst>
          </p:nvPr>
        </p:nvGraphicFramePr>
        <p:xfrm>
          <a:off x="741481" y="1335401"/>
          <a:ext cx="10464783" cy="4520650"/>
        </p:xfrm>
        <a:graphic>
          <a:graphicData uri="http://schemas.openxmlformats.org/drawingml/2006/table">
            <a:tbl>
              <a:tblPr firstRow="1" bandRow="1">
                <a:tableStyleId>{5C22544A-7EE6-4342-B048-85BDC9FD1C3A}</a:tableStyleId>
              </a:tblPr>
              <a:tblGrid>
                <a:gridCol w="2830928">
                  <a:extLst>
                    <a:ext uri="{9D8B030D-6E8A-4147-A177-3AD203B41FA5}">
                      <a16:colId xmlns:a16="http://schemas.microsoft.com/office/drawing/2014/main" val="2108274730"/>
                    </a:ext>
                  </a:extLst>
                </a:gridCol>
                <a:gridCol w="1526771">
                  <a:extLst>
                    <a:ext uri="{9D8B030D-6E8A-4147-A177-3AD203B41FA5}">
                      <a16:colId xmlns:a16="http://schemas.microsoft.com/office/drawing/2014/main" val="3101962099"/>
                    </a:ext>
                  </a:extLst>
                </a:gridCol>
                <a:gridCol w="1526771">
                  <a:extLst>
                    <a:ext uri="{9D8B030D-6E8A-4147-A177-3AD203B41FA5}">
                      <a16:colId xmlns:a16="http://schemas.microsoft.com/office/drawing/2014/main" val="447810461"/>
                    </a:ext>
                  </a:extLst>
                </a:gridCol>
                <a:gridCol w="1526771">
                  <a:extLst>
                    <a:ext uri="{9D8B030D-6E8A-4147-A177-3AD203B41FA5}">
                      <a16:colId xmlns:a16="http://schemas.microsoft.com/office/drawing/2014/main" val="1985559997"/>
                    </a:ext>
                  </a:extLst>
                </a:gridCol>
                <a:gridCol w="1526771">
                  <a:extLst>
                    <a:ext uri="{9D8B030D-6E8A-4147-A177-3AD203B41FA5}">
                      <a16:colId xmlns:a16="http://schemas.microsoft.com/office/drawing/2014/main" val="4056086497"/>
                    </a:ext>
                  </a:extLst>
                </a:gridCol>
                <a:gridCol w="1526771">
                  <a:extLst>
                    <a:ext uri="{9D8B030D-6E8A-4147-A177-3AD203B41FA5}">
                      <a16:colId xmlns:a16="http://schemas.microsoft.com/office/drawing/2014/main" val="2494426599"/>
                    </a:ext>
                  </a:extLst>
                </a:gridCol>
              </a:tblGrid>
              <a:tr h="473120">
                <a:tc>
                  <a:txBody>
                    <a:bodyPr/>
                    <a:lstStyle/>
                    <a:p>
                      <a:pPr algn="ctr"/>
                      <a:r>
                        <a:rPr lang="en-GB" sz="1050">
                          <a:solidFill>
                            <a:schemeClr val="bg1"/>
                          </a:solidFill>
                        </a:rPr>
                        <a:t>Sub-sector(s)</a:t>
                      </a:r>
                      <a:endParaRPr lang="en-GB" sz="1050">
                        <a:solidFill>
                          <a:schemeClr val="bg1"/>
                        </a:solidFill>
                        <a:latin typeface="Arial" panose="020B0604020202020204" pitchFamily="34" charset="0"/>
                        <a:cs typeface="Arial" panose="020B0604020202020204" pitchFamily="34" charset="0"/>
                      </a:endParaRPr>
                    </a:p>
                  </a:txBody>
                  <a:tcPr marL="74295" marR="74295" marT="37148" marB="37148" anchor="ctr"/>
                </a:tc>
                <a:tc>
                  <a:txBody>
                    <a:bodyPr/>
                    <a:lstStyle/>
                    <a:p>
                      <a:pPr algn="ctr"/>
                      <a:r>
                        <a:rPr lang="en-GB" sz="1050">
                          <a:solidFill>
                            <a:schemeClr val="bg1"/>
                          </a:solidFill>
                        </a:rPr>
                        <a:t>GVA</a:t>
                      </a:r>
                      <a:endParaRPr lang="en-GB" sz="1050">
                        <a:solidFill>
                          <a:schemeClr val="bg1"/>
                        </a:solidFill>
                        <a:latin typeface="Arial" panose="020B0604020202020204" pitchFamily="34" charset="0"/>
                        <a:cs typeface="Arial" panose="020B0604020202020204" pitchFamily="34" charset="0"/>
                      </a:endParaRPr>
                    </a:p>
                  </a:txBody>
                  <a:tcPr marL="74295" marR="74295" marT="37148" marB="37148" anchor="ctr"/>
                </a:tc>
                <a:tc>
                  <a:txBody>
                    <a:bodyPr/>
                    <a:lstStyle/>
                    <a:p>
                      <a:pPr algn="ctr"/>
                      <a:r>
                        <a:rPr lang="en-GB" sz="1050">
                          <a:solidFill>
                            <a:schemeClr val="bg1"/>
                          </a:solidFill>
                        </a:rPr>
                        <a:t>Avg. Wages per Job</a:t>
                      </a:r>
                      <a:endParaRPr lang="en-GB" sz="1050">
                        <a:solidFill>
                          <a:schemeClr val="bg1"/>
                        </a:solidFill>
                        <a:latin typeface="Arial" panose="020B0604020202020204" pitchFamily="34" charset="0"/>
                        <a:cs typeface="Arial" panose="020B0604020202020204" pitchFamily="34" charset="0"/>
                      </a:endParaRPr>
                    </a:p>
                  </a:txBody>
                  <a:tcPr marL="74295" marR="74295" marT="37148" marB="37148" anchor="ctr"/>
                </a:tc>
                <a:tc>
                  <a:txBody>
                    <a:bodyPr/>
                    <a:lstStyle/>
                    <a:p>
                      <a:pPr algn="ctr"/>
                      <a:r>
                        <a:rPr lang="en-GB" sz="1050">
                          <a:solidFill>
                            <a:schemeClr val="bg1"/>
                          </a:solidFill>
                        </a:rPr>
                        <a:t>Jobs</a:t>
                      </a:r>
                      <a:endParaRPr lang="en-GB" sz="1050">
                        <a:solidFill>
                          <a:schemeClr val="bg1"/>
                        </a:solidFill>
                        <a:latin typeface="Arial" panose="020B0604020202020204" pitchFamily="34" charset="0"/>
                        <a:cs typeface="Arial" panose="020B0604020202020204" pitchFamily="34" charset="0"/>
                      </a:endParaRPr>
                    </a:p>
                  </a:txBody>
                  <a:tcPr marL="74295" marR="74295" marT="37148" marB="37148" anchor="ctr"/>
                </a:tc>
                <a:tc>
                  <a:txBody>
                    <a:bodyPr/>
                    <a:lstStyle/>
                    <a:p>
                      <a:pPr algn="ctr"/>
                      <a:r>
                        <a:rPr lang="en-GB" sz="1050">
                          <a:solidFill>
                            <a:schemeClr val="bg1"/>
                          </a:solidFill>
                        </a:rPr>
                        <a:t>Jobs % Change </a:t>
                      </a:r>
                    </a:p>
                    <a:p>
                      <a:pPr algn="ctr"/>
                      <a:r>
                        <a:rPr lang="en-GB" sz="1050">
                          <a:solidFill>
                            <a:schemeClr val="bg1"/>
                          </a:solidFill>
                        </a:rPr>
                        <a:t>(2019-20)</a:t>
                      </a:r>
                      <a:endParaRPr lang="en-GB" sz="1050">
                        <a:solidFill>
                          <a:schemeClr val="bg1"/>
                        </a:solidFill>
                        <a:latin typeface="Arial" panose="020B0604020202020204" pitchFamily="34" charset="0"/>
                        <a:cs typeface="Arial" panose="020B0604020202020204" pitchFamily="34" charset="0"/>
                      </a:endParaRPr>
                    </a:p>
                  </a:txBody>
                  <a:tcPr marL="74295" marR="74295" marT="37148" marB="37148" anchor="ctr"/>
                </a:tc>
                <a:tc>
                  <a:txBody>
                    <a:bodyPr/>
                    <a:lstStyle/>
                    <a:p>
                      <a:pPr algn="ctr"/>
                      <a:r>
                        <a:rPr lang="en-GB" sz="1050">
                          <a:solidFill>
                            <a:schemeClr val="bg1"/>
                          </a:solidFill>
                        </a:rPr>
                        <a:t>Location Quotient</a:t>
                      </a:r>
                      <a:endParaRPr lang="en-GB" sz="1050">
                        <a:solidFill>
                          <a:schemeClr val="bg1"/>
                        </a:solidFill>
                        <a:latin typeface="Arial" panose="020B0604020202020204" pitchFamily="34" charset="0"/>
                        <a:cs typeface="Arial" panose="020B0604020202020204" pitchFamily="34" charset="0"/>
                      </a:endParaRPr>
                    </a:p>
                  </a:txBody>
                  <a:tcPr marL="74295" marR="74295" marT="37148" marB="37148" anchor="ctr"/>
                </a:tc>
                <a:extLst>
                  <a:ext uri="{0D108BD9-81ED-4DB2-BD59-A6C34878D82A}">
                    <a16:rowId xmlns:a16="http://schemas.microsoft.com/office/drawing/2014/main" val="422440347"/>
                  </a:ext>
                </a:extLst>
              </a:tr>
              <a:tr h="404753">
                <a:tc>
                  <a:txBody>
                    <a:bodyPr/>
                    <a:lstStyle/>
                    <a:p>
                      <a:pPr algn="ctr" fontAlgn="ctr"/>
                      <a:r>
                        <a:rPr lang="en-GB" sz="1100" b="0" u="none" strike="noStrike">
                          <a:solidFill>
                            <a:schemeClr val="tx1"/>
                          </a:solidFill>
                          <a:effectLst/>
                        </a:rPr>
                        <a:t>Advanced Manufacturing &amp; Engineering</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£4.0b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£34,081</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89,879</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-3.2%</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1.02</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1423540081"/>
                  </a:ext>
                </a:extLst>
              </a:tr>
              <a:tr h="404753">
                <a:tc>
                  <a:txBody>
                    <a:bodyPr/>
                    <a:lstStyle/>
                    <a:p>
                      <a:pPr algn="ctr" fontAlgn="ctr"/>
                      <a:r>
                        <a:rPr lang="en-GB" sz="1100" b="0" u="none" strike="noStrike">
                          <a:solidFill>
                            <a:schemeClr val="tx1"/>
                          </a:solidFill>
                          <a:effectLst/>
                        </a:rPr>
                        <a:t>Agri-Food Tech</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£3.1b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£22,570</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71,702</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-1.6%</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1.37</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1125037835"/>
                  </a:ext>
                </a:extLst>
              </a:tr>
              <a:tr h="404753">
                <a:tc>
                  <a:txBody>
                    <a:bodyPr/>
                    <a:lstStyle/>
                    <a:p>
                      <a:pPr marL="457200" lvl="1" indent="0">
                        <a:buFont typeface="Arial" panose="020B0604020202020204" pitchFamily="34" charset="0"/>
                        <a:buNone/>
                      </a:pPr>
                      <a:r>
                        <a:rPr lang="en-GB" sz="1100"/>
                        <a:t>Construction &amp; Development</a:t>
                      </a:r>
                    </a:p>
                  </a:txBody>
                  <a:tcPr marL="7620" marR="7620" marT="7620" marB="0" anchor="ctr"/>
                </a:tc>
                <a:tc>
                  <a:txBody>
                    <a:bodyPr/>
                    <a:lstStyle/>
                    <a:p>
                      <a:pPr algn="ctr" fontAlgn="b"/>
                      <a:r>
                        <a:rPr lang="en-GB" sz="1050" b="0" u="none" strike="noStrike">
                          <a:solidFill>
                            <a:schemeClr val="tx1"/>
                          </a:solidFill>
                          <a:effectLst/>
                        </a:rPr>
                        <a:t>£2.7b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£40,307</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41,051</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+5.8%</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1.19</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2661229354"/>
                  </a:ext>
                </a:extLst>
              </a:tr>
              <a:tr h="404753">
                <a:tc>
                  <a:txBody>
                    <a:bodyPr/>
                    <a:lstStyle/>
                    <a:p>
                      <a:pPr algn="ctr" fontAlgn="ctr"/>
                      <a:r>
                        <a:rPr lang="en-GB" sz="1100" b="0" u="none" strike="noStrike">
                          <a:solidFill>
                            <a:schemeClr val="tx1"/>
                          </a:solidFill>
                          <a:effectLst/>
                        </a:rPr>
                        <a:t>Digital Tech</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£1.2b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£36,398</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21,264</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-0.7%</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0.60</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1361779626"/>
                  </a:ext>
                </a:extLst>
              </a:tr>
              <a:tr h="404753">
                <a:tc>
                  <a:txBody>
                    <a:bodyPr/>
                    <a:lstStyle/>
                    <a:p>
                      <a:pPr algn="ctr" fontAlgn="ctr"/>
                      <a:r>
                        <a:rPr lang="en-GB" sz="1100" b="0" u="none" strike="noStrike">
                          <a:solidFill>
                            <a:schemeClr val="tx1"/>
                          </a:solidFill>
                          <a:effectLst/>
                        </a:rPr>
                        <a:t>Energy</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£1.1b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£36,483</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10,280</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+0.7%</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1.07</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1949335520"/>
                  </a:ext>
                </a:extLst>
              </a:tr>
              <a:tr h="404753">
                <a:tc>
                  <a:txBody>
                    <a:bodyPr/>
                    <a:lstStyle/>
                    <a:p>
                      <a:pPr algn="ctr" fontAlgn="ctr"/>
                      <a:r>
                        <a:rPr lang="en-GB" sz="1100" b="0" u="none" strike="noStrike">
                          <a:solidFill>
                            <a:schemeClr val="tx1"/>
                          </a:solidFill>
                          <a:effectLst/>
                        </a:rPr>
                        <a:t>Financial Services &amp; Insurance</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£1.3b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£32,935</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23,374</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+7.3%</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0.97</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1221220010"/>
                  </a:ext>
                </a:extLst>
              </a:tr>
              <a:tr h="404753">
                <a:tc>
                  <a:txBody>
                    <a:bodyPr/>
                    <a:lstStyle/>
                    <a:p>
                      <a:pPr algn="ctr" fontAlgn="ctr"/>
                      <a:r>
                        <a:rPr lang="en-GB" sz="1100" b="0" u="none" strike="noStrike">
                          <a:solidFill>
                            <a:schemeClr val="tx1"/>
                          </a:solidFill>
                          <a:effectLst/>
                        </a:rPr>
                        <a:t>Health &amp; Social Work</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£2.8b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£23,471</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95,737</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-0.2%</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1.04</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1358358121"/>
                  </a:ext>
                </a:extLst>
              </a:tr>
              <a:tr h="404753">
                <a:tc>
                  <a:txBody>
                    <a:bodyPr/>
                    <a:lstStyle/>
                    <a:p>
                      <a:pPr algn="ctr" fontAlgn="ctr"/>
                      <a:r>
                        <a:rPr lang="en-GB" sz="1100" b="0" u="none" strike="noStrike">
                          <a:solidFill>
                            <a:schemeClr val="tx1"/>
                          </a:solidFill>
                          <a:effectLst/>
                        </a:rPr>
                        <a:t>Life Sciences &amp; Bio-tech</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£0.6b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£31,310</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14,382</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+0.8%</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1.02</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3731506109"/>
                  </a:ext>
                </a:extLst>
              </a:tr>
              <a:tr h="404753">
                <a:tc>
                  <a:txBody>
                    <a:bodyPr/>
                    <a:lstStyle/>
                    <a:p>
                      <a:pPr algn="ctr" fontAlgn="ctr"/>
                      <a:r>
                        <a:rPr lang="en-GB" sz="1100" b="0" u="none" strike="noStrike">
                          <a:solidFill>
                            <a:schemeClr val="tx1"/>
                          </a:solidFill>
                          <a:effectLst/>
                        </a:rPr>
                        <a:t>Ports &amp; Logistics</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£1.7b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£31,177</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41,601</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-2.0%</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0.96</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1995164651"/>
                  </a:ext>
                </a:extLst>
              </a:tr>
              <a:tr h="404753">
                <a:tc>
                  <a:txBody>
                    <a:bodyPr/>
                    <a:lstStyle/>
                    <a:p>
                      <a:pPr algn="ctr" fontAlgn="ctr"/>
                      <a:r>
                        <a:rPr lang="en-GB" sz="1100" b="0" u="none" strike="noStrike">
                          <a:solidFill>
                            <a:schemeClr val="tx1"/>
                          </a:solidFill>
                          <a:effectLst/>
                        </a:rPr>
                        <a:t>Visitor Economy</a:t>
                      </a:r>
                      <a:endParaRPr lang="en-GB" sz="1100" b="0" i="0" u="none" strike="noStrike">
                        <a:solidFill>
                          <a:schemeClr val="tx1"/>
                        </a:solidFill>
                        <a:effectLst/>
                        <a:latin typeface="Calibri" panose="020F0502020204030204" pitchFamily="34" charset="0"/>
                      </a:endParaRPr>
                    </a:p>
                  </a:txBody>
                  <a:tcPr marL="7620" marR="7620" marT="7620" marB="0" anchor="ctr"/>
                </a:tc>
                <a:tc>
                  <a:txBody>
                    <a:bodyPr/>
                    <a:lstStyle/>
                    <a:p>
                      <a:pPr algn="ctr" fontAlgn="b"/>
                      <a:r>
                        <a:rPr lang="en-GB" sz="1050" b="0" u="none" strike="noStrike">
                          <a:solidFill>
                            <a:schemeClr val="tx1"/>
                          </a:solidFill>
                          <a:effectLst/>
                        </a:rPr>
                        <a:t>£2.1b</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GB" sz="1050" b="0" u="none" strike="noStrike">
                          <a:solidFill>
                            <a:schemeClr val="tx1"/>
                          </a:solidFill>
                          <a:effectLst/>
                        </a:rPr>
                        <a:t>£19,982</a:t>
                      </a:r>
                      <a:endParaRPr lang="en-GB"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marL="0" algn="ctr" defTabSz="914400" rtl="0" eaLnBrk="1" fontAlgn="b" latinLnBrk="0" hangingPunct="1"/>
                      <a:r>
                        <a:rPr lang="en-GB" sz="1050" b="0" u="none" strike="noStrike" kern="1200">
                          <a:solidFill>
                            <a:schemeClr val="tx1"/>
                          </a:solidFill>
                          <a:effectLst/>
                        </a:rPr>
                        <a:t>89,185</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+1.4%</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72000" algn="ctr" defTabSz="914400" rtl="0" eaLnBrk="1" fontAlgn="b" latinLnBrk="0" hangingPunct="1"/>
                      <a:r>
                        <a:rPr lang="en-GB" sz="1050" b="0" u="none" strike="noStrike" kern="1200">
                          <a:solidFill>
                            <a:schemeClr val="tx1"/>
                          </a:solidFill>
                          <a:effectLst/>
                        </a:rPr>
                        <a:t>1.01</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tc>
                <a:extLst>
                  <a:ext uri="{0D108BD9-81ED-4DB2-BD59-A6C34878D82A}">
                    <a16:rowId xmlns:a16="http://schemas.microsoft.com/office/drawing/2014/main" val="768130422"/>
                  </a:ext>
                </a:extLst>
              </a:tr>
            </a:tbl>
          </a:graphicData>
        </a:graphic>
      </p:graphicFrame>
      <p:sp>
        <p:nvSpPr>
          <p:cNvPr id="10" name="Title 1">
            <a:extLst>
              <a:ext uri="{FF2B5EF4-FFF2-40B4-BE49-F238E27FC236}">
                <a16:creationId xmlns:a16="http://schemas.microsoft.com/office/drawing/2014/main" id="{40502DD6-6B00-45A1-BE24-29F47A0C743D}"/>
              </a:ext>
            </a:extLst>
          </p:cNvPr>
          <p:cNvSpPr>
            <a:spLocks noGrp="1"/>
          </p:cNvSpPr>
          <p:nvPr>
            <p:ph type="title"/>
          </p:nvPr>
        </p:nvSpPr>
        <p:spPr/>
        <p:txBody>
          <a:bodyPr anchor="t">
            <a:normAutofit/>
          </a:bodyPr>
          <a:lstStyle/>
          <a:p>
            <a:r>
              <a:rPr lang="en-GB" sz="2800"/>
              <a:t>Foundation Sector Analysis</a:t>
            </a:r>
          </a:p>
        </p:txBody>
      </p:sp>
      <p:sp>
        <p:nvSpPr>
          <p:cNvPr id="9" name="TextBox 8">
            <a:extLst>
              <a:ext uri="{FF2B5EF4-FFF2-40B4-BE49-F238E27FC236}">
                <a16:creationId xmlns:a16="http://schemas.microsoft.com/office/drawing/2014/main" id="{6B4A59B3-ABD6-49CA-972F-30669225D1D6}"/>
              </a:ext>
            </a:extLst>
          </p:cNvPr>
          <p:cNvSpPr txBox="1"/>
          <p:nvPr/>
        </p:nvSpPr>
        <p:spPr>
          <a:xfrm>
            <a:off x="2164976" y="5856051"/>
            <a:ext cx="4398852" cy="253916"/>
          </a:xfrm>
          <a:prstGeom prst="rect">
            <a:avLst/>
          </a:prstGeom>
          <a:noFill/>
        </p:spPr>
        <p:txBody>
          <a:bodyPr wrap="square" rtlCol="0">
            <a:spAutoFit/>
          </a:bodyPr>
          <a:lstStyle/>
          <a:p>
            <a:pPr algn="r"/>
            <a:r>
              <a:rPr lang="fr-FR" sz="1000" i="1">
                <a:solidFill>
                  <a:srgbClr val="2B2E4B"/>
                </a:solidFill>
                <a:latin typeface="Arial" panose="020B0604020202020204" pitchFamily="34" charset="0"/>
                <a:cs typeface="Arial" panose="020B0604020202020204" pitchFamily="34" charset="0"/>
              </a:rPr>
              <a:t>Source: </a:t>
            </a:r>
            <a:r>
              <a:rPr lang="en-GB" sz="1000" i="1">
                <a:solidFill>
                  <a:srgbClr val="2B2E4B"/>
                </a:solidFill>
                <a:latin typeface="Arial" panose="020B0604020202020204" pitchFamily="34" charset="0"/>
                <a:cs typeface="Arial" panose="020B0604020202020204" pitchFamily="34" charset="0"/>
              </a:rPr>
              <a:t>EMSI</a:t>
            </a:r>
          </a:p>
        </p:txBody>
      </p:sp>
      <p:sp>
        <p:nvSpPr>
          <p:cNvPr id="2" name="TextBox 1">
            <a:extLst>
              <a:ext uri="{FF2B5EF4-FFF2-40B4-BE49-F238E27FC236}">
                <a16:creationId xmlns:a16="http://schemas.microsoft.com/office/drawing/2014/main" id="{CD92D9C3-D403-4174-8399-8BB91821B1B5}"/>
              </a:ext>
            </a:extLst>
          </p:cNvPr>
          <p:cNvSpPr txBox="1"/>
          <p:nvPr/>
        </p:nvSpPr>
        <p:spPr>
          <a:xfrm>
            <a:off x="3032288" y="6339021"/>
            <a:ext cx="6127423" cy="253916"/>
          </a:xfrm>
          <a:prstGeom prst="rect">
            <a:avLst/>
          </a:prstGeom>
          <a:noFill/>
        </p:spPr>
        <p:txBody>
          <a:bodyPr wrap="square" rtlCol="0">
            <a:spAutoFit/>
          </a:bodyPr>
          <a:lstStyle/>
          <a:p>
            <a:r>
              <a:rPr lang="en-GB" sz="1050" i="1"/>
              <a:t>*The full SIC code breakdowns/methodology used to define each sector are available upon request </a:t>
            </a:r>
          </a:p>
        </p:txBody>
      </p:sp>
    </p:spTree>
    <p:extLst>
      <p:ext uri="{BB962C8B-B14F-4D97-AF65-F5344CB8AC3E}">
        <p14:creationId xmlns:p14="http://schemas.microsoft.com/office/powerpoint/2010/main" val="3201633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0502DD6-6B00-45A1-BE24-29F47A0C743D}"/>
              </a:ext>
            </a:extLst>
          </p:cNvPr>
          <p:cNvSpPr>
            <a:spLocks noGrp="1"/>
          </p:cNvSpPr>
          <p:nvPr>
            <p:ph type="title"/>
          </p:nvPr>
        </p:nvSpPr>
        <p:spPr/>
        <p:txBody>
          <a:bodyPr anchor="t">
            <a:normAutofit/>
          </a:bodyPr>
          <a:lstStyle/>
          <a:p>
            <a:r>
              <a:rPr lang="en-GB" sz="2800"/>
              <a:t>Foundation Sector Analysis</a:t>
            </a:r>
          </a:p>
        </p:txBody>
      </p:sp>
      <p:sp>
        <p:nvSpPr>
          <p:cNvPr id="2" name="TextBox 1">
            <a:extLst>
              <a:ext uri="{FF2B5EF4-FFF2-40B4-BE49-F238E27FC236}">
                <a16:creationId xmlns:a16="http://schemas.microsoft.com/office/drawing/2014/main" id="{9155026B-CE1B-403F-8AD1-A8E89C8BF566}"/>
              </a:ext>
            </a:extLst>
          </p:cNvPr>
          <p:cNvSpPr txBox="1"/>
          <p:nvPr/>
        </p:nvSpPr>
        <p:spPr>
          <a:xfrm>
            <a:off x="698586" y="1067157"/>
            <a:ext cx="10794828" cy="5940088"/>
          </a:xfrm>
          <a:prstGeom prst="rect">
            <a:avLst/>
          </a:prstGeom>
          <a:noFill/>
        </p:spPr>
        <p:txBody>
          <a:bodyPr wrap="square" rtlCol="0">
            <a:spAutoFit/>
          </a:bodyPr>
          <a:lstStyle/>
          <a:p>
            <a:pPr marL="285750" indent="-285750">
              <a:buFont typeface="Arial" panose="020B0604020202020204" pitchFamily="34" charset="0"/>
              <a:buChar char="•"/>
            </a:pPr>
            <a:endParaRPr lang="en-GB" sz="1600"/>
          </a:p>
          <a:p>
            <a:pPr marL="174625" indent="-174625">
              <a:buFont typeface="Arial" panose="020B0604020202020204" pitchFamily="34" charset="0"/>
              <a:buChar char="•"/>
              <a:tabLst>
                <a:tab pos="1885950" algn="l"/>
              </a:tabLst>
            </a:pPr>
            <a:r>
              <a:rPr lang="en-GB" sz="1400">
                <a:effectLst/>
                <a:latin typeface="Arial" panose="020B0604020202020204" pitchFamily="34" charset="0"/>
                <a:ea typeface="Calibri" panose="020F0502020204030204" pitchFamily="34" charset="0"/>
                <a:cs typeface="Arial" panose="020B0604020202020204" pitchFamily="34" charset="0"/>
              </a:rPr>
              <a:t>Sectors where there are proportionately more jobs relative to England as a whole include, agriculture (1.9%), manufacturing (9.4%),  human health and social care (13.8%) and construction (5.5%), with marginally higher proportions of employment in wholesale and retail (15.8%), public administration (4.5%) and arts and entertainment (2.9%). Overall, there are not significant deviations from the averages in England across any sector – with the exception of professional, scientific and technical services (6% in Norfolk and Suffolk, compared to 9.1% for England) and information and communications (2.5% compared to 2.9% for England). </a:t>
            </a:r>
          </a:p>
          <a:p>
            <a:pPr marL="174625" indent="-174625">
              <a:tabLst>
                <a:tab pos="1885950" algn="l"/>
              </a:tabLst>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tabLst>
                <a:tab pos="1885950" algn="l"/>
              </a:tabLst>
            </a:pPr>
            <a:r>
              <a:rPr lang="en-GB" sz="1400">
                <a:effectLst/>
                <a:latin typeface="Arial" panose="020B0604020202020204" pitchFamily="34" charset="0"/>
                <a:ea typeface="Calibri" panose="020F0502020204030204" pitchFamily="34" charset="0"/>
                <a:cs typeface="Arial" panose="020B0604020202020204" pitchFamily="34" charset="0"/>
              </a:rPr>
              <a:t>Therefore, the Norfolk and Suffolk economy is not overly reliant on any one or small cluster of sectors. This lack of reliance on a single sector is likely what has made the economy comparatively resilient in the face of the major sectoral disruption we’ve encountered over the past 2 years.</a:t>
            </a:r>
          </a:p>
          <a:p>
            <a:pPr marL="174625" indent="-174625">
              <a:tabLst>
                <a:tab pos="1885950" algn="l"/>
              </a:tabLst>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tabLst>
                <a:tab pos="1885950" algn="l"/>
              </a:tabLst>
            </a:pPr>
            <a:r>
              <a:rPr lang="en-GB" sz="1400">
                <a:effectLst/>
                <a:latin typeface="Arial" panose="020B0604020202020204" pitchFamily="34" charset="0"/>
                <a:ea typeface="Calibri" panose="020F0502020204030204" pitchFamily="34" charset="0"/>
                <a:cs typeface="Arial" panose="020B0604020202020204" pitchFamily="34" charset="0"/>
              </a:rPr>
              <a:t>This evidence also indicates that a successful economic strategy cannot focus on boosting productivity and jobs in one or even a couple of specific sectors. Instead, it must be cross-cutting, seeking to support innovation in diverse activities (such as in digital) that can deliver productivity enhancing benefits across all, particularly more traditional sectors that are likely to be a substantive part of our local economy.</a:t>
            </a:r>
          </a:p>
          <a:p>
            <a:pPr marL="174625" indent="-174625">
              <a:buFont typeface="Arial" panose="020B0604020202020204" pitchFamily="34" charset="0"/>
              <a:buChar char="•"/>
              <a:tabLst>
                <a:tab pos="1885950" algn="l"/>
              </a:tabLst>
            </a:pPr>
            <a:endParaRPr lang="en-GB" sz="1400">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tabLst>
                <a:tab pos="1885950" algn="l"/>
              </a:tabLst>
            </a:pPr>
            <a:r>
              <a:rPr lang="en-GB" sz="1400">
                <a:effectLst/>
                <a:latin typeface="Arial" panose="020B0604020202020204" pitchFamily="34" charset="0"/>
                <a:ea typeface="Calibri" panose="020F0502020204030204" pitchFamily="34" charset="0"/>
                <a:cs typeface="Arial" panose="020B0604020202020204" pitchFamily="34" charset="0"/>
              </a:rPr>
              <a:t>In assessing the current sector make-up in Norfolk and Suffolk, we should also acknowledge the future shape and nature of our economy, set in the context of wider transitions and shifts </a:t>
            </a:r>
            <a:r>
              <a:rPr lang="en-GB" sz="1400">
                <a:latin typeface="Arial" panose="020B0604020202020204" pitchFamily="34" charset="0"/>
                <a:ea typeface="Calibri" panose="020F0502020204030204" pitchFamily="34" charset="0"/>
                <a:cs typeface="Arial" panose="020B0604020202020204" pitchFamily="34" charset="0"/>
              </a:rPr>
              <a:t>that are</a:t>
            </a:r>
            <a:r>
              <a:rPr lang="en-GB" sz="1400">
                <a:effectLst/>
                <a:latin typeface="Arial" panose="020B0604020202020204" pitchFamily="34" charset="0"/>
                <a:ea typeface="Calibri" panose="020F0502020204030204" pitchFamily="34" charset="0"/>
                <a:cs typeface="Arial" panose="020B0604020202020204" pitchFamily="34" charset="0"/>
              </a:rPr>
              <a:t> likely to change over the coming decade or so. </a:t>
            </a:r>
          </a:p>
          <a:p>
            <a:pPr marL="174625" indent="-174625">
              <a:buFont typeface="Arial" panose="020B0604020202020204" pitchFamily="34" charset="0"/>
              <a:buChar char="•"/>
              <a:tabLst>
                <a:tab pos="1885950" algn="l"/>
              </a:tabLst>
            </a:pPr>
            <a:endParaRPr lang="en-GB" sz="1400">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tabLst>
                <a:tab pos="1885950" algn="l"/>
              </a:tabLst>
            </a:pPr>
            <a:r>
              <a:rPr lang="en-GB" sz="1400">
                <a:effectLst/>
                <a:latin typeface="Arial" panose="020B0604020202020204" pitchFamily="34" charset="0"/>
                <a:ea typeface="Calibri" panose="020F0502020204030204" pitchFamily="34" charset="0"/>
                <a:cs typeface="Arial" panose="020B0604020202020204" pitchFamily="34" charset="0"/>
              </a:rPr>
              <a:t>Significant influencing factors include automation, artificial intelligence (AI), more general digital solution implementation, as well as climate change pressures, including consumer driven demand shifts and regulatory measures. Therefore, our strategy looks to take account of which sectors and skills sets we </a:t>
            </a:r>
            <a:r>
              <a:rPr lang="en-GB" sz="1400" i="1">
                <a:effectLst/>
                <a:latin typeface="Arial" panose="020B0604020202020204" pitchFamily="34" charset="0"/>
                <a:ea typeface="Calibri" panose="020F0502020204030204" pitchFamily="34" charset="0"/>
                <a:cs typeface="Arial" panose="020B0604020202020204" pitchFamily="34" charset="0"/>
              </a:rPr>
              <a:t>predict</a:t>
            </a:r>
            <a:r>
              <a:rPr lang="en-GB" sz="1400">
                <a:effectLst/>
                <a:latin typeface="Arial" panose="020B0604020202020204" pitchFamily="34" charset="0"/>
                <a:ea typeface="Calibri" panose="020F0502020204030204" pitchFamily="34" charset="0"/>
                <a:cs typeface="Arial" panose="020B0604020202020204" pitchFamily="34" charset="0"/>
              </a:rPr>
              <a:t> will grow in significance and demand, as well as taking account of more immediate shortfalls and pressures</a:t>
            </a:r>
            <a:r>
              <a:rPr lang="en-GB" sz="1200">
                <a:effectLst/>
                <a:latin typeface="Arial" panose="020B0604020202020204" pitchFamily="34" charset="0"/>
                <a:ea typeface="Calibri" panose="020F0502020204030204" pitchFamily="34" charset="0"/>
                <a:cs typeface="Arial" panose="020B0604020202020204" pitchFamily="34" charset="0"/>
              </a:rPr>
              <a:t>.</a:t>
            </a:r>
          </a:p>
          <a:p>
            <a:pPr>
              <a:tabLst>
                <a:tab pos="1885950" algn="l"/>
              </a:tabLst>
            </a:pPr>
            <a:r>
              <a:rPr lang="en-GB" sz="1200">
                <a:effectLst/>
                <a:latin typeface="Arial" panose="020B0604020202020204" pitchFamily="34" charset="0"/>
                <a:ea typeface="Calibri" panose="020F0502020204030204" pitchFamily="34" charset="0"/>
                <a:cs typeface="Arial" panose="020B0604020202020204" pitchFamily="34" charset="0"/>
              </a:rPr>
              <a:t> </a:t>
            </a:r>
          </a:p>
          <a:p>
            <a:pPr>
              <a:tabLst>
                <a:tab pos="1885950" algn="l"/>
              </a:tabLst>
            </a:pPr>
            <a:endParaRPr lang="en-GB" sz="12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770623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0502DD6-6B00-45A1-BE24-29F47A0C743D}"/>
              </a:ext>
            </a:extLst>
          </p:cNvPr>
          <p:cNvSpPr>
            <a:spLocks noGrp="1"/>
          </p:cNvSpPr>
          <p:nvPr>
            <p:ph type="title"/>
          </p:nvPr>
        </p:nvSpPr>
        <p:spPr/>
        <p:txBody>
          <a:bodyPr anchor="t">
            <a:normAutofit/>
          </a:bodyPr>
          <a:lstStyle/>
          <a:p>
            <a:r>
              <a:rPr lang="en-GB" sz="2800"/>
              <a:t>Foundation Sector Analysis</a:t>
            </a:r>
          </a:p>
        </p:txBody>
      </p:sp>
      <p:sp>
        <p:nvSpPr>
          <p:cNvPr id="2" name="TextBox 1">
            <a:extLst>
              <a:ext uri="{FF2B5EF4-FFF2-40B4-BE49-F238E27FC236}">
                <a16:creationId xmlns:a16="http://schemas.microsoft.com/office/drawing/2014/main" id="{1A1C997B-4252-4E63-A22B-44312D534258}"/>
              </a:ext>
            </a:extLst>
          </p:cNvPr>
          <p:cNvSpPr txBox="1"/>
          <p:nvPr/>
        </p:nvSpPr>
        <p:spPr>
          <a:xfrm>
            <a:off x="544347" y="927373"/>
            <a:ext cx="10798103" cy="5447645"/>
          </a:xfrm>
          <a:prstGeom prst="rect">
            <a:avLst/>
          </a:prstGeom>
          <a:noFill/>
        </p:spPr>
        <p:txBody>
          <a:bodyPr wrap="square" rtlCol="0">
            <a:spAutoFit/>
          </a:bodyPr>
          <a:lstStyle/>
          <a:p>
            <a:endParaRPr lang="en-GB"/>
          </a:p>
          <a:p>
            <a:endParaRPr lang="en-GB"/>
          </a:p>
          <a:p>
            <a:pPr marL="174625" indent="-174625">
              <a:buFont typeface="Arial" panose="020B0604020202020204" pitchFamily="34" charset="0"/>
              <a:buChar char="•"/>
              <a:tabLst>
                <a:tab pos="1885950" algn="l"/>
              </a:tabLst>
            </a:pPr>
            <a:r>
              <a:rPr lang="en-GB" sz="1400">
                <a:effectLst/>
                <a:latin typeface="Arial" panose="020B0604020202020204" pitchFamily="34" charset="0"/>
                <a:ea typeface="Calibri" panose="020F0502020204030204" pitchFamily="34" charset="0"/>
                <a:cs typeface="Arial" panose="020B0604020202020204" pitchFamily="34" charset="0"/>
              </a:rPr>
              <a:t>Both Brexit and Covid restrictions have had a profound </a:t>
            </a:r>
            <a:r>
              <a:rPr lang="en-GB" sz="1400">
                <a:latin typeface="Arial" panose="020B0604020202020204" pitchFamily="34" charset="0"/>
                <a:ea typeface="Calibri" panose="020F0502020204030204" pitchFamily="34" charset="0"/>
                <a:cs typeface="Arial" panose="020B0604020202020204" pitchFamily="34" charset="0"/>
              </a:rPr>
              <a:t>impact on both local and national economic conditions, resulting in </a:t>
            </a:r>
            <a:r>
              <a:rPr lang="en-GB" sz="1400">
                <a:effectLst/>
                <a:latin typeface="Arial" panose="020B0604020202020204" pitchFamily="34" charset="0"/>
                <a:ea typeface="Calibri" panose="020F0502020204030204" pitchFamily="34" charset="0"/>
                <a:cs typeface="Arial" panose="020B0604020202020204" pitchFamily="34" charset="0"/>
              </a:rPr>
              <a:t>highly disparate effects across sectors and even within sub-sectors. The prospect of further lockdowns or restrictions, (e.g. social distancing which will especially affect the tourism and hospitality sector), is still a very real prospect. The initial impact of the Covid lockdowns measures on specific sectors has been recorded in both our June 2020 Restart Plan and in the subsequent update in November 2020.</a:t>
            </a:r>
          </a:p>
          <a:p>
            <a:pPr>
              <a:tabLst>
                <a:tab pos="1885950" algn="l"/>
              </a:tabLst>
            </a:pPr>
            <a:endParaRPr lang="en-GB" sz="1600">
              <a:effectLst/>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tabLst>
                <a:tab pos="1885950" algn="l"/>
              </a:tabLst>
            </a:pPr>
            <a:r>
              <a:rPr lang="en-GB" sz="1400">
                <a:effectLst/>
                <a:latin typeface="Arial" panose="020B0604020202020204" pitchFamily="34" charset="0"/>
                <a:ea typeface="Calibri" panose="020F0502020204030204" pitchFamily="34" charset="0"/>
                <a:cs typeface="Arial" panose="020B0604020202020204" pitchFamily="34" charset="0"/>
              </a:rPr>
              <a:t>Across the economy as a whole, and in relation to individual sectors, the Norfolk and Suffolk economy has broadly mirrored national trends throughout the time of Covid restrictions and since Brexit. However, given the comparative scale of activity around the agricultural sector we have detected acute challenges around securing sufficient labour, throughout the picking and processing elements of this sector. </a:t>
            </a:r>
          </a:p>
          <a:p>
            <a:pPr marL="174625" indent="-174625">
              <a:buFont typeface="Arial" panose="020B0604020202020204" pitchFamily="34" charset="0"/>
              <a:buChar char="•"/>
              <a:tabLst>
                <a:tab pos="1885950" algn="l"/>
              </a:tabLst>
            </a:pPr>
            <a:endParaRPr lang="en-GB" sz="1400">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tabLst>
                <a:tab pos="1885950" algn="l"/>
              </a:tabLst>
            </a:pPr>
            <a:r>
              <a:rPr lang="en-GB" sz="1400">
                <a:latin typeface="Arial" panose="020B0604020202020204" pitchFamily="34" charset="0"/>
                <a:ea typeface="Calibri" panose="020F0502020204030204" pitchFamily="34" charset="0"/>
                <a:cs typeface="Arial" panose="020B0604020202020204" pitchFamily="34" charset="0"/>
              </a:rPr>
              <a:t>The following slides provide insights into the specific challenges and opportunities facing each of our foundation sectors.</a:t>
            </a:r>
          </a:p>
          <a:p>
            <a:pPr marL="174625" indent="-174625">
              <a:buFont typeface="Arial" panose="020B0604020202020204" pitchFamily="34" charset="0"/>
              <a:buChar char="•"/>
              <a:tabLst>
                <a:tab pos="1885950" algn="l"/>
              </a:tabLst>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tabLst>
                <a:tab pos="1885950" algn="l"/>
              </a:tabLst>
            </a:pPr>
            <a:r>
              <a:rPr lang="en-GB" sz="1400">
                <a:latin typeface="Arial" panose="020B0604020202020204" pitchFamily="34" charset="0"/>
                <a:ea typeface="Calibri" panose="020F0502020204030204" pitchFamily="34" charset="0"/>
                <a:cs typeface="Arial" panose="020B0604020202020204" pitchFamily="34" charset="0"/>
              </a:rPr>
              <a:t>These insights have been secured through an interrogation of the ongoing weekly business intelligence reports we have been gathering since the start of the pandemic, combined with feedback from our range of sector and industry groups – who are themselves tasked with gathering and reflecting their respective sector or industry’s concerns and aspirations.</a:t>
            </a:r>
          </a:p>
          <a:p>
            <a:pPr marL="174625" indent="-174625">
              <a:buFont typeface="Arial" panose="020B0604020202020204" pitchFamily="34" charset="0"/>
              <a:buChar char="•"/>
              <a:tabLst>
                <a:tab pos="1885950" algn="l"/>
              </a:tabLst>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tabLst>
                <a:tab pos="1885950" algn="l"/>
              </a:tabLst>
            </a:pPr>
            <a:r>
              <a:rPr lang="en-GB" sz="1400">
                <a:latin typeface="Arial" panose="020B0604020202020204" pitchFamily="34" charset="0"/>
                <a:ea typeface="Calibri" panose="020F0502020204030204" pitchFamily="34" charset="0"/>
                <a:cs typeface="Arial" panose="020B0604020202020204" pitchFamily="34" charset="0"/>
              </a:rPr>
              <a:t>Both of these routes to intelligence and insight are ongoing and will aid us in iteratively shaping both the analysis and various interventions as the economic strategy is delivered over the coming years.</a:t>
            </a:r>
            <a:endParaRPr lang="en-GB" sz="14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tabLst>
                <a:tab pos="1885950" algn="l"/>
              </a:tabLst>
            </a:pPr>
            <a:endParaRPr lang="en-GB" sz="16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934191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A744-D69C-449D-969D-123E3EE5BDBA}"/>
              </a:ext>
            </a:extLst>
          </p:cNvPr>
          <p:cNvSpPr>
            <a:spLocks noGrp="1"/>
          </p:cNvSpPr>
          <p:nvPr>
            <p:ph type="title"/>
          </p:nvPr>
        </p:nvSpPr>
        <p:spPr>
          <a:xfrm>
            <a:off x="2164976" y="392021"/>
            <a:ext cx="5403143" cy="675136"/>
          </a:xfrm>
        </p:spPr>
        <p:txBody>
          <a:bodyPr>
            <a:normAutofit/>
          </a:bodyPr>
          <a:lstStyle/>
          <a:p>
            <a:r>
              <a:rPr lang="en-GB" sz="2800"/>
              <a:t>Foundation Sector Analysis</a:t>
            </a:r>
          </a:p>
        </p:txBody>
      </p:sp>
      <p:sp>
        <p:nvSpPr>
          <p:cNvPr id="4" name="TextBox 3">
            <a:extLst>
              <a:ext uri="{FF2B5EF4-FFF2-40B4-BE49-F238E27FC236}">
                <a16:creationId xmlns:a16="http://schemas.microsoft.com/office/drawing/2014/main" id="{FDA519D4-473B-479E-AFC0-07061DB5763C}"/>
              </a:ext>
            </a:extLst>
          </p:cNvPr>
          <p:cNvSpPr txBox="1"/>
          <p:nvPr/>
        </p:nvSpPr>
        <p:spPr>
          <a:xfrm>
            <a:off x="534487" y="2100708"/>
            <a:ext cx="5122682" cy="1880515"/>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Inflationary burdens.</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Increased cost of raw materials.</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Supply chain disruptions.</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Funding - investments into new machinery and digital technology is of course expensive (likewise for products that help reduce carbon footprints). Not just SMEs struggle in this space.</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Wage pressures and labour shortages.</a:t>
            </a:r>
            <a:endParaRPr lang="en-GB"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C7DB81F-882B-4656-A2D3-564F0AEF4AB7}"/>
              </a:ext>
            </a:extLst>
          </p:cNvPr>
          <p:cNvSpPr txBox="1"/>
          <p:nvPr/>
        </p:nvSpPr>
        <p:spPr>
          <a:xfrm>
            <a:off x="534487" y="3981223"/>
            <a:ext cx="5735525" cy="2037481"/>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Positive growth forecast for 2022. </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Sustainable HR management, lean and digitisation are three priorities / opportunities that will deliver innovation, productivity and support the transition to net zero. </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Digital tech adoption to boost productivity.</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Increased investments into R&amp;D.</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Localised supply chains.</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Productivity East is a major asset for the sector. </a:t>
            </a:r>
          </a:p>
        </p:txBody>
      </p:sp>
      <p:sp>
        <p:nvSpPr>
          <p:cNvPr id="7" name="TextBox 6">
            <a:extLst>
              <a:ext uri="{FF2B5EF4-FFF2-40B4-BE49-F238E27FC236}">
                <a16:creationId xmlns:a16="http://schemas.microsoft.com/office/drawing/2014/main" id="{9A298E0C-948D-4B09-9442-0BD013E74DDE}"/>
              </a:ext>
            </a:extLst>
          </p:cNvPr>
          <p:cNvSpPr txBox="1"/>
          <p:nvPr/>
        </p:nvSpPr>
        <p:spPr>
          <a:xfrm>
            <a:off x="534487" y="1297411"/>
            <a:ext cx="6113834" cy="757130"/>
          </a:xfrm>
          <a:prstGeom prst="rect">
            <a:avLst/>
          </a:prstGeom>
          <a:noFill/>
        </p:spPr>
        <p:txBody>
          <a:bodyPr wrap="square">
            <a:spAutoFit/>
          </a:bodyPr>
          <a:lstStyle/>
          <a:p>
            <a:pPr eaLnBrk="0" fontAlgn="base" hangingPunct="0">
              <a:lnSpc>
                <a:spcPct val="90000"/>
              </a:lnSpc>
              <a:spcBef>
                <a:spcPct val="0"/>
              </a:spcBef>
              <a:spcAft>
                <a:spcPct val="0"/>
              </a:spcAft>
            </a:pPr>
            <a:r>
              <a:rPr lang="en-GB" sz="2400" b="1" i="1">
                <a:solidFill>
                  <a:schemeClr val="accent1"/>
                </a:solidFill>
              </a:rPr>
              <a:t>Advanced Manufacturing and Engineering</a:t>
            </a:r>
          </a:p>
        </p:txBody>
      </p:sp>
      <p:sp>
        <p:nvSpPr>
          <p:cNvPr id="8" name="TextBox 7">
            <a:extLst>
              <a:ext uri="{FF2B5EF4-FFF2-40B4-BE49-F238E27FC236}">
                <a16:creationId xmlns:a16="http://schemas.microsoft.com/office/drawing/2014/main" id="{B6B3C38B-12E7-4B24-B682-52F94FB02B19}"/>
              </a:ext>
            </a:extLst>
          </p:cNvPr>
          <p:cNvSpPr txBox="1"/>
          <p:nvPr/>
        </p:nvSpPr>
        <p:spPr>
          <a:xfrm>
            <a:off x="6270012" y="1297411"/>
            <a:ext cx="6113834" cy="424732"/>
          </a:xfrm>
          <a:prstGeom prst="rect">
            <a:avLst/>
          </a:prstGeom>
          <a:noFill/>
        </p:spPr>
        <p:txBody>
          <a:bodyPr wrap="square">
            <a:spAutoFit/>
          </a:bodyPr>
          <a:lstStyle/>
          <a:p>
            <a:pPr eaLnBrk="0" fontAlgn="base" hangingPunct="0">
              <a:lnSpc>
                <a:spcPct val="90000"/>
              </a:lnSpc>
              <a:spcBef>
                <a:spcPct val="0"/>
              </a:spcBef>
              <a:spcAft>
                <a:spcPct val="0"/>
              </a:spcAft>
            </a:pPr>
            <a:r>
              <a:rPr lang="en-GB" sz="2400" b="1" i="1">
                <a:solidFill>
                  <a:schemeClr val="accent1"/>
                </a:solidFill>
              </a:rPr>
              <a:t>Construction and Development</a:t>
            </a:r>
          </a:p>
        </p:txBody>
      </p:sp>
      <p:sp>
        <p:nvSpPr>
          <p:cNvPr id="9" name="TextBox 8">
            <a:extLst>
              <a:ext uri="{FF2B5EF4-FFF2-40B4-BE49-F238E27FC236}">
                <a16:creationId xmlns:a16="http://schemas.microsoft.com/office/drawing/2014/main" id="{77AA155F-F3FB-454A-9F84-BD2764445CB7}"/>
              </a:ext>
            </a:extLst>
          </p:cNvPr>
          <p:cNvSpPr txBox="1"/>
          <p:nvPr/>
        </p:nvSpPr>
        <p:spPr>
          <a:xfrm>
            <a:off x="6391608" y="1827720"/>
            <a:ext cx="4538490" cy="1511183"/>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1600">
              <a:latin typeface="Arial" panose="020B0604020202020204" pitchFamily="34" charset="0"/>
              <a:cs typeface="Arial" panose="020B0604020202020204" pitchFamily="34" charset="0"/>
            </a:endParaRPr>
          </a:p>
          <a:p>
            <a:pPr marL="273050" indent="-185738">
              <a:buFont typeface="Arial" panose="020B0604020202020204" pitchFamily="34" charset="0"/>
              <a:buChar char="•"/>
            </a:pPr>
            <a:r>
              <a:rPr lang="en-GB" sz="1200">
                <a:latin typeface="Arial" panose="020B0604020202020204" pitchFamily="34" charset="0"/>
                <a:cs typeface="Arial" panose="020B0604020202020204" pitchFamily="34" charset="0"/>
              </a:rPr>
              <a:t>Availability of key materials.</a:t>
            </a:r>
          </a:p>
          <a:p>
            <a:pPr marL="273050" indent="-185738">
              <a:buFont typeface="Arial" panose="020B0604020202020204" pitchFamily="34" charset="0"/>
              <a:buChar char="•"/>
            </a:pPr>
            <a:r>
              <a:rPr lang="en-GB" sz="1200">
                <a:latin typeface="Arial" panose="020B0604020202020204" pitchFamily="34" charset="0"/>
                <a:cs typeface="Arial" panose="020B0604020202020204" pitchFamily="34" charset="0"/>
              </a:rPr>
              <a:t>Price increase for materials. </a:t>
            </a:r>
          </a:p>
          <a:p>
            <a:pPr marL="273050" indent="-185738">
              <a:buFont typeface="Arial" panose="020B0604020202020204" pitchFamily="34" charset="0"/>
              <a:buChar char="•"/>
            </a:pPr>
            <a:r>
              <a:rPr lang="en-GB" sz="1200">
                <a:latin typeface="Arial" panose="020B0604020202020204" pitchFamily="34" charset="0"/>
                <a:cs typeface="Arial" panose="020B0604020202020204" pitchFamily="34" charset="0"/>
              </a:rPr>
              <a:t>Labour shortages.</a:t>
            </a:r>
          </a:p>
          <a:p>
            <a:pPr marL="273050" indent="-185738">
              <a:buFont typeface="Arial" panose="020B0604020202020204" pitchFamily="34" charset="0"/>
              <a:buChar char="•"/>
            </a:pPr>
            <a:r>
              <a:rPr lang="en-GB" sz="1200">
                <a:latin typeface="Arial" panose="020B0604020202020204" pitchFamily="34" charset="0"/>
                <a:cs typeface="Arial" panose="020B0604020202020204" pitchFamily="34" charset="0"/>
              </a:rPr>
              <a:t>Exacerbation effect of the array of infrastructure projects on materials and labour. </a:t>
            </a:r>
          </a:p>
        </p:txBody>
      </p:sp>
      <p:sp>
        <p:nvSpPr>
          <p:cNvPr id="10" name="TextBox 9">
            <a:extLst>
              <a:ext uri="{FF2B5EF4-FFF2-40B4-BE49-F238E27FC236}">
                <a16:creationId xmlns:a16="http://schemas.microsoft.com/office/drawing/2014/main" id="{01C607F2-0AFE-41E3-8EF8-35700BE1956F}"/>
              </a:ext>
            </a:extLst>
          </p:cNvPr>
          <p:cNvSpPr txBox="1"/>
          <p:nvPr/>
        </p:nvSpPr>
        <p:spPr>
          <a:xfrm>
            <a:off x="6391608" y="3591343"/>
            <a:ext cx="4295298" cy="1511183"/>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endParaRPr lang="en-GB" sz="1600">
              <a:latin typeface="Arial" panose="020B0604020202020204" pitchFamily="34" charset="0"/>
              <a:cs typeface="Arial" panose="020B0604020202020204" pitchFamily="34" charset="0"/>
            </a:endParaRPr>
          </a:p>
          <a:p>
            <a:pPr marL="273050" indent="-185738">
              <a:buFont typeface="Arial" panose="020B0604020202020204" pitchFamily="34" charset="0"/>
              <a:buChar char="•"/>
            </a:pPr>
            <a:r>
              <a:rPr lang="en-GB" sz="1200">
                <a:latin typeface="Arial" panose="020B0604020202020204" pitchFamily="34" charset="0"/>
                <a:cs typeface="Arial" panose="020B0604020202020204" pitchFamily="34" charset="0"/>
              </a:rPr>
              <a:t>Regional Infrastructure and Regeneration projects offer a major opportunity for the sector.</a:t>
            </a:r>
          </a:p>
          <a:p>
            <a:pPr marL="273050" indent="-185738">
              <a:buFont typeface="Arial" panose="020B0604020202020204" pitchFamily="34" charset="0"/>
              <a:buChar char="•"/>
            </a:pPr>
            <a:r>
              <a:rPr lang="en-GB" sz="1200">
                <a:latin typeface="Arial" panose="020B0604020202020204" pitchFamily="34" charset="0"/>
                <a:cs typeface="Arial" panose="020B0604020202020204" pitchFamily="34" charset="0"/>
              </a:rPr>
              <a:t>Adoption of new technologies / innovation.</a:t>
            </a:r>
          </a:p>
          <a:p>
            <a:pPr marL="273050" indent="-185738">
              <a:buFont typeface="Arial" panose="020B0604020202020204" pitchFamily="34" charset="0"/>
              <a:buChar char="•"/>
            </a:pPr>
            <a:r>
              <a:rPr lang="en-GB" sz="1200">
                <a:latin typeface="Arial" panose="020B0604020202020204" pitchFamily="34" charset="0"/>
                <a:cs typeface="Arial" panose="020B0604020202020204" pitchFamily="34" charset="0"/>
              </a:rPr>
              <a:t>Delivery of the Net Zero Strategy – retrofitting and adopting more sustainable methods of construction.  </a:t>
            </a:r>
          </a:p>
        </p:txBody>
      </p:sp>
    </p:spTree>
    <p:extLst>
      <p:ext uri="{BB962C8B-B14F-4D97-AF65-F5344CB8AC3E}">
        <p14:creationId xmlns:p14="http://schemas.microsoft.com/office/powerpoint/2010/main" val="3559310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A744-D69C-449D-969D-123E3EE5BDBA}"/>
              </a:ext>
            </a:extLst>
          </p:cNvPr>
          <p:cNvSpPr>
            <a:spLocks noGrp="1"/>
          </p:cNvSpPr>
          <p:nvPr>
            <p:ph type="title"/>
          </p:nvPr>
        </p:nvSpPr>
        <p:spPr/>
        <p:txBody>
          <a:bodyPr>
            <a:normAutofit/>
          </a:bodyPr>
          <a:lstStyle/>
          <a:p>
            <a:r>
              <a:rPr lang="en-GB" sz="2800"/>
              <a:t>Foundation Sector Analysis </a:t>
            </a:r>
          </a:p>
        </p:txBody>
      </p:sp>
      <p:sp>
        <p:nvSpPr>
          <p:cNvPr id="11" name="TextBox 10">
            <a:extLst>
              <a:ext uri="{FF2B5EF4-FFF2-40B4-BE49-F238E27FC236}">
                <a16:creationId xmlns:a16="http://schemas.microsoft.com/office/drawing/2014/main" id="{C343B747-F0BD-4564-82D6-62DE9CD7BF95}"/>
              </a:ext>
            </a:extLst>
          </p:cNvPr>
          <p:cNvSpPr txBox="1"/>
          <p:nvPr/>
        </p:nvSpPr>
        <p:spPr>
          <a:xfrm>
            <a:off x="701103" y="1365366"/>
            <a:ext cx="4816511" cy="424732"/>
          </a:xfrm>
          <a:prstGeom prst="rect">
            <a:avLst/>
          </a:prstGeom>
          <a:noFill/>
        </p:spPr>
        <p:txBody>
          <a:bodyPr wrap="square">
            <a:spAutoFit/>
          </a:bodyPr>
          <a:lstStyle>
            <a:defPPr>
              <a:defRPr lang="en-US"/>
            </a:defPPr>
            <a:lvl1pPr eaLnBrk="0" fontAlgn="base" hangingPunct="0">
              <a:lnSpc>
                <a:spcPct val="90000"/>
              </a:lnSpc>
              <a:spcBef>
                <a:spcPct val="0"/>
              </a:spcBef>
              <a:spcAft>
                <a:spcPct val="0"/>
              </a:spcAft>
              <a:defRPr sz="2400" b="1" i="1">
                <a:solidFill>
                  <a:schemeClr val="accent1"/>
                </a:solidFill>
              </a:defRPr>
            </a:lvl1pPr>
          </a:lstStyle>
          <a:p>
            <a:r>
              <a:rPr lang="en-GB"/>
              <a:t>Creative Industries</a:t>
            </a:r>
          </a:p>
        </p:txBody>
      </p:sp>
      <p:sp>
        <p:nvSpPr>
          <p:cNvPr id="12" name="TextBox 11">
            <a:extLst>
              <a:ext uri="{FF2B5EF4-FFF2-40B4-BE49-F238E27FC236}">
                <a16:creationId xmlns:a16="http://schemas.microsoft.com/office/drawing/2014/main" id="{0E8714A8-762C-49C7-9E2F-355CCAA14DDE}"/>
              </a:ext>
            </a:extLst>
          </p:cNvPr>
          <p:cNvSpPr txBox="1"/>
          <p:nvPr/>
        </p:nvSpPr>
        <p:spPr>
          <a:xfrm>
            <a:off x="701103" y="1829351"/>
            <a:ext cx="3598522" cy="929485"/>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Sector is dispersed across the two counties.</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Labour shortages.</a:t>
            </a:r>
          </a:p>
        </p:txBody>
      </p:sp>
      <p:sp>
        <p:nvSpPr>
          <p:cNvPr id="13" name="TextBox 12">
            <a:extLst>
              <a:ext uri="{FF2B5EF4-FFF2-40B4-BE49-F238E27FC236}">
                <a16:creationId xmlns:a16="http://schemas.microsoft.com/office/drawing/2014/main" id="{FDB6F561-4A05-40E7-9B22-97FB83FE778E}"/>
              </a:ext>
            </a:extLst>
          </p:cNvPr>
          <p:cNvSpPr txBox="1"/>
          <p:nvPr/>
        </p:nvSpPr>
        <p:spPr>
          <a:xfrm>
            <a:off x="701103" y="3080424"/>
            <a:ext cx="5588003" cy="2037481"/>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Creative Unlimited.</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Strong ambitions around net zero production skills.</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Skills focus supporting young people into the sector and promoting destination for talent to work and stay.</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Supporting cross-sector innovation through technologies/capabilities such as UX design, gamification, etc. </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Engagement with Health and Social Care sector to develop innovative solutions to improve health outcomes and quality of life.</a:t>
            </a:r>
          </a:p>
        </p:txBody>
      </p:sp>
      <p:sp>
        <p:nvSpPr>
          <p:cNvPr id="15" name="TextBox 14">
            <a:extLst>
              <a:ext uri="{FF2B5EF4-FFF2-40B4-BE49-F238E27FC236}">
                <a16:creationId xmlns:a16="http://schemas.microsoft.com/office/drawing/2014/main" id="{A349F4E7-CCEB-4A24-887C-2519C0CF1928}"/>
              </a:ext>
            </a:extLst>
          </p:cNvPr>
          <p:cNvSpPr txBox="1"/>
          <p:nvPr/>
        </p:nvSpPr>
        <p:spPr>
          <a:xfrm>
            <a:off x="6126396" y="1334436"/>
            <a:ext cx="6113834" cy="424732"/>
          </a:xfrm>
          <a:prstGeom prst="rect">
            <a:avLst/>
          </a:prstGeom>
          <a:noFill/>
        </p:spPr>
        <p:txBody>
          <a:bodyPr wrap="square">
            <a:spAutoFit/>
          </a:bodyPr>
          <a:lstStyle/>
          <a:p>
            <a:pPr eaLnBrk="0" fontAlgn="base" hangingPunct="0">
              <a:lnSpc>
                <a:spcPct val="90000"/>
              </a:lnSpc>
              <a:spcBef>
                <a:spcPct val="0"/>
              </a:spcBef>
              <a:spcAft>
                <a:spcPct val="0"/>
              </a:spcAft>
            </a:pPr>
            <a:r>
              <a:rPr lang="en-GB" sz="2400" b="1" i="1">
                <a:solidFill>
                  <a:schemeClr val="accent1"/>
                </a:solidFill>
              </a:rPr>
              <a:t>Financial Services</a:t>
            </a:r>
          </a:p>
        </p:txBody>
      </p:sp>
      <p:sp>
        <p:nvSpPr>
          <p:cNvPr id="16" name="TextBox 15">
            <a:extLst>
              <a:ext uri="{FF2B5EF4-FFF2-40B4-BE49-F238E27FC236}">
                <a16:creationId xmlns:a16="http://schemas.microsoft.com/office/drawing/2014/main" id="{75DD8873-D6C2-4361-8001-8CA5CC4031AA}"/>
              </a:ext>
            </a:extLst>
          </p:cNvPr>
          <p:cNvSpPr txBox="1"/>
          <p:nvPr/>
        </p:nvSpPr>
        <p:spPr>
          <a:xfrm>
            <a:off x="6175268" y="1843667"/>
            <a:ext cx="5588003" cy="1298817"/>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1600">
              <a:latin typeface="Arial" panose="020B0604020202020204" pitchFamily="34" charset="0"/>
              <a:cs typeface="Arial" panose="020B0604020202020204" pitchFamily="34" charset="0"/>
            </a:endParaRPr>
          </a:p>
          <a:p>
            <a:pPr marL="361950" indent="-271463">
              <a:buFont typeface="Arial" panose="020B0604020202020204" pitchFamily="34" charset="0"/>
              <a:buChar char="•"/>
            </a:pPr>
            <a:r>
              <a:rPr lang="en-GB" sz="1200">
                <a:latin typeface="Arial" panose="020B0604020202020204" pitchFamily="34" charset="0"/>
                <a:cs typeface="Arial" panose="020B0604020202020204" pitchFamily="34" charset="0"/>
              </a:rPr>
              <a:t>Strengths in FinTech not acknowledged by Khalifa Review.</a:t>
            </a:r>
          </a:p>
          <a:p>
            <a:pPr marL="361950" indent="-271463">
              <a:buFont typeface="Arial" panose="020B0604020202020204" pitchFamily="34" charset="0"/>
              <a:buChar char="•"/>
            </a:pPr>
            <a:r>
              <a:rPr lang="en-GB" sz="1200">
                <a:latin typeface="Arial" panose="020B0604020202020204" pitchFamily="34" charset="0"/>
                <a:cs typeface="Arial" panose="020B0604020202020204" pitchFamily="34" charset="0"/>
              </a:rPr>
              <a:t>Retention and recruitment is emerging as a challenge for the financial services sector – exacerbated by the pandemic and working from home trend. </a:t>
            </a:r>
          </a:p>
        </p:txBody>
      </p:sp>
      <p:sp>
        <p:nvSpPr>
          <p:cNvPr id="17" name="TextBox 16">
            <a:extLst>
              <a:ext uri="{FF2B5EF4-FFF2-40B4-BE49-F238E27FC236}">
                <a16:creationId xmlns:a16="http://schemas.microsoft.com/office/drawing/2014/main" id="{D673C7C4-539A-4770-996B-675BA4DDBF10}"/>
              </a:ext>
            </a:extLst>
          </p:cNvPr>
          <p:cNvSpPr txBox="1"/>
          <p:nvPr/>
        </p:nvSpPr>
        <p:spPr>
          <a:xfrm>
            <a:off x="6175268" y="3214655"/>
            <a:ext cx="5178532" cy="1668149"/>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endParaRPr lang="en-GB" sz="1600">
              <a:latin typeface="Arial" panose="020B0604020202020204" pitchFamily="34" charset="0"/>
              <a:cs typeface="Arial" panose="020B0604020202020204" pitchFamily="34" charset="0"/>
            </a:endParaRPr>
          </a:p>
          <a:p>
            <a:pPr marL="361950" indent="-271463">
              <a:buFont typeface="Arial" panose="020B0604020202020204" pitchFamily="34" charset="0"/>
              <a:buChar char="•"/>
            </a:pPr>
            <a:r>
              <a:rPr lang="en-GB" sz="1200">
                <a:latin typeface="Arial" panose="020B0604020202020204" pitchFamily="34" charset="0"/>
                <a:cs typeface="Arial" panose="020B0604020202020204" pitchFamily="34" charset="0"/>
              </a:rPr>
              <a:t>Further enhancing the major FinTech offer. </a:t>
            </a:r>
          </a:p>
          <a:p>
            <a:pPr marL="361950" indent="-271463">
              <a:buFont typeface="Arial" panose="020B0604020202020204" pitchFamily="34" charset="0"/>
              <a:buChar char="•"/>
            </a:pPr>
            <a:r>
              <a:rPr lang="en-GB" sz="1200">
                <a:latin typeface="Arial" panose="020B0604020202020204" pitchFamily="34" charset="0"/>
                <a:cs typeface="Arial" panose="020B0604020202020204" pitchFamily="34" charset="0"/>
              </a:rPr>
              <a:t>Promote and strengthen our ESG (Environmental, Social and Governance) and green investment credentials given the crucial role the sector has to play in driving the clean growth agenda. </a:t>
            </a:r>
          </a:p>
          <a:p>
            <a:pPr marL="361950" indent="-271463">
              <a:buFont typeface="Arial" panose="020B0604020202020204" pitchFamily="34" charset="0"/>
              <a:buChar char="•"/>
            </a:pPr>
            <a:r>
              <a:rPr lang="en-GB" sz="1200">
                <a:latin typeface="Arial" panose="020B0604020202020204" pitchFamily="34" charset="0"/>
                <a:cs typeface="Arial" panose="020B0604020202020204" pitchFamily="34" charset="0"/>
              </a:rPr>
              <a:t>Strengthen the links between FIG and FIPS – the two cluster networks representing Norwich and Ipswich. </a:t>
            </a:r>
          </a:p>
        </p:txBody>
      </p:sp>
    </p:spTree>
    <p:extLst>
      <p:ext uri="{BB962C8B-B14F-4D97-AF65-F5344CB8AC3E}">
        <p14:creationId xmlns:p14="http://schemas.microsoft.com/office/powerpoint/2010/main" val="1136735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A744-D69C-449D-969D-123E3EE5BDBA}"/>
              </a:ext>
            </a:extLst>
          </p:cNvPr>
          <p:cNvSpPr>
            <a:spLocks noGrp="1"/>
          </p:cNvSpPr>
          <p:nvPr>
            <p:ph type="title"/>
          </p:nvPr>
        </p:nvSpPr>
        <p:spPr>
          <a:xfrm>
            <a:off x="2164976" y="392021"/>
            <a:ext cx="5562206" cy="675136"/>
          </a:xfrm>
        </p:spPr>
        <p:txBody>
          <a:bodyPr>
            <a:normAutofit/>
          </a:bodyPr>
          <a:lstStyle/>
          <a:p>
            <a:r>
              <a:rPr lang="en-GB" sz="2800"/>
              <a:t>Foundation Sector Analysis</a:t>
            </a:r>
          </a:p>
        </p:txBody>
      </p:sp>
      <p:sp>
        <p:nvSpPr>
          <p:cNvPr id="4" name="TextBox 3">
            <a:extLst>
              <a:ext uri="{FF2B5EF4-FFF2-40B4-BE49-F238E27FC236}">
                <a16:creationId xmlns:a16="http://schemas.microsoft.com/office/drawing/2014/main" id="{F714D3AE-3162-43B7-947C-A406E0CF858B}"/>
              </a:ext>
            </a:extLst>
          </p:cNvPr>
          <p:cNvSpPr txBox="1"/>
          <p:nvPr/>
        </p:nvSpPr>
        <p:spPr>
          <a:xfrm>
            <a:off x="365482" y="1647261"/>
            <a:ext cx="5257800" cy="806375"/>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Labour challenges exacerbated by EU Exit and Covid-19 pandemic. </a:t>
            </a: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Negative impact on earnings of social care staff. </a:t>
            </a:r>
            <a:endParaRPr lang="en-GB" sz="1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6A7FCA5-2743-4CC8-9AD3-8D4DA80006AC}"/>
              </a:ext>
            </a:extLst>
          </p:cNvPr>
          <p:cNvSpPr txBox="1"/>
          <p:nvPr/>
        </p:nvSpPr>
        <p:spPr>
          <a:xfrm>
            <a:off x="365481" y="2453636"/>
            <a:ext cx="6798993" cy="3730252"/>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pPr marL="360363" indent="-273050"/>
            <a:endParaRPr lang="en-GB" sz="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Shared learning around the transformational partnerships working across Norfolk and Suffolk. </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The Integrated Care Academy at University of Suffolk links the care sector with the VCSE sector and will be leading academic partners for local health and social care services working in mental health, care for the elderly and end of life care. </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The Norwich Institute of Healthy Ageing partnership develops and implements effective strategies to promote sustained population behaviour change, in order to improve physical and mental wellbeing. </a:t>
            </a: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The University of East Anglia Health and Social Care Partnership is working together to make it easier to do more research and innovation. Single focus is on increasing collaboration to bring benefits to service users and health and social care professionals. Strategic focus on healthy ageing; young people’s wellbeing and living with long-term conditions. </a:t>
            </a:r>
          </a:p>
          <a:p>
            <a:pPr marL="360363" indent="-2730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Norwich University of the Arts has partnered with regional universities and the University of Essex to develop creative and innovative solutions to both social care and mental health</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Innovative local companies transforming the sector (e.g. Stowmarket Innovation Labs, Norwich Research Park, </a:t>
            </a:r>
            <a:r>
              <a:rPr lang="en-GB" sz="1200" err="1">
                <a:effectLst/>
                <a:latin typeface="Arial" panose="020B0604020202020204" pitchFamily="34" charset="0"/>
                <a:ea typeface="Calibri" panose="020F0502020204030204" pitchFamily="34" charset="0"/>
                <a:cs typeface="Arial" panose="020B0604020202020204" pitchFamily="34" charset="0"/>
              </a:rPr>
              <a:t>Adastral</a:t>
            </a:r>
            <a:r>
              <a:rPr lang="en-GB" sz="1200">
                <a:effectLst/>
                <a:latin typeface="Arial" panose="020B0604020202020204" pitchFamily="34" charset="0"/>
                <a:ea typeface="Calibri" panose="020F0502020204030204" pitchFamily="34" charset="0"/>
                <a:cs typeface="Arial" panose="020B0604020202020204" pitchFamily="34" charset="0"/>
              </a:rPr>
              <a:t> Park). </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MedTech facility at Felixstowe</a:t>
            </a:r>
          </a:p>
        </p:txBody>
      </p:sp>
      <p:sp>
        <p:nvSpPr>
          <p:cNvPr id="7" name="TextBox 6">
            <a:extLst>
              <a:ext uri="{FF2B5EF4-FFF2-40B4-BE49-F238E27FC236}">
                <a16:creationId xmlns:a16="http://schemas.microsoft.com/office/drawing/2014/main" id="{3E4AD9FE-44D3-4E2E-9200-263127A8FC11}"/>
              </a:ext>
            </a:extLst>
          </p:cNvPr>
          <p:cNvSpPr txBox="1"/>
          <p:nvPr/>
        </p:nvSpPr>
        <p:spPr>
          <a:xfrm>
            <a:off x="365482" y="1222529"/>
            <a:ext cx="6162472" cy="424732"/>
          </a:xfrm>
          <a:prstGeom prst="rect">
            <a:avLst/>
          </a:prstGeom>
          <a:noFill/>
        </p:spPr>
        <p:txBody>
          <a:bodyPr wrap="square">
            <a:spAutoFit/>
          </a:bodyPr>
          <a:lstStyle/>
          <a:p>
            <a:pPr eaLnBrk="0" fontAlgn="base" hangingPunct="0">
              <a:lnSpc>
                <a:spcPct val="90000"/>
              </a:lnSpc>
              <a:spcBef>
                <a:spcPct val="0"/>
              </a:spcBef>
              <a:spcAft>
                <a:spcPct val="0"/>
              </a:spcAft>
            </a:pPr>
            <a:r>
              <a:rPr lang="en-GB" sz="2400" b="1" i="1">
                <a:solidFill>
                  <a:schemeClr val="accent1"/>
                </a:solidFill>
              </a:rPr>
              <a:t>Health and Social Care</a:t>
            </a:r>
          </a:p>
        </p:txBody>
      </p:sp>
      <p:sp>
        <p:nvSpPr>
          <p:cNvPr id="9" name="TextBox 8">
            <a:extLst>
              <a:ext uri="{FF2B5EF4-FFF2-40B4-BE49-F238E27FC236}">
                <a16:creationId xmlns:a16="http://schemas.microsoft.com/office/drawing/2014/main" id="{7DFECEBC-9F5A-4AD7-A114-2102C12272BD}"/>
              </a:ext>
            </a:extLst>
          </p:cNvPr>
          <p:cNvSpPr txBox="1"/>
          <p:nvPr/>
        </p:nvSpPr>
        <p:spPr>
          <a:xfrm>
            <a:off x="6898119" y="1231852"/>
            <a:ext cx="6162472" cy="424732"/>
          </a:xfrm>
          <a:prstGeom prst="rect">
            <a:avLst/>
          </a:prstGeom>
          <a:noFill/>
        </p:spPr>
        <p:txBody>
          <a:bodyPr wrap="square">
            <a:spAutoFit/>
          </a:bodyPr>
          <a:lstStyle/>
          <a:p>
            <a:pPr eaLnBrk="0" fontAlgn="base" hangingPunct="0">
              <a:lnSpc>
                <a:spcPct val="90000"/>
              </a:lnSpc>
              <a:spcBef>
                <a:spcPct val="0"/>
              </a:spcBef>
              <a:spcAft>
                <a:spcPct val="0"/>
              </a:spcAft>
            </a:pPr>
            <a:r>
              <a:rPr lang="en-GB" sz="2400" b="1" i="1">
                <a:solidFill>
                  <a:schemeClr val="accent1"/>
                </a:solidFill>
              </a:rPr>
              <a:t>Life Sciences and Bio Tech</a:t>
            </a:r>
          </a:p>
        </p:txBody>
      </p:sp>
      <p:sp>
        <p:nvSpPr>
          <p:cNvPr id="10" name="TextBox 9">
            <a:extLst>
              <a:ext uri="{FF2B5EF4-FFF2-40B4-BE49-F238E27FC236}">
                <a16:creationId xmlns:a16="http://schemas.microsoft.com/office/drawing/2014/main" id="{8FD75CF0-4120-4F06-9C9A-3CF608791C8D}"/>
              </a:ext>
            </a:extLst>
          </p:cNvPr>
          <p:cNvSpPr txBox="1"/>
          <p:nvPr/>
        </p:nvSpPr>
        <p:spPr>
          <a:xfrm>
            <a:off x="6898119" y="1656584"/>
            <a:ext cx="4302766" cy="923330"/>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100">
                <a:latin typeface="Arial" panose="020B0604020202020204" pitchFamily="34" charset="0"/>
                <a:cs typeface="Arial" panose="020B0604020202020204" pitchFamily="34" charset="0"/>
              </a:rPr>
              <a:t>Highly specialized subject areas – difficult to attract new audience and stakeholders to the work being done.</a:t>
            </a:r>
          </a:p>
        </p:txBody>
      </p:sp>
      <p:sp>
        <p:nvSpPr>
          <p:cNvPr id="11" name="TextBox 10">
            <a:extLst>
              <a:ext uri="{FF2B5EF4-FFF2-40B4-BE49-F238E27FC236}">
                <a16:creationId xmlns:a16="http://schemas.microsoft.com/office/drawing/2014/main" id="{FEAC5F55-6597-4B78-817F-1AE54BD9C933}"/>
              </a:ext>
            </a:extLst>
          </p:cNvPr>
          <p:cNvSpPr txBox="1"/>
          <p:nvPr/>
        </p:nvSpPr>
        <p:spPr>
          <a:xfrm>
            <a:off x="6958409" y="2663351"/>
            <a:ext cx="4735749" cy="1815882"/>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International expertise in the fields of food, health, and microbiome – advanced cluster of animal health and emerging pharmaceutical manufacture.</a:t>
            </a: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Delivery of the Department for International Trade High Potential Opportunity in Plant Science building on the world-class research at Norwich Research Park and the agri-food sector. </a:t>
            </a:r>
          </a:p>
        </p:txBody>
      </p:sp>
    </p:spTree>
    <p:extLst>
      <p:ext uri="{BB962C8B-B14F-4D97-AF65-F5344CB8AC3E}">
        <p14:creationId xmlns:p14="http://schemas.microsoft.com/office/powerpoint/2010/main" val="3170639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A744-D69C-449D-969D-123E3EE5BDBA}"/>
              </a:ext>
            </a:extLst>
          </p:cNvPr>
          <p:cNvSpPr>
            <a:spLocks noGrp="1"/>
          </p:cNvSpPr>
          <p:nvPr>
            <p:ph type="title"/>
          </p:nvPr>
        </p:nvSpPr>
        <p:spPr/>
        <p:txBody>
          <a:bodyPr>
            <a:normAutofit/>
          </a:bodyPr>
          <a:lstStyle/>
          <a:p>
            <a:r>
              <a:rPr lang="en-GB" sz="2800"/>
              <a:t>Foundation Sector Analysis</a:t>
            </a:r>
          </a:p>
        </p:txBody>
      </p:sp>
      <p:sp>
        <p:nvSpPr>
          <p:cNvPr id="4" name="TextBox 3">
            <a:extLst>
              <a:ext uri="{FF2B5EF4-FFF2-40B4-BE49-F238E27FC236}">
                <a16:creationId xmlns:a16="http://schemas.microsoft.com/office/drawing/2014/main" id="{C6C59B0C-727A-44B1-A9F8-5058D753BED4}"/>
              </a:ext>
            </a:extLst>
          </p:cNvPr>
          <p:cNvSpPr txBox="1"/>
          <p:nvPr/>
        </p:nvSpPr>
        <p:spPr>
          <a:xfrm>
            <a:off x="778844" y="1858678"/>
            <a:ext cx="5377774" cy="1323439"/>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The sector has been hit hard by supply chain disruption and backlog at ports. </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Price of containers has gone through the roof. </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Labour challenges e.g. the impact of the HGV driver shortage.</a:t>
            </a:r>
          </a:p>
        </p:txBody>
      </p:sp>
      <p:sp>
        <p:nvSpPr>
          <p:cNvPr id="5" name="TextBox 4">
            <a:extLst>
              <a:ext uri="{FF2B5EF4-FFF2-40B4-BE49-F238E27FC236}">
                <a16:creationId xmlns:a16="http://schemas.microsoft.com/office/drawing/2014/main" id="{37A6C03A-6E44-4584-BC41-30BC0D8D4F3A}"/>
              </a:ext>
            </a:extLst>
          </p:cNvPr>
          <p:cNvSpPr txBox="1"/>
          <p:nvPr/>
        </p:nvSpPr>
        <p:spPr>
          <a:xfrm>
            <a:off x="778844" y="3307408"/>
            <a:ext cx="5971162" cy="2037481"/>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Freeport East opportunity – Port of Felixstowe and Gateway 14. </a:t>
            </a: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UK’s largest container port at Felixstowe. </a:t>
            </a: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Nationally significant ports for the energy and agri-food sectors. </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Strong logistics cluster - A14 corridor emerging as a major location for smart logistics hubs. </a:t>
            </a: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Port expansion and innovation plans (e.g. Operations and Maintenance Campus, 5G technology, </a:t>
            </a:r>
            <a:r>
              <a:rPr lang="en-GB" sz="1200" err="1">
                <a:effectLst/>
                <a:latin typeface="Arial" panose="020B0604020202020204" pitchFamily="34" charset="0"/>
                <a:ea typeface="Calibri" panose="020F0502020204030204" pitchFamily="34" charset="0"/>
                <a:cs typeface="Arial" panose="020B0604020202020204" pitchFamily="34" charset="0"/>
              </a:rPr>
              <a:t>PowerPark</a:t>
            </a:r>
            <a:r>
              <a:rPr lang="en-GB" sz="1200">
                <a:effectLst/>
                <a:latin typeface="Arial" panose="020B0604020202020204" pitchFamily="34" charset="0"/>
                <a:ea typeface="Calibri" panose="020F0502020204030204" pitchFamily="34" charset="0"/>
                <a:cs typeface="Arial" panose="020B0604020202020204" pitchFamily="34" charset="0"/>
              </a:rPr>
              <a:t>). </a:t>
            </a:r>
          </a:p>
          <a:p>
            <a:pPr marL="360363" indent="-2730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Decarbonisation plans across ports. </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04135F-D31F-443B-AA35-18297F8DC615}"/>
              </a:ext>
            </a:extLst>
          </p:cNvPr>
          <p:cNvSpPr txBox="1"/>
          <p:nvPr/>
        </p:nvSpPr>
        <p:spPr>
          <a:xfrm>
            <a:off x="778844" y="1420076"/>
            <a:ext cx="4039411" cy="424732"/>
          </a:xfrm>
          <a:prstGeom prst="rect">
            <a:avLst/>
          </a:prstGeom>
          <a:noFill/>
        </p:spPr>
        <p:txBody>
          <a:bodyPr wrap="square">
            <a:spAutoFit/>
          </a:bodyPr>
          <a:lstStyle/>
          <a:p>
            <a:pPr eaLnBrk="0" fontAlgn="base" hangingPunct="0">
              <a:lnSpc>
                <a:spcPct val="90000"/>
              </a:lnSpc>
              <a:spcBef>
                <a:spcPct val="0"/>
              </a:spcBef>
              <a:spcAft>
                <a:spcPct val="0"/>
              </a:spcAft>
            </a:pPr>
            <a:r>
              <a:rPr lang="en-GB" sz="2400" b="1" i="1">
                <a:solidFill>
                  <a:schemeClr val="accent1"/>
                </a:solidFill>
              </a:rPr>
              <a:t>Ports and Logistics</a:t>
            </a:r>
          </a:p>
        </p:txBody>
      </p:sp>
      <p:sp>
        <p:nvSpPr>
          <p:cNvPr id="8" name="TextBox 7">
            <a:extLst>
              <a:ext uri="{FF2B5EF4-FFF2-40B4-BE49-F238E27FC236}">
                <a16:creationId xmlns:a16="http://schemas.microsoft.com/office/drawing/2014/main" id="{C2443077-10F6-498C-B1A5-2821DEB722C6}"/>
              </a:ext>
            </a:extLst>
          </p:cNvPr>
          <p:cNvSpPr txBox="1"/>
          <p:nvPr/>
        </p:nvSpPr>
        <p:spPr>
          <a:xfrm>
            <a:off x="6358414" y="1437310"/>
            <a:ext cx="4303679" cy="424732"/>
          </a:xfrm>
          <a:prstGeom prst="rect">
            <a:avLst/>
          </a:prstGeom>
          <a:noFill/>
        </p:spPr>
        <p:txBody>
          <a:bodyPr wrap="square">
            <a:spAutoFit/>
          </a:bodyPr>
          <a:lstStyle/>
          <a:p>
            <a:pPr eaLnBrk="0" fontAlgn="base" hangingPunct="0">
              <a:lnSpc>
                <a:spcPct val="90000"/>
              </a:lnSpc>
              <a:spcBef>
                <a:spcPct val="0"/>
              </a:spcBef>
              <a:spcAft>
                <a:spcPct val="0"/>
              </a:spcAft>
            </a:pPr>
            <a:r>
              <a:rPr lang="en-GB" sz="2400" b="1" i="1">
                <a:solidFill>
                  <a:schemeClr val="accent1"/>
                </a:solidFill>
              </a:rPr>
              <a:t>Visitor Economy</a:t>
            </a:r>
          </a:p>
        </p:txBody>
      </p:sp>
      <p:sp>
        <p:nvSpPr>
          <p:cNvPr id="9" name="TextBox 8">
            <a:extLst>
              <a:ext uri="{FF2B5EF4-FFF2-40B4-BE49-F238E27FC236}">
                <a16:creationId xmlns:a16="http://schemas.microsoft.com/office/drawing/2014/main" id="{418F28DF-F8F7-48AA-AC60-9241B32857DC}"/>
              </a:ext>
            </a:extLst>
          </p:cNvPr>
          <p:cNvSpPr txBox="1"/>
          <p:nvPr/>
        </p:nvSpPr>
        <p:spPr>
          <a:xfrm>
            <a:off x="6324600" y="1894270"/>
            <a:ext cx="5484779" cy="1114151"/>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The sector has been hit hard by the Covid-19 pandemic and is facing challenges around recruitment and retention due to perceptions. </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Potential for staycation trend to decline in 2022. </a:t>
            </a:r>
          </a:p>
        </p:txBody>
      </p:sp>
      <p:sp>
        <p:nvSpPr>
          <p:cNvPr id="10" name="TextBox 9">
            <a:extLst>
              <a:ext uri="{FF2B5EF4-FFF2-40B4-BE49-F238E27FC236}">
                <a16:creationId xmlns:a16="http://schemas.microsoft.com/office/drawing/2014/main" id="{2B278DAD-A9D6-466B-9A13-8F63CEE37368}"/>
              </a:ext>
            </a:extLst>
          </p:cNvPr>
          <p:cNvSpPr txBox="1"/>
          <p:nvPr/>
        </p:nvSpPr>
        <p:spPr>
          <a:xfrm>
            <a:off x="6324600" y="3292623"/>
            <a:ext cx="5628588" cy="1852815"/>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East of England Development Plan sets the agenda moving forward.</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Opportunity to attract more foreign visitors in 2022. </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Extending the season all year round. </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Adoption of digital technologies and driving innovation in the sector. </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Sustainable Tourism Plan.</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Eco-tourism opportunities. </a:t>
            </a:r>
          </a:p>
          <a:p>
            <a:pPr marL="360363" indent="-273050">
              <a:buFont typeface="Arial" panose="020B0604020202020204" pitchFamily="34" charset="0"/>
              <a:buChar char="•"/>
              <a:tabLst>
                <a:tab pos="360363" algn="l"/>
              </a:tabLst>
            </a:pPr>
            <a:r>
              <a:rPr lang="en-GB" sz="1200">
                <a:latin typeface="Arial" panose="020B0604020202020204" pitchFamily="34" charset="0"/>
                <a:cs typeface="Arial" panose="020B0604020202020204" pitchFamily="34" charset="0"/>
              </a:rPr>
              <a:t>East Academy for Skills in Tourism.</a:t>
            </a:r>
          </a:p>
        </p:txBody>
      </p:sp>
    </p:spTree>
    <p:extLst>
      <p:ext uri="{BB962C8B-B14F-4D97-AF65-F5344CB8AC3E}">
        <p14:creationId xmlns:p14="http://schemas.microsoft.com/office/powerpoint/2010/main" val="3785275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A744-D69C-449D-969D-123E3EE5BDBA}"/>
              </a:ext>
            </a:extLst>
          </p:cNvPr>
          <p:cNvSpPr>
            <a:spLocks noGrp="1"/>
          </p:cNvSpPr>
          <p:nvPr>
            <p:ph type="title"/>
          </p:nvPr>
        </p:nvSpPr>
        <p:spPr>
          <a:xfrm>
            <a:off x="2164976" y="392021"/>
            <a:ext cx="7494590" cy="675136"/>
          </a:xfrm>
        </p:spPr>
        <p:txBody>
          <a:bodyPr>
            <a:normAutofit/>
          </a:bodyPr>
          <a:lstStyle/>
          <a:p>
            <a:r>
              <a:rPr lang="en-GB" sz="2800"/>
              <a:t>Foundation Sector Analysis</a:t>
            </a:r>
          </a:p>
        </p:txBody>
      </p:sp>
      <p:sp>
        <p:nvSpPr>
          <p:cNvPr id="4" name="TextBox 3">
            <a:extLst>
              <a:ext uri="{FF2B5EF4-FFF2-40B4-BE49-F238E27FC236}">
                <a16:creationId xmlns:a16="http://schemas.microsoft.com/office/drawing/2014/main" id="{50DFF7A8-4A1D-46DB-9D55-777A7454008D}"/>
              </a:ext>
            </a:extLst>
          </p:cNvPr>
          <p:cNvSpPr txBox="1"/>
          <p:nvPr/>
        </p:nvSpPr>
        <p:spPr>
          <a:xfrm>
            <a:off x="856206" y="1896286"/>
            <a:ext cx="10106527" cy="1483483"/>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Challenges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The sector has been hit hard by the Covid-19 pandemic. </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Disproportionate impact on self-employed / freelancers.</a:t>
            </a:r>
          </a:p>
          <a:p>
            <a:pPr marL="360363" indent="-273050">
              <a:buFont typeface="Arial" panose="020B0604020202020204" pitchFamily="34" charset="0"/>
              <a:buChar char="•"/>
            </a:pPr>
            <a:r>
              <a:rPr lang="en-GB" sz="1200">
                <a:latin typeface="Arial" panose="020B0604020202020204" pitchFamily="34" charset="0"/>
                <a:cs typeface="Arial" panose="020B0604020202020204" pitchFamily="34" charset="0"/>
              </a:rPr>
              <a:t>Nearly 7,000 people are employed in East Anglia's cultural economy and the sector had been growing until the pandemic hit. Between 2015 and spring 2020, the sector had grown by £38million - employing nearly a quarter more people than it had in 2020. However, when the pandemic hit, it shrank by 28% in terms of its contribution to the economy.</a:t>
            </a:r>
          </a:p>
        </p:txBody>
      </p:sp>
      <p:sp>
        <p:nvSpPr>
          <p:cNvPr id="5" name="TextBox 4">
            <a:extLst>
              <a:ext uri="{FF2B5EF4-FFF2-40B4-BE49-F238E27FC236}">
                <a16:creationId xmlns:a16="http://schemas.microsoft.com/office/drawing/2014/main" id="{89059F5A-B7DE-4519-BDE0-55C25EBD24DB}"/>
              </a:ext>
            </a:extLst>
          </p:cNvPr>
          <p:cNvSpPr txBox="1"/>
          <p:nvPr/>
        </p:nvSpPr>
        <p:spPr>
          <a:xfrm>
            <a:off x="856205" y="3607497"/>
            <a:ext cx="10106527" cy="1298817"/>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Opportunities include:</a:t>
            </a:r>
          </a:p>
          <a:p>
            <a:endParaRPr lang="en-GB" sz="1600">
              <a:latin typeface="Arial" panose="020B0604020202020204" pitchFamily="34" charset="0"/>
              <a:cs typeface="Arial" panose="020B0604020202020204" pitchFamily="34" charset="0"/>
            </a:endParaRP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New vision and strategy for the culture sector.</a:t>
            </a: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Head East campaign celebrating the rich diversity of arts, culture, and heritage.</a:t>
            </a:r>
          </a:p>
          <a:p>
            <a:pPr marL="360363" indent="-2730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Change leadership programme is equipping current and next-generation creative and cultural leaders with the skills they need to drive creative, social and economic change across Norfolk and Suffolk. </a:t>
            </a:r>
          </a:p>
        </p:txBody>
      </p:sp>
      <p:sp>
        <p:nvSpPr>
          <p:cNvPr id="7" name="TextBox 6">
            <a:extLst>
              <a:ext uri="{FF2B5EF4-FFF2-40B4-BE49-F238E27FC236}">
                <a16:creationId xmlns:a16="http://schemas.microsoft.com/office/drawing/2014/main" id="{D65F8573-B374-42A3-B794-2642F6CC2B7A}"/>
              </a:ext>
            </a:extLst>
          </p:cNvPr>
          <p:cNvSpPr txBox="1"/>
          <p:nvPr/>
        </p:nvSpPr>
        <p:spPr>
          <a:xfrm>
            <a:off x="785509" y="1434621"/>
            <a:ext cx="6162472" cy="461665"/>
          </a:xfrm>
          <a:prstGeom prst="rect">
            <a:avLst/>
          </a:prstGeom>
          <a:noFill/>
        </p:spPr>
        <p:txBody>
          <a:bodyPr wrap="square">
            <a:spAutoFit/>
          </a:bodyPr>
          <a:lstStyle/>
          <a:p>
            <a:r>
              <a:rPr lang="en-GB" sz="1800"/>
              <a:t> </a:t>
            </a:r>
            <a:r>
              <a:rPr lang="en-GB" sz="2400" b="1" i="1">
                <a:solidFill>
                  <a:schemeClr val="accent1"/>
                </a:solidFill>
              </a:rPr>
              <a:t>Culture and Heritage</a:t>
            </a:r>
          </a:p>
        </p:txBody>
      </p:sp>
    </p:spTree>
    <p:extLst>
      <p:ext uri="{BB962C8B-B14F-4D97-AF65-F5344CB8AC3E}">
        <p14:creationId xmlns:p14="http://schemas.microsoft.com/office/powerpoint/2010/main" val="3321299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6448-62E5-4562-ACFB-D804602A0816}"/>
              </a:ext>
            </a:extLst>
          </p:cNvPr>
          <p:cNvSpPr>
            <a:spLocks noGrp="1"/>
          </p:cNvSpPr>
          <p:nvPr>
            <p:ph type="title"/>
          </p:nvPr>
        </p:nvSpPr>
        <p:spPr/>
        <p:txBody>
          <a:bodyPr>
            <a:normAutofit/>
          </a:bodyPr>
          <a:lstStyle/>
          <a:p>
            <a:r>
              <a:rPr lang="en-GB" sz="2800"/>
              <a:t>Business, Enterprise and  Scale-ups: Case Study</a:t>
            </a:r>
          </a:p>
        </p:txBody>
      </p:sp>
      <p:sp>
        <p:nvSpPr>
          <p:cNvPr id="3" name="TextBox 2">
            <a:extLst>
              <a:ext uri="{FF2B5EF4-FFF2-40B4-BE49-F238E27FC236}">
                <a16:creationId xmlns:a16="http://schemas.microsoft.com/office/drawing/2014/main" id="{3B3603D1-16EC-4D84-A9D2-98B0114E2048}"/>
              </a:ext>
            </a:extLst>
          </p:cNvPr>
          <p:cNvSpPr txBox="1"/>
          <p:nvPr/>
        </p:nvSpPr>
        <p:spPr>
          <a:xfrm>
            <a:off x="526490" y="1257762"/>
            <a:ext cx="6720616" cy="4745273"/>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latin typeface="+mj-lt"/>
              </a:rPr>
              <a:t>Supporting West Suffolk’s SME’s</a:t>
            </a:r>
          </a:p>
          <a:p>
            <a:pPr eaLnBrk="0" fontAlgn="base" hangingPunct="0">
              <a:lnSpc>
                <a:spcPct val="90000"/>
              </a:lnSpc>
              <a:spcBef>
                <a:spcPct val="0"/>
              </a:spcBef>
              <a:spcAft>
                <a:spcPct val="0"/>
              </a:spcAft>
            </a:pPr>
            <a:endParaRPr lang="en-GB" sz="1600" b="1" i="1">
              <a:solidFill>
                <a:schemeClr val="accent1"/>
              </a:solidFill>
              <a:latin typeface="+mj-lt"/>
            </a:endParaRPr>
          </a:p>
          <a:p>
            <a:pPr>
              <a:lnSpc>
                <a:spcPct val="107000"/>
              </a:lnSpc>
              <a:spcAft>
                <a:spcPts val="800"/>
              </a:spcAft>
            </a:pPr>
            <a:r>
              <a:rPr lang="en-GB" sz="1400" i="1">
                <a:latin typeface="+mj-lt"/>
                <a:ea typeface="Calibri" panose="020F0502020204030204" pitchFamily="34" charset="0"/>
                <a:cs typeface="Calibri" panose="020F0502020204030204" pitchFamily="34" charset="0"/>
              </a:rPr>
              <a:t>SMEs account for 98% of all businesses operating in West Suffolk and </a:t>
            </a:r>
            <a:r>
              <a:rPr lang="en-GB" sz="1400" i="1">
                <a:effectLst/>
                <a:latin typeface="+mj-lt"/>
                <a:ea typeface="Calibri" panose="020F0502020204030204" pitchFamily="34" charset="0"/>
                <a:cs typeface="Calibri" panose="020F0502020204030204" pitchFamily="34" charset="0"/>
              </a:rPr>
              <a:t>helping these businesses to start, grow, survive and thrive not only requires expert advice, but businesses need the right environment in which to develop. </a:t>
            </a:r>
            <a:endParaRPr lang="en-GB" sz="1400" i="1">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1400" i="1">
                <a:effectLst/>
                <a:latin typeface="+mj-lt"/>
                <a:ea typeface="Calibri" panose="020F0502020204030204" pitchFamily="34" charset="0"/>
                <a:cs typeface="Calibri" panose="020F0502020204030204" pitchFamily="34" charset="0"/>
              </a:rPr>
              <a:t>Recognising this, West Suffolk Council has invested in the extension and refurbishment of the enterprise agency Menta’s Business Centre in Haverhill and agreed for Menta to manage the Harvey Adams Centre in Brandon, a key location along the Cambridge Norwich Tech Corridor. The Harvey Adams Centre is now fully occupied and the businesses within have full access to the support and guidance available from Menta.  </a:t>
            </a:r>
          </a:p>
          <a:p>
            <a:pPr>
              <a:lnSpc>
                <a:spcPct val="107000"/>
              </a:lnSpc>
              <a:spcAft>
                <a:spcPts val="800"/>
              </a:spcAft>
            </a:pPr>
            <a:r>
              <a:rPr lang="en-GB" sz="1400" i="1">
                <a:effectLst/>
                <a:latin typeface="+mj-lt"/>
                <a:ea typeface="Calibri" panose="020F0502020204030204" pitchFamily="34" charset="0"/>
                <a:cs typeface="Calibri" panose="020F0502020204030204" pitchFamily="34" charset="0"/>
              </a:rPr>
              <a:t>The Council has also supported Menta to establish new co-working space in the centre of Bury St Edmunds called @Inc.  The flexibility of this space enables new start-ups to move towards having their own business premises.  </a:t>
            </a:r>
            <a:endParaRPr lang="en-GB" sz="1400" i="1">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1400" i="1">
                <a:effectLst/>
                <a:latin typeface="+mj-lt"/>
                <a:ea typeface="Calibri" panose="020F0502020204030204" pitchFamily="34" charset="0"/>
                <a:cs typeface="Calibri" panose="020F0502020204030204" pitchFamily="34" charset="0"/>
              </a:rPr>
              <a:t>In addition, the </a:t>
            </a:r>
            <a:r>
              <a:rPr lang="en-GB" sz="1400" i="1">
                <a:latin typeface="+mj-lt"/>
                <a:ea typeface="Calibri" panose="020F0502020204030204" pitchFamily="34" charset="0"/>
                <a:cs typeface="Calibri" panose="020F0502020204030204" pitchFamily="34" charset="0"/>
              </a:rPr>
              <a:t>brand-new </a:t>
            </a:r>
            <a:r>
              <a:rPr lang="en-GB" sz="1400" i="1">
                <a:effectLst/>
                <a:latin typeface="+mj-lt"/>
                <a:ea typeface="Calibri" panose="020F0502020204030204" pitchFamily="34" charset="0"/>
                <a:cs typeface="Calibri" panose="020F0502020204030204" pitchFamily="34" charset="0"/>
              </a:rPr>
              <a:t>Epicentre building at Haverhill Research Park, funded by West Suffolk Council, includes a small laboratory space alongside a range of business spaces for differing company types and sizes.  This new offering in Haverhill is already much in demand, allowing Haverhill to grow its role in supporting Cambridge and the wider Cambridge Norwich Tech Corridor network.</a:t>
            </a:r>
            <a:endParaRPr lang="en-GB" i="1">
              <a:latin typeface="+mj-lt"/>
            </a:endParaRPr>
          </a:p>
        </p:txBody>
      </p:sp>
      <p:pic>
        <p:nvPicPr>
          <p:cNvPr id="6" name="Picture 5" descr="A picture showing a reflection shot of a working desk screen at @Inc - the new co-working space at Bury St Edmunds">
            <a:extLst>
              <a:ext uri="{FF2B5EF4-FFF2-40B4-BE49-F238E27FC236}">
                <a16:creationId xmlns:a16="http://schemas.microsoft.com/office/drawing/2014/main" id="{08C3F727-658E-499C-89DF-5C2C6DCB0C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7106" y="1942649"/>
            <a:ext cx="4268130" cy="3375498"/>
          </a:xfrm>
          <a:prstGeom prst="rect">
            <a:avLst/>
          </a:prstGeom>
        </p:spPr>
      </p:pic>
      <p:sp>
        <p:nvSpPr>
          <p:cNvPr id="7" name="TextBox 6">
            <a:extLst>
              <a:ext uri="{FF2B5EF4-FFF2-40B4-BE49-F238E27FC236}">
                <a16:creationId xmlns:a16="http://schemas.microsoft.com/office/drawing/2014/main" id="{B0251941-E9C2-4CB8-B18A-90A0E472CCA1}"/>
              </a:ext>
            </a:extLst>
          </p:cNvPr>
          <p:cNvSpPr txBox="1"/>
          <p:nvPr/>
        </p:nvSpPr>
        <p:spPr>
          <a:xfrm>
            <a:off x="8774349" y="5318147"/>
            <a:ext cx="1566154" cy="400110"/>
          </a:xfrm>
          <a:prstGeom prst="rect">
            <a:avLst/>
          </a:prstGeom>
          <a:noFill/>
        </p:spPr>
        <p:txBody>
          <a:bodyPr wrap="square" rtlCol="0">
            <a:spAutoFit/>
          </a:bodyPr>
          <a:lstStyle/>
          <a:p>
            <a:r>
              <a:rPr lang="en-GB" sz="1000" i="1"/>
              <a:t>@Inc co-working space</a:t>
            </a:r>
          </a:p>
          <a:p>
            <a:r>
              <a:rPr lang="en-GB" sz="1000" i="1"/>
              <a:t>Credit: Menta</a:t>
            </a:r>
          </a:p>
        </p:txBody>
      </p:sp>
    </p:spTree>
    <p:extLst>
      <p:ext uri="{BB962C8B-B14F-4D97-AF65-F5344CB8AC3E}">
        <p14:creationId xmlns:p14="http://schemas.microsoft.com/office/powerpoint/2010/main" val="2828715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8AD217-71C1-4C95-B133-5B453E67C1B8}"/>
              </a:ext>
            </a:extLst>
          </p:cNvPr>
          <p:cNvSpPr>
            <a:spLocks noGrp="1"/>
          </p:cNvSpPr>
          <p:nvPr>
            <p:ph type="body" sz="quarter" idx="15"/>
          </p:nvPr>
        </p:nvSpPr>
        <p:spPr/>
        <p:txBody>
          <a:bodyPr/>
          <a:lstStyle/>
          <a:p>
            <a:r>
              <a:rPr lang="en-GB"/>
              <a:t>5.	Trade and Export Analysis</a:t>
            </a:r>
          </a:p>
        </p:txBody>
      </p:sp>
    </p:spTree>
    <p:extLst>
      <p:ext uri="{BB962C8B-B14F-4D97-AF65-F5344CB8AC3E}">
        <p14:creationId xmlns:p14="http://schemas.microsoft.com/office/powerpoint/2010/main" val="44861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49F0-7A10-4D11-A7D8-9807461E2E71}"/>
              </a:ext>
            </a:extLst>
          </p:cNvPr>
          <p:cNvSpPr>
            <a:spLocks noGrp="1"/>
          </p:cNvSpPr>
          <p:nvPr>
            <p:ph type="title"/>
          </p:nvPr>
        </p:nvSpPr>
        <p:spPr>
          <a:prstGeom prst="rect">
            <a:avLst/>
          </a:prstGeom>
        </p:spPr>
        <p:txBody>
          <a:bodyPr/>
          <a:lstStyle/>
          <a:p>
            <a:r>
              <a:rPr lang="en-GB"/>
              <a:t>Scenario Analysis</a:t>
            </a:r>
          </a:p>
        </p:txBody>
      </p:sp>
      <p:sp>
        <p:nvSpPr>
          <p:cNvPr id="4" name="TextBox 3">
            <a:extLst>
              <a:ext uri="{FF2B5EF4-FFF2-40B4-BE49-F238E27FC236}">
                <a16:creationId xmlns:a16="http://schemas.microsoft.com/office/drawing/2014/main" id="{E77BCDEA-7E49-49F1-A9CE-45EB2EE83B5F}"/>
              </a:ext>
            </a:extLst>
          </p:cNvPr>
          <p:cNvSpPr txBox="1"/>
          <p:nvPr/>
        </p:nvSpPr>
        <p:spPr>
          <a:xfrm>
            <a:off x="1186679" y="2115246"/>
            <a:ext cx="9268288" cy="2308324"/>
          </a:xfrm>
          <a:prstGeom prst="rect">
            <a:avLst/>
          </a:prstGeom>
          <a:noFill/>
        </p:spPr>
        <p:txBody>
          <a:bodyPr wrap="square" rtlCol="0">
            <a:spAutoFit/>
          </a:bodyPr>
          <a:lstStyle/>
          <a:p>
            <a:r>
              <a:rPr lang="en-GB"/>
              <a:t>The  following section seeks to outline a series of projections, rather than forecasts, based on a combination of underlying high-level data (which is often lagging in terms of time relevance) and more up to date, but qualitative business intelligence, collected from a number of sources, business intermediaries and partner relationships.</a:t>
            </a:r>
          </a:p>
          <a:p>
            <a:endParaRPr lang="en-GB"/>
          </a:p>
          <a:p>
            <a:r>
              <a:rPr lang="en-GB"/>
              <a:t>These scenarios should be viewed as outlines or framing projections and they come with a caveat of the uncertainty surrounding substantive or additional lockdown/restrictive measures being introduced by the government in the foreseeable future.</a:t>
            </a:r>
          </a:p>
        </p:txBody>
      </p:sp>
    </p:spTree>
    <p:extLst>
      <p:ext uri="{BB962C8B-B14F-4D97-AF65-F5344CB8AC3E}">
        <p14:creationId xmlns:p14="http://schemas.microsoft.com/office/powerpoint/2010/main" val="3353518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BF21-DF3F-4299-A886-87773E6FF17B}"/>
              </a:ext>
            </a:extLst>
          </p:cNvPr>
          <p:cNvSpPr>
            <a:spLocks noGrp="1"/>
          </p:cNvSpPr>
          <p:nvPr>
            <p:ph type="title"/>
          </p:nvPr>
        </p:nvSpPr>
        <p:spPr>
          <a:xfrm>
            <a:off x="2164976" y="392021"/>
            <a:ext cx="3931024" cy="522379"/>
          </a:xfrm>
        </p:spPr>
        <p:txBody>
          <a:bodyPr/>
          <a:lstStyle/>
          <a:p>
            <a:r>
              <a:rPr lang="en-GB"/>
              <a:t>   Trade and Export</a:t>
            </a:r>
          </a:p>
        </p:txBody>
      </p:sp>
      <p:sp>
        <p:nvSpPr>
          <p:cNvPr id="3" name="TextBox 2">
            <a:extLst>
              <a:ext uri="{FF2B5EF4-FFF2-40B4-BE49-F238E27FC236}">
                <a16:creationId xmlns:a16="http://schemas.microsoft.com/office/drawing/2014/main" id="{F1B4FD45-3880-4B58-8078-6FB9EEAB2B5D}"/>
              </a:ext>
            </a:extLst>
          </p:cNvPr>
          <p:cNvSpPr txBox="1"/>
          <p:nvPr/>
        </p:nvSpPr>
        <p:spPr>
          <a:xfrm>
            <a:off x="1026515" y="1596425"/>
            <a:ext cx="9605639" cy="3693319"/>
          </a:xfrm>
          <a:prstGeom prst="rect">
            <a:avLst/>
          </a:prstGeom>
          <a:noFill/>
        </p:spPr>
        <p:txBody>
          <a:bodyPr wrap="square" rtlCol="0">
            <a:spAutoFit/>
          </a:bodyPr>
          <a:lstStyle/>
          <a:p>
            <a:r>
              <a:rPr lang="en-GB"/>
              <a:t>The following section outlines Norfolk and Suffolk’s trade and export activity.</a:t>
            </a:r>
          </a:p>
          <a:p>
            <a:endParaRPr lang="en-GB"/>
          </a:p>
          <a:p>
            <a:r>
              <a:rPr lang="en-GB"/>
              <a:t>It must be noted that the data has only recently been made available (Nov 2021) to provide an insight into the output at a county level and even then, the data is reflective of activity up to 2019.</a:t>
            </a:r>
          </a:p>
          <a:p>
            <a:endParaRPr lang="en-GB"/>
          </a:p>
          <a:p>
            <a:r>
              <a:rPr lang="en-GB"/>
              <a:t>However, what is available still provides a useful sense of where we are in relation to our usual range of LEP comparator areas. We have decided to use a LEP level comparison matrix for this section – as the nature of trade and exports often relies on workforces, resources and assets that stretch across county level boundaries.</a:t>
            </a:r>
          </a:p>
          <a:p>
            <a:endParaRPr lang="en-GB"/>
          </a:p>
          <a:p>
            <a:r>
              <a:rPr lang="en-GB"/>
              <a:t>While the above statement is applicable to almost every facet of economic activity – it is often of even greater relevance in the context of trade and export.</a:t>
            </a:r>
          </a:p>
        </p:txBody>
      </p:sp>
    </p:spTree>
    <p:extLst>
      <p:ext uri="{BB962C8B-B14F-4D97-AF65-F5344CB8AC3E}">
        <p14:creationId xmlns:p14="http://schemas.microsoft.com/office/powerpoint/2010/main" val="4073359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A6DA-B0AA-419B-B4DD-29C7E3E1A78D}"/>
              </a:ext>
            </a:extLst>
          </p:cNvPr>
          <p:cNvSpPr>
            <a:spLocks noGrp="1"/>
          </p:cNvSpPr>
          <p:nvPr>
            <p:ph type="title"/>
          </p:nvPr>
        </p:nvSpPr>
        <p:spPr/>
        <p:txBody>
          <a:bodyPr>
            <a:normAutofit/>
          </a:bodyPr>
          <a:lstStyle/>
          <a:p>
            <a:r>
              <a:rPr lang="en-GB" sz="2800"/>
              <a:t>Trade: Export of Goods </a:t>
            </a:r>
          </a:p>
        </p:txBody>
      </p:sp>
      <p:sp>
        <p:nvSpPr>
          <p:cNvPr id="5" name="TextBox 4">
            <a:extLst>
              <a:ext uri="{FF2B5EF4-FFF2-40B4-BE49-F238E27FC236}">
                <a16:creationId xmlns:a16="http://schemas.microsoft.com/office/drawing/2014/main" id="{B5C5A9F3-F4D5-4C77-8F9E-B8A943C2FBE9}"/>
              </a:ext>
            </a:extLst>
          </p:cNvPr>
          <p:cNvSpPr txBox="1"/>
          <p:nvPr/>
        </p:nvSpPr>
        <p:spPr>
          <a:xfrm>
            <a:off x="847926" y="4507757"/>
            <a:ext cx="10796081" cy="1569660"/>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figures in the chart above show that in 2019, the export of goods to the EU constituted a 6.5% higher proportion for Norfolk and Suffolk than the average for England as a whole.</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Of the other LEPs in our comparator matrix, we can see that Norfolk and Suffolk’s overall export value to the EU is significantly lower than 5 of the other 6 in our comparator matrix, however, only Greater Lincolnshire and York and N. Yorkshire registered higher proportions of goods exports to the EU – underlining the areas importance to Norfolk and Suffolk.</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It is perhaps worth noting that these two, along with Norfolk and Suffolk, are among the most prominent and productive food producing LEPs in England.</a:t>
            </a:r>
          </a:p>
        </p:txBody>
      </p:sp>
      <p:sp>
        <p:nvSpPr>
          <p:cNvPr id="4" name="TextBox 3">
            <a:extLst>
              <a:ext uri="{FF2B5EF4-FFF2-40B4-BE49-F238E27FC236}">
                <a16:creationId xmlns:a16="http://schemas.microsoft.com/office/drawing/2014/main" id="{0BFA90C8-42A5-4860-BE5A-C415FA279F56}"/>
              </a:ext>
            </a:extLst>
          </p:cNvPr>
          <p:cNvSpPr txBox="1"/>
          <p:nvPr/>
        </p:nvSpPr>
        <p:spPr>
          <a:xfrm>
            <a:off x="4040090" y="4290536"/>
            <a:ext cx="3825580" cy="246221"/>
          </a:xfrm>
          <a:prstGeom prst="rect">
            <a:avLst/>
          </a:prstGeom>
          <a:noFill/>
        </p:spPr>
        <p:txBody>
          <a:bodyPr wrap="square" rtlCol="0">
            <a:spAutoFit/>
          </a:bodyPr>
          <a:lstStyle/>
          <a:p>
            <a:pPr algn="r"/>
            <a:r>
              <a:rPr lang="en-GB" sz="1000" i="1"/>
              <a:t>Source: Export/Import Values: DIT - &amp; HMRC – 2019 data</a:t>
            </a:r>
          </a:p>
        </p:txBody>
      </p:sp>
      <p:pic>
        <p:nvPicPr>
          <p:cNvPr id="12" name="Picture 11">
            <a:extLst>
              <a:ext uri="{FF2B5EF4-FFF2-40B4-BE49-F238E27FC236}">
                <a16:creationId xmlns:a16="http://schemas.microsoft.com/office/drawing/2014/main" id="{7DC7A9E2-4022-4A46-8AFF-21A87BD692AC}"/>
              </a:ext>
            </a:extLst>
          </p:cNvPr>
          <p:cNvPicPr>
            <a:picLocks noChangeAspect="1"/>
          </p:cNvPicPr>
          <p:nvPr/>
        </p:nvPicPr>
        <p:blipFill>
          <a:blip r:embed="rId2"/>
          <a:stretch>
            <a:fillRect/>
          </a:stretch>
        </p:blipFill>
        <p:spPr>
          <a:xfrm>
            <a:off x="6245966" y="1374156"/>
            <a:ext cx="4848922" cy="2916380"/>
          </a:xfrm>
          <a:prstGeom prst="rect">
            <a:avLst/>
          </a:prstGeom>
        </p:spPr>
      </p:pic>
      <p:pic>
        <p:nvPicPr>
          <p:cNvPr id="13" name="Picture 12">
            <a:extLst>
              <a:ext uri="{FF2B5EF4-FFF2-40B4-BE49-F238E27FC236}">
                <a16:creationId xmlns:a16="http://schemas.microsoft.com/office/drawing/2014/main" id="{566C86BF-6FE5-4A83-AEDE-ECCF7703FE0A}"/>
              </a:ext>
            </a:extLst>
          </p:cNvPr>
          <p:cNvPicPr>
            <a:picLocks noChangeAspect="1"/>
          </p:cNvPicPr>
          <p:nvPr/>
        </p:nvPicPr>
        <p:blipFill>
          <a:blip r:embed="rId3"/>
          <a:stretch>
            <a:fillRect/>
          </a:stretch>
        </p:blipFill>
        <p:spPr>
          <a:xfrm>
            <a:off x="1102718" y="1370155"/>
            <a:ext cx="4843317" cy="2916380"/>
          </a:xfrm>
          <a:prstGeom prst="rect">
            <a:avLst/>
          </a:prstGeom>
        </p:spPr>
      </p:pic>
    </p:spTree>
    <p:extLst>
      <p:ext uri="{BB962C8B-B14F-4D97-AF65-F5344CB8AC3E}">
        <p14:creationId xmlns:p14="http://schemas.microsoft.com/office/powerpoint/2010/main" val="220003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A6DA-B0AA-419B-B4DD-29C7E3E1A78D}"/>
              </a:ext>
            </a:extLst>
          </p:cNvPr>
          <p:cNvSpPr>
            <a:spLocks noGrp="1"/>
          </p:cNvSpPr>
          <p:nvPr>
            <p:ph type="title"/>
          </p:nvPr>
        </p:nvSpPr>
        <p:spPr>
          <a:xfrm>
            <a:off x="2077426" y="422901"/>
            <a:ext cx="9391484" cy="675136"/>
          </a:xfrm>
        </p:spPr>
        <p:txBody>
          <a:bodyPr>
            <a:normAutofit/>
          </a:bodyPr>
          <a:lstStyle/>
          <a:p>
            <a:r>
              <a:rPr lang="en-GB"/>
              <a:t>Trade: Export of Goods – EU and Non EU Markets</a:t>
            </a:r>
          </a:p>
        </p:txBody>
      </p:sp>
      <p:sp>
        <p:nvSpPr>
          <p:cNvPr id="5" name="TextBox 4">
            <a:extLst>
              <a:ext uri="{FF2B5EF4-FFF2-40B4-BE49-F238E27FC236}">
                <a16:creationId xmlns:a16="http://schemas.microsoft.com/office/drawing/2014/main" id="{B5C5A9F3-F4D5-4C77-8F9E-B8A943C2FBE9}"/>
              </a:ext>
            </a:extLst>
          </p:cNvPr>
          <p:cNvSpPr txBox="1"/>
          <p:nvPr/>
        </p:nvSpPr>
        <p:spPr>
          <a:xfrm>
            <a:off x="8263211" y="2017135"/>
            <a:ext cx="3613076" cy="2677656"/>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figures in the chart opposite show a variance across the comparator matrix in terms of the majority of LEPs exporting higher values to Non-EU markets, with the exception of York and North Yorkshire and Norfolk and Suffolk, while Greater Lincolnshire was roughly equivalent.</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These figures suggest that Norfolk and Suffolk faces more significant challenges in the wake of the EU trade agreement, as it is an area that unlike several other LEPs, conducts more export trade with EU, rather than non-EU markets.</a:t>
            </a:r>
          </a:p>
        </p:txBody>
      </p:sp>
      <p:sp>
        <p:nvSpPr>
          <p:cNvPr id="7" name="TextBox 6">
            <a:extLst>
              <a:ext uri="{FF2B5EF4-FFF2-40B4-BE49-F238E27FC236}">
                <a16:creationId xmlns:a16="http://schemas.microsoft.com/office/drawing/2014/main" id="{255BB1F0-7593-4C49-8BDF-5B973DD51EE0}"/>
              </a:ext>
            </a:extLst>
          </p:cNvPr>
          <p:cNvSpPr txBox="1"/>
          <p:nvPr/>
        </p:nvSpPr>
        <p:spPr>
          <a:xfrm>
            <a:off x="2807649" y="5513742"/>
            <a:ext cx="3825580" cy="246221"/>
          </a:xfrm>
          <a:prstGeom prst="rect">
            <a:avLst/>
          </a:prstGeom>
          <a:noFill/>
        </p:spPr>
        <p:txBody>
          <a:bodyPr wrap="square" rtlCol="0">
            <a:spAutoFit/>
          </a:bodyPr>
          <a:lstStyle/>
          <a:p>
            <a:pPr algn="r"/>
            <a:r>
              <a:rPr lang="en-GB" sz="1000" i="1"/>
              <a:t>Source: Export/Import Values: DIT - &amp; HMRC – 2019 data</a:t>
            </a:r>
          </a:p>
        </p:txBody>
      </p:sp>
      <p:pic>
        <p:nvPicPr>
          <p:cNvPr id="8" name="Picture 7">
            <a:extLst>
              <a:ext uri="{FF2B5EF4-FFF2-40B4-BE49-F238E27FC236}">
                <a16:creationId xmlns:a16="http://schemas.microsoft.com/office/drawing/2014/main" id="{69F71188-3993-4498-B2CF-582D7D5F2A65}"/>
              </a:ext>
            </a:extLst>
          </p:cNvPr>
          <p:cNvPicPr>
            <a:picLocks noChangeAspect="1"/>
          </p:cNvPicPr>
          <p:nvPr/>
        </p:nvPicPr>
        <p:blipFill>
          <a:blip r:embed="rId2"/>
          <a:stretch>
            <a:fillRect/>
          </a:stretch>
        </p:blipFill>
        <p:spPr>
          <a:xfrm>
            <a:off x="1136139" y="1451256"/>
            <a:ext cx="6979942" cy="4062486"/>
          </a:xfrm>
          <a:prstGeom prst="rect">
            <a:avLst/>
          </a:prstGeom>
        </p:spPr>
      </p:pic>
    </p:spTree>
    <p:extLst>
      <p:ext uri="{BB962C8B-B14F-4D97-AF65-F5344CB8AC3E}">
        <p14:creationId xmlns:p14="http://schemas.microsoft.com/office/powerpoint/2010/main" val="539959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A6DA-B0AA-419B-B4DD-29C7E3E1A78D}"/>
              </a:ext>
            </a:extLst>
          </p:cNvPr>
          <p:cNvSpPr>
            <a:spLocks noGrp="1"/>
          </p:cNvSpPr>
          <p:nvPr>
            <p:ph type="title"/>
          </p:nvPr>
        </p:nvSpPr>
        <p:spPr>
          <a:xfrm>
            <a:off x="2048243" y="399825"/>
            <a:ext cx="6492641" cy="475664"/>
          </a:xfrm>
        </p:spPr>
        <p:txBody>
          <a:bodyPr/>
          <a:lstStyle/>
          <a:p>
            <a:r>
              <a:rPr lang="en-GB"/>
              <a:t>Trade: Import of Goods from the EU</a:t>
            </a:r>
          </a:p>
        </p:txBody>
      </p:sp>
      <p:sp>
        <p:nvSpPr>
          <p:cNvPr id="5" name="TextBox 4">
            <a:extLst>
              <a:ext uri="{FF2B5EF4-FFF2-40B4-BE49-F238E27FC236}">
                <a16:creationId xmlns:a16="http://schemas.microsoft.com/office/drawing/2014/main" id="{B5C5A9F3-F4D5-4C77-8F9E-B8A943C2FBE9}"/>
              </a:ext>
            </a:extLst>
          </p:cNvPr>
          <p:cNvSpPr txBox="1"/>
          <p:nvPr/>
        </p:nvSpPr>
        <p:spPr>
          <a:xfrm>
            <a:off x="697959" y="4411621"/>
            <a:ext cx="10796081" cy="1569660"/>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figures in the chart above show that in 2019, the import of goods to the EU constituted an 8% higher proportion for Norfolk and Suffolk than the average for England as a whole.</a:t>
            </a:r>
          </a:p>
          <a:p>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Of the other LEPs in our comparator matrix, we can see that Norfolk and Suffolk’s overall value of imports from the EU is higher 5 of the other comparators in the matrix.</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As outlined in the previous export slides, these import figures suggest that in comparison to other LEP areas – Norfolk and Suffolk is more reliant on imports from EU markets</a:t>
            </a:r>
          </a:p>
        </p:txBody>
      </p:sp>
      <p:sp>
        <p:nvSpPr>
          <p:cNvPr id="7" name="TextBox 6">
            <a:extLst>
              <a:ext uri="{FF2B5EF4-FFF2-40B4-BE49-F238E27FC236}">
                <a16:creationId xmlns:a16="http://schemas.microsoft.com/office/drawing/2014/main" id="{2B0CF949-1460-44B4-BC30-8723475658D1}"/>
              </a:ext>
            </a:extLst>
          </p:cNvPr>
          <p:cNvSpPr txBox="1"/>
          <p:nvPr/>
        </p:nvSpPr>
        <p:spPr>
          <a:xfrm>
            <a:off x="3875166" y="4178887"/>
            <a:ext cx="3825580" cy="246221"/>
          </a:xfrm>
          <a:prstGeom prst="rect">
            <a:avLst/>
          </a:prstGeom>
          <a:noFill/>
        </p:spPr>
        <p:txBody>
          <a:bodyPr wrap="square" rtlCol="0">
            <a:spAutoFit/>
          </a:bodyPr>
          <a:lstStyle/>
          <a:p>
            <a:pPr algn="r"/>
            <a:r>
              <a:rPr lang="en-GB" sz="1000" i="1"/>
              <a:t>Source: Export/Import Values: DIT - &amp; HMRC – 2019 data</a:t>
            </a:r>
          </a:p>
        </p:txBody>
      </p:sp>
      <p:pic>
        <p:nvPicPr>
          <p:cNvPr id="8" name="Picture 7">
            <a:extLst>
              <a:ext uri="{FF2B5EF4-FFF2-40B4-BE49-F238E27FC236}">
                <a16:creationId xmlns:a16="http://schemas.microsoft.com/office/drawing/2014/main" id="{FF0E6EFA-85E5-4883-8E7A-A642856EA42B}"/>
              </a:ext>
            </a:extLst>
          </p:cNvPr>
          <p:cNvPicPr>
            <a:picLocks noChangeAspect="1"/>
          </p:cNvPicPr>
          <p:nvPr/>
        </p:nvPicPr>
        <p:blipFill>
          <a:blip r:embed="rId2"/>
          <a:stretch>
            <a:fillRect/>
          </a:stretch>
        </p:blipFill>
        <p:spPr>
          <a:xfrm>
            <a:off x="6095999" y="1311081"/>
            <a:ext cx="4574683" cy="2751439"/>
          </a:xfrm>
          <a:prstGeom prst="rect">
            <a:avLst/>
          </a:prstGeom>
        </p:spPr>
      </p:pic>
      <p:pic>
        <p:nvPicPr>
          <p:cNvPr id="11" name="Picture 10">
            <a:extLst>
              <a:ext uri="{FF2B5EF4-FFF2-40B4-BE49-F238E27FC236}">
                <a16:creationId xmlns:a16="http://schemas.microsoft.com/office/drawing/2014/main" id="{02F79738-3788-47E6-8A1F-3FAE9A9FDA66}"/>
              </a:ext>
            </a:extLst>
          </p:cNvPr>
          <p:cNvPicPr>
            <a:picLocks noChangeAspect="1"/>
          </p:cNvPicPr>
          <p:nvPr/>
        </p:nvPicPr>
        <p:blipFill>
          <a:blip r:embed="rId3"/>
          <a:stretch>
            <a:fillRect/>
          </a:stretch>
        </p:blipFill>
        <p:spPr>
          <a:xfrm>
            <a:off x="1336955" y="1303393"/>
            <a:ext cx="4568586" cy="2751439"/>
          </a:xfrm>
          <a:prstGeom prst="rect">
            <a:avLst/>
          </a:prstGeom>
        </p:spPr>
      </p:pic>
    </p:spTree>
    <p:extLst>
      <p:ext uri="{BB962C8B-B14F-4D97-AF65-F5344CB8AC3E}">
        <p14:creationId xmlns:p14="http://schemas.microsoft.com/office/powerpoint/2010/main" val="4014321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A6DA-B0AA-419B-B4DD-29C7E3E1A78D}"/>
              </a:ext>
            </a:extLst>
          </p:cNvPr>
          <p:cNvSpPr>
            <a:spLocks noGrp="1"/>
          </p:cNvSpPr>
          <p:nvPr>
            <p:ph type="title"/>
          </p:nvPr>
        </p:nvSpPr>
        <p:spPr>
          <a:xfrm>
            <a:off x="2164976" y="417365"/>
            <a:ext cx="5339902" cy="528240"/>
          </a:xfrm>
        </p:spPr>
        <p:txBody>
          <a:bodyPr/>
          <a:lstStyle/>
          <a:p>
            <a:r>
              <a:rPr lang="en-GB"/>
              <a:t>Trade Balance: Goods</a:t>
            </a:r>
          </a:p>
        </p:txBody>
      </p:sp>
      <p:sp>
        <p:nvSpPr>
          <p:cNvPr id="5" name="TextBox 4">
            <a:extLst>
              <a:ext uri="{FF2B5EF4-FFF2-40B4-BE49-F238E27FC236}">
                <a16:creationId xmlns:a16="http://schemas.microsoft.com/office/drawing/2014/main" id="{B5C5A9F3-F4D5-4C77-8F9E-B8A943C2FBE9}"/>
              </a:ext>
            </a:extLst>
          </p:cNvPr>
          <p:cNvSpPr txBox="1"/>
          <p:nvPr/>
        </p:nvSpPr>
        <p:spPr>
          <a:xfrm>
            <a:off x="7504878" y="1843950"/>
            <a:ext cx="4299409" cy="3170099"/>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England and the UK as a whole has experienced a sustained period of running up annual balance of trade deficits, so these figures are not surprising.</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 figures in the chart opposite show a wide variance within the LEP comparator matrix, with Hertfordshire LEP’s goods trade balance significantly in deficit. While the only LEP area running a goods trade surplus in Heart of the South West</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We can see, the goods trade balance deficit in  Norfolk and Suffolk in 2019 was significant in absolute terms – (£1.35bn), it was comparatively modest – compared to the deficits seen in 4 of the other LEPs in the matrix.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p:txBody>
      </p:sp>
      <p:sp>
        <p:nvSpPr>
          <p:cNvPr id="6" name="TextBox 5">
            <a:extLst>
              <a:ext uri="{FF2B5EF4-FFF2-40B4-BE49-F238E27FC236}">
                <a16:creationId xmlns:a16="http://schemas.microsoft.com/office/drawing/2014/main" id="{A8B82688-00C4-4AB1-9E85-8FDF7C38FD5A}"/>
              </a:ext>
            </a:extLst>
          </p:cNvPr>
          <p:cNvSpPr txBox="1"/>
          <p:nvPr/>
        </p:nvSpPr>
        <p:spPr>
          <a:xfrm>
            <a:off x="1339007" y="5824195"/>
            <a:ext cx="3825580" cy="246221"/>
          </a:xfrm>
          <a:prstGeom prst="rect">
            <a:avLst/>
          </a:prstGeom>
          <a:noFill/>
        </p:spPr>
        <p:txBody>
          <a:bodyPr wrap="square" rtlCol="0">
            <a:spAutoFit/>
          </a:bodyPr>
          <a:lstStyle/>
          <a:p>
            <a:pPr algn="r"/>
            <a:r>
              <a:rPr lang="en-GB" sz="1000" i="1"/>
              <a:t>Source: Export/Import Values: DIT - &amp; HMRC – 2019 data</a:t>
            </a:r>
          </a:p>
        </p:txBody>
      </p:sp>
      <p:pic>
        <p:nvPicPr>
          <p:cNvPr id="7" name="Picture 6">
            <a:extLst>
              <a:ext uri="{FF2B5EF4-FFF2-40B4-BE49-F238E27FC236}">
                <a16:creationId xmlns:a16="http://schemas.microsoft.com/office/drawing/2014/main" id="{1A629EEF-6087-4FEF-B504-2F0631860730}"/>
              </a:ext>
            </a:extLst>
          </p:cNvPr>
          <p:cNvPicPr>
            <a:picLocks noChangeAspect="1"/>
          </p:cNvPicPr>
          <p:nvPr/>
        </p:nvPicPr>
        <p:blipFill>
          <a:blip r:embed="rId2"/>
          <a:stretch>
            <a:fillRect/>
          </a:stretch>
        </p:blipFill>
        <p:spPr>
          <a:xfrm>
            <a:off x="623413" y="1401094"/>
            <a:ext cx="6744495" cy="4169196"/>
          </a:xfrm>
          <a:prstGeom prst="rect">
            <a:avLst/>
          </a:prstGeom>
        </p:spPr>
      </p:pic>
    </p:spTree>
    <p:extLst>
      <p:ext uri="{BB962C8B-B14F-4D97-AF65-F5344CB8AC3E}">
        <p14:creationId xmlns:p14="http://schemas.microsoft.com/office/powerpoint/2010/main" val="3596032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EA2CB-440D-44A4-9304-C8518941F9BD}"/>
              </a:ext>
            </a:extLst>
          </p:cNvPr>
          <p:cNvSpPr>
            <a:spLocks noGrp="1"/>
          </p:cNvSpPr>
          <p:nvPr>
            <p:ph type="title"/>
          </p:nvPr>
        </p:nvSpPr>
        <p:spPr/>
        <p:txBody>
          <a:bodyPr/>
          <a:lstStyle/>
          <a:p>
            <a:r>
              <a:rPr lang="en-GB"/>
              <a:t>Trade: Export of Services</a:t>
            </a:r>
          </a:p>
        </p:txBody>
      </p:sp>
      <p:sp>
        <p:nvSpPr>
          <p:cNvPr id="7" name="TextBox 6">
            <a:extLst>
              <a:ext uri="{FF2B5EF4-FFF2-40B4-BE49-F238E27FC236}">
                <a16:creationId xmlns:a16="http://schemas.microsoft.com/office/drawing/2014/main" id="{BB3FFC2A-4A90-42D5-B575-4A63D499DDA9}"/>
              </a:ext>
            </a:extLst>
          </p:cNvPr>
          <p:cNvSpPr txBox="1"/>
          <p:nvPr/>
        </p:nvSpPr>
        <p:spPr>
          <a:xfrm>
            <a:off x="4237487" y="4372138"/>
            <a:ext cx="3825580" cy="246221"/>
          </a:xfrm>
          <a:prstGeom prst="rect">
            <a:avLst/>
          </a:prstGeom>
          <a:noFill/>
        </p:spPr>
        <p:txBody>
          <a:bodyPr wrap="square" rtlCol="0">
            <a:spAutoFit/>
          </a:bodyPr>
          <a:lstStyle/>
          <a:p>
            <a:pPr algn="r"/>
            <a:r>
              <a:rPr lang="en-GB" sz="1000" i="1"/>
              <a:t>Source: Export/Import Values: DIT - &amp; HMRC – 2019 data</a:t>
            </a:r>
          </a:p>
        </p:txBody>
      </p:sp>
      <p:sp>
        <p:nvSpPr>
          <p:cNvPr id="2" name="TextBox 1">
            <a:extLst>
              <a:ext uri="{FF2B5EF4-FFF2-40B4-BE49-F238E27FC236}">
                <a16:creationId xmlns:a16="http://schemas.microsoft.com/office/drawing/2014/main" id="{7141D6FF-07EF-4330-A626-6D2233D12174}"/>
              </a:ext>
            </a:extLst>
          </p:cNvPr>
          <p:cNvSpPr txBox="1"/>
          <p:nvPr/>
        </p:nvSpPr>
        <p:spPr>
          <a:xfrm>
            <a:off x="963478" y="4689763"/>
            <a:ext cx="10390322" cy="1200329"/>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We can see from the chart above that the value of Norfolk and Suffolk’s service exports were greater than either York and North Yorkshire, or Heart of the South West in 2019 and significantly more than Greater Lincolnshire. Although we are some way below both Hertfordshire and Liverpool City Region and considerably below the value exported by Coast to Capital.</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chart on the left-hand side indicates that in 2019 Norfolk and Suffolk’s percentage of service export value is slightly less than the average for England, and the lowest out of all of our usual LEP comparators.</a:t>
            </a:r>
            <a:endParaRPr lang="en-GB" sz="14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EE590D8-5888-412F-BA94-7CC44AD43E5E}"/>
              </a:ext>
            </a:extLst>
          </p:cNvPr>
          <p:cNvPicPr>
            <a:picLocks noChangeAspect="1"/>
          </p:cNvPicPr>
          <p:nvPr/>
        </p:nvPicPr>
        <p:blipFill>
          <a:blip r:embed="rId2"/>
          <a:stretch>
            <a:fillRect/>
          </a:stretch>
        </p:blipFill>
        <p:spPr>
          <a:xfrm>
            <a:off x="1122276" y="1319112"/>
            <a:ext cx="5044953" cy="3047292"/>
          </a:xfrm>
          <a:prstGeom prst="rect">
            <a:avLst/>
          </a:prstGeom>
        </p:spPr>
      </p:pic>
      <p:pic>
        <p:nvPicPr>
          <p:cNvPr id="10" name="Picture 9">
            <a:extLst>
              <a:ext uri="{FF2B5EF4-FFF2-40B4-BE49-F238E27FC236}">
                <a16:creationId xmlns:a16="http://schemas.microsoft.com/office/drawing/2014/main" id="{56DBABA2-5D97-48ED-8A9C-2AE66F06F640}"/>
              </a:ext>
            </a:extLst>
          </p:cNvPr>
          <p:cNvPicPr>
            <a:picLocks noChangeAspect="1"/>
          </p:cNvPicPr>
          <p:nvPr/>
        </p:nvPicPr>
        <p:blipFill>
          <a:blip r:embed="rId3"/>
          <a:stretch>
            <a:fillRect/>
          </a:stretch>
        </p:blipFill>
        <p:spPr>
          <a:xfrm>
            <a:off x="6281506" y="1319112"/>
            <a:ext cx="5070803" cy="3047292"/>
          </a:xfrm>
          <a:prstGeom prst="rect">
            <a:avLst/>
          </a:prstGeom>
        </p:spPr>
      </p:pic>
    </p:spTree>
    <p:extLst>
      <p:ext uri="{BB962C8B-B14F-4D97-AF65-F5344CB8AC3E}">
        <p14:creationId xmlns:p14="http://schemas.microsoft.com/office/powerpoint/2010/main" val="420101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45ED70-F8DB-479E-805D-F89A2B5D22AC}"/>
              </a:ext>
            </a:extLst>
          </p:cNvPr>
          <p:cNvSpPr>
            <a:spLocks noGrp="1"/>
          </p:cNvSpPr>
          <p:nvPr>
            <p:ph type="title"/>
          </p:nvPr>
        </p:nvSpPr>
        <p:spPr>
          <a:xfrm>
            <a:off x="2164975" y="392021"/>
            <a:ext cx="9209921" cy="675136"/>
          </a:xfrm>
        </p:spPr>
        <p:txBody>
          <a:bodyPr/>
          <a:lstStyle/>
          <a:p>
            <a:r>
              <a:rPr lang="en-GB"/>
              <a:t>Trade: Export of Services – EU and Non-EU Markets</a:t>
            </a:r>
          </a:p>
        </p:txBody>
      </p:sp>
      <p:sp>
        <p:nvSpPr>
          <p:cNvPr id="5" name="TextBox 4">
            <a:extLst>
              <a:ext uri="{FF2B5EF4-FFF2-40B4-BE49-F238E27FC236}">
                <a16:creationId xmlns:a16="http://schemas.microsoft.com/office/drawing/2014/main" id="{3155884F-F65C-4C1A-B7C4-8B27A466E88C}"/>
              </a:ext>
            </a:extLst>
          </p:cNvPr>
          <p:cNvSpPr txBox="1"/>
          <p:nvPr/>
        </p:nvSpPr>
        <p:spPr>
          <a:xfrm>
            <a:off x="2188484" y="5204299"/>
            <a:ext cx="3825580" cy="246221"/>
          </a:xfrm>
          <a:prstGeom prst="rect">
            <a:avLst/>
          </a:prstGeom>
          <a:noFill/>
        </p:spPr>
        <p:txBody>
          <a:bodyPr wrap="square" rtlCol="0">
            <a:spAutoFit/>
          </a:bodyPr>
          <a:lstStyle/>
          <a:p>
            <a:pPr algn="r"/>
            <a:r>
              <a:rPr lang="en-GB" sz="1000" i="1"/>
              <a:t>Source: Export/Import Values: DIT - &amp; HMRC – 2019 data</a:t>
            </a:r>
          </a:p>
        </p:txBody>
      </p:sp>
      <p:sp>
        <p:nvSpPr>
          <p:cNvPr id="2" name="TextBox 1">
            <a:extLst>
              <a:ext uri="{FF2B5EF4-FFF2-40B4-BE49-F238E27FC236}">
                <a16:creationId xmlns:a16="http://schemas.microsoft.com/office/drawing/2014/main" id="{4EA5F5A2-FFB8-415A-A4CE-68372CC1796E}"/>
              </a:ext>
            </a:extLst>
          </p:cNvPr>
          <p:cNvSpPr txBox="1"/>
          <p:nvPr/>
        </p:nvSpPr>
        <p:spPr>
          <a:xfrm>
            <a:off x="7721128" y="2136338"/>
            <a:ext cx="3845059" cy="2585323"/>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This chart allows us to see the wide variance of value of exports between our usual comparator LEP areas.</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With Coast to Capital exporting more than 18 times the value in services than Greater Lincolnshire.</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Norfolk and Suffolk’s service export value was 10 times that of Greater Lincolnshire in 2019, and just over one and half times smaller than Coast to Capital’s.</a:t>
            </a:r>
          </a:p>
          <a:p>
            <a:endParaRPr lang="en-GB"/>
          </a:p>
        </p:txBody>
      </p:sp>
      <p:pic>
        <p:nvPicPr>
          <p:cNvPr id="6" name="Picture 5">
            <a:extLst>
              <a:ext uri="{FF2B5EF4-FFF2-40B4-BE49-F238E27FC236}">
                <a16:creationId xmlns:a16="http://schemas.microsoft.com/office/drawing/2014/main" id="{812C9616-1D07-4D75-BE52-2684F7EEBC86}"/>
              </a:ext>
            </a:extLst>
          </p:cNvPr>
          <p:cNvPicPr>
            <a:picLocks noChangeAspect="1"/>
          </p:cNvPicPr>
          <p:nvPr/>
        </p:nvPicPr>
        <p:blipFill>
          <a:blip r:embed="rId2"/>
          <a:stretch>
            <a:fillRect/>
          </a:stretch>
        </p:blipFill>
        <p:spPr>
          <a:xfrm>
            <a:off x="1130682" y="1286136"/>
            <a:ext cx="6155589" cy="3918163"/>
          </a:xfrm>
          <a:prstGeom prst="rect">
            <a:avLst/>
          </a:prstGeom>
        </p:spPr>
      </p:pic>
    </p:spTree>
    <p:extLst>
      <p:ext uri="{BB962C8B-B14F-4D97-AF65-F5344CB8AC3E}">
        <p14:creationId xmlns:p14="http://schemas.microsoft.com/office/powerpoint/2010/main" val="2878073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A6DA-B0AA-419B-B4DD-29C7E3E1A78D}"/>
              </a:ext>
            </a:extLst>
          </p:cNvPr>
          <p:cNvSpPr>
            <a:spLocks noGrp="1"/>
          </p:cNvSpPr>
          <p:nvPr>
            <p:ph type="title"/>
          </p:nvPr>
        </p:nvSpPr>
        <p:spPr>
          <a:xfrm>
            <a:off x="2113619" y="360153"/>
            <a:ext cx="7076301" cy="675136"/>
          </a:xfrm>
        </p:spPr>
        <p:txBody>
          <a:bodyPr/>
          <a:lstStyle/>
          <a:p>
            <a:r>
              <a:rPr lang="en-GB"/>
              <a:t>Trade: Import of Services from the EU</a:t>
            </a:r>
          </a:p>
        </p:txBody>
      </p:sp>
      <p:sp>
        <p:nvSpPr>
          <p:cNvPr id="6" name="TextBox 5">
            <a:extLst>
              <a:ext uri="{FF2B5EF4-FFF2-40B4-BE49-F238E27FC236}">
                <a16:creationId xmlns:a16="http://schemas.microsoft.com/office/drawing/2014/main" id="{241284A1-D753-4BBA-BB2D-2959727AF9CB}"/>
              </a:ext>
            </a:extLst>
          </p:cNvPr>
          <p:cNvSpPr txBox="1"/>
          <p:nvPr/>
        </p:nvSpPr>
        <p:spPr>
          <a:xfrm>
            <a:off x="3665010" y="4455053"/>
            <a:ext cx="3825580" cy="246221"/>
          </a:xfrm>
          <a:prstGeom prst="rect">
            <a:avLst/>
          </a:prstGeom>
          <a:noFill/>
        </p:spPr>
        <p:txBody>
          <a:bodyPr wrap="square" rtlCol="0">
            <a:spAutoFit/>
          </a:bodyPr>
          <a:lstStyle/>
          <a:p>
            <a:pPr algn="r"/>
            <a:r>
              <a:rPr lang="en-GB" sz="1000" i="1"/>
              <a:t>Source: Export/Import Values: DIT - &amp; HMRC – 2019 data</a:t>
            </a:r>
          </a:p>
        </p:txBody>
      </p:sp>
      <p:sp>
        <p:nvSpPr>
          <p:cNvPr id="8" name="TextBox 7">
            <a:extLst>
              <a:ext uri="{FF2B5EF4-FFF2-40B4-BE49-F238E27FC236}">
                <a16:creationId xmlns:a16="http://schemas.microsoft.com/office/drawing/2014/main" id="{6058ECA8-68DE-4AAD-8F6B-9EB687A6F24C}"/>
              </a:ext>
            </a:extLst>
          </p:cNvPr>
          <p:cNvSpPr txBox="1"/>
          <p:nvPr/>
        </p:nvSpPr>
        <p:spPr>
          <a:xfrm>
            <a:off x="838200" y="4788608"/>
            <a:ext cx="9939291" cy="1015663"/>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We can see from the chart above that Norfolk and Suffolk services import more than 3 times less import value than Hertfordshire LEP, but more than 4 times that of the lowest value area – Greater Lincolnshire.</a:t>
            </a:r>
          </a:p>
          <a:p>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 chart on the right-hand side allows us to understand the percentage of services import value flowing from the EU. Here we can see that Norfolk and Suffolk were edging just above the national average in terms of the value of import services in 2019.</a:t>
            </a:r>
          </a:p>
        </p:txBody>
      </p:sp>
      <p:pic>
        <p:nvPicPr>
          <p:cNvPr id="7" name="Picture 6">
            <a:extLst>
              <a:ext uri="{FF2B5EF4-FFF2-40B4-BE49-F238E27FC236}">
                <a16:creationId xmlns:a16="http://schemas.microsoft.com/office/drawing/2014/main" id="{080661B3-B112-41C8-AFB2-628A7A5E4E35}"/>
              </a:ext>
            </a:extLst>
          </p:cNvPr>
          <p:cNvPicPr>
            <a:picLocks noChangeAspect="1"/>
          </p:cNvPicPr>
          <p:nvPr/>
        </p:nvPicPr>
        <p:blipFill>
          <a:blip r:embed="rId2"/>
          <a:stretch>
            <a:fillRect/>
          </a:stretch>
        </p:blipFill>
        <p:spPr>
          <a:xfrm>
            <a:off x="1200775" y="1371119"/>
            <a:ext cx="4710946" cy="2996600"/>
          </a:xfrm>
          <a:prstGeom prst="rect">
            <a:avLst/>
          </a:prstGeom>
        </p:spPr>
      </p:pic>
      <p:pic>
        <p:nvPicPr>
          <p:cNvPr id="9" name="Picture 8">
            <a:extLst>
              <a:ext uri="{FF2B5EF4-FFF2-40B4-BE49-F238E27FC236}">
                <a16:creationId xmlns:a16="http://schemas.microsoft.com/office/drawing/2014/main" id="{5543D6AD-A6AF-4470-A83C-52DE9945D0BC}"/>
              </a:ext>
            </a:extLst>
          </p:cNvPr>
          <p:cNvPicPr>
            <a:picLocks noChangeAspect="1"/>
          </p:cNvPicPr>
          <p:nvPr/>
        </p:nvPicPr>
        <p:blipFill>
          <a:blip r:embed="rId3"/>
          <a:stretch>
            <a:fillRect/>
          </a:stretch>
        </p:blipFill>
        <p:spPr>
          <a:xfrm>
            <a:off x="6095999" y="1358613"/>
            <a:ext cx="4836381" cy="3009106"/>
          </a:xfrm>
          <a:prstGeom prst="rect">
            <a:avLst/>
          </a:prstGeom>
        </p:spPr>
      </p:pic>
    </p:spTree>
    <p:extLst>
      <p:ext uri="{BB962C8B-B14F-4D97-AF65-F5344CB8AC3E}">
        <p14:creationId xmlns:p14="http://schemas.microsoft.com/office/powerpoint/2010/main" val="2261663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A6DA-B0AA-419B-B4DD-29C7E3E1A78D}"/>
              </a:ext>
            </a:extLst>
          </p:cNvPr>
          <p:cNvSpPr>
            <a:spLocks noGrp="1"/>
          </p:cNvSpPr>
          <p:nvPr>
            <p:ph type="title"/>
          </p:nvPr>
        </p:nvSpPr>
        <p:spPr/>
        <p:txBody>
          <a:bodyPr/>
          <a:lstStyle/>
          <a:p>
            <a:r>
              <a:rPr lang="en-GB"/>
              <a:t>Trade Balance: Services</a:t>
            </a:r>
          </a:p>
        </p:txBody>
      </p:sp>
      <p:sp>
        <p:nvSpPr>
          <p:cNvPr id="5" name="TextBox 4">
            <a:extLst>
              <a:ext uri="{FF2B5EF4-FFF2-40B4-BE49-F238E27FC236}">
                <a16:creationId xmlns:a16="http://schemas.microsoft.com/office/drawing/2014/main" id="{C17F0135-70F4-4040-93D6-02CD8EF34E77}"/>
              </a:ext>
            </a:extLst>
          </p:cNvPr>
          <p:cNvSpPr txBox="1"/>
          <p:nvPr/>
        </p:nvSpPr>
        <p:spPr>
          <a:xfrm>
            <a:off x="2306088" y="5480561"/>
            <a:ext cx="3825580" cy="246221"/>
          </a:xfrm>
          <a:prstGeom prst="rect">
            <a:avLst/>
          </a:prstGeom>
          <a:noFill/>
        </p:spPr>
        <p:txBody>
          <a:bodyPr wrap="square" rtlCol="0">
            <a:spAutoFit/>
          </a:bodyPr>
          <a:lstStyle/>
          <a:p>
            <a:pPr algn="r"/>
            <a:r>
              <a:rPr lang="en-GB" sz="1000" i="1"/>
              <a:t>Source: Export/Import Values: DIT - &amp; HMRC – 2019 data</a:t>
            </a:r>
          </a:p>
        </p:txBody>
      </p:sp>
      <p:sp>
        <p:nvSpPr>
          <p:cNvPr id="6" name="TextBox 5">
            <a:extLst>
              <a:ext uri="{FF2B5EF4-FFF2-40B4-BE49-F238E27FC236}">
                <a16:creationId xmlns:a16="http://schemas.microsoft.com/office/drawing/2014/main" id="{3D5975A7-EDC2-4280-AF9D-545D1A927251}"/>
              </a:ext>
            </a:extLst>
          </p:cNvPr>
          <p:cNvSpPr txBox="1"/>
          <p:nvPr/>
        </p:nvSpPr>
        <p:spPr>
          <a:xfrm>
            <a:off x="7947593" y="2071510"/>
            <a:ext cx="3545705" cy="2308324"/>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This chart allows us to assess the balance of trade with regards to services.</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balance for all comparator regions is positive, although there are significant variances between comparator LEP areas.</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Norfolk and Suffolk’s trade balance is around 124 times higher than Greater Lincolnshire, as the lowest performing LEP in the matrix, and is around one a half times lower than Coast to Capital as the top performing LEP area. </a:t>
            </a:r>
            <a:endParaRPr lang="en-GB" sz="1600"/>
          </a:p>
        </p:txBody>
      </p:sp>
      <p:pic>
        <p:nvPicPr>
          <p:cNvPr id="7" name="Picture 6">
            <a:extLst>
              <a:ext uri="{FF2B5EF4-FFF2-40B4-BE49-F238E27FC236}">
                <a16:creationId xmlns:a16="http://schemas.microsoft.com/office/drawing/2014/main" id="{424DFC24-990B-425D-BCD3-5D7569DE00F6}"/>
              </a:ext>
            </a:extLst>
          </p:cNvPr>
          <p:cNvPicPr>
            <a:picLocks noChangeAspect="1"/>
          </p:cNvPicPr>
          <p:nvPr/>
        </p:nvPicPr>
        <p:blipFill>
          <a:blip r:embed="rId2"/>
          <a:stretch>
            <a:fillRect/>
          </a:stretch>
        </p:blipFill>
        <p:spPr>
          <a:xfrm>
            <a:off x="1061944" y="1502196"/>
            <a:ext cx="6244867" cy="3911292"/>
          </a:xfrm>
          <a:prstGeom prst="rect">
            <a:avLst/>
          </a:prstGeom>
        </p:spPr>
      </p:pic>
    </p:spTree>
    <p:extLst>
      <p:ext uri="{BB962C8B-B14F-4D97-AF65-F5344CB8AC3E}">
        <p14:creationId xmlns:p14="http://schemas.microsoft.com/office/powerpoint/2010/main" val="2675722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A6DA-B0AA-419B-B4DD-29C7E3E1A78D}"/>
              </a:ext>
            </a:extLst>
          </p:cNvPr>
          <p:cNvSpPr>
            <a:spLocks noGrp="1"/>
          </p:cNvSpPr>
          <p:nvPr>
            <p:ph type="title"/>
          </p:nvPr>
        </p:nvSpPr>
        <p:spPr>
          <a:xfrm>
            <a:off x="2164976" y="392021"/>
            <a:ext cx="8175526" cy="675136"/>
          </a:xfrm>
        </p:spPr>
        <p:txBody>
          <a:bodyPr/>
          <a:lstStyle/>
          <a:p>
            <a:r>
              <a:rPr lang="en-GB"/>
              <a:t>Total Trade Balance: Goods and Services</a:t>
            </a:r>
          </a:p>
        </p:txBody>
      </p:sp>
      <p:sp>
        <p:nvSpPr>
          <p:cNvPr id="5" name="TextBox 4">
            <a:extLst>
              <a:ext uri="{FF2B5EF4-FFF2-40B4-BE49-F238E27FC236}">
                <a16:creationId xmlns:a16="http://schemas.microsoft.com/office/drawing/2014/main" id="{F3A7F7A2-AA65-4E41-BD8D-54E7352F8E20}"/>
              </a:ext>
            </a:extLst>
          </p:cNvPr>
          <p:cNvSpPr txBox="1"/>
          <p:nvPr/>
        </p:nvSpPr>
        <p:spPr>
          <a:xfrm>
            <a:off x="2650170" y="5495857"/>
            <a:ext cx="3825580" cy="246221"/>
          </a:xfrm>
          <a:prstGeom prst="rect">
            <a:avLst/>
          </a:prstGeom>
          <a:noFill/>
        </p:spPr>
        <p:txBody>
          <a:bodyPr wrap="square" rtlCol="0">
            <a:spAutoFit/>
          </a:bodyPr>
          <a:lstStyle/>
          <a:p>
            <a:pPr algn="r"/>
            <a:r>
              <a:rPr lang="en-GB" sz="1000" i="1"/>
              <a:t>Source: Export/Import Values: DIT - &amp; HMRC – 2019 data</a:t>
            </a:r>
          </a:p>
        </p:txBody>
      </p:sp>
      <p:sp>
        <p:nvSpPr>
          <p:cNvPr id="6" name="TextBox 5">
            <a:extLst>
              <a:ext uri="{FF2B5EF4-FFF2-40B4-BE49-F238E27FC236}">
                <a16:creationId xmlns:a16="http://schemas.microsoft.com/office/drawing/2014/main" id="{07182C6D-F7A0-4CE2-9ED6-149DC46A2FCE}"/>
              </a:ext>
            </a:extLst>
          </p:cNvPr>
          <p:cNvSpPr txBox="1"/>
          <p:nvPr/>
        </p:nvSpPr>
        <p:spPr>
          <a:xfrm>
            <a:off x="8052047" y="2413337"/>
            <a:ext cx="3621144" cy="1384995"/>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Here we can see that Heart of the South West, Coast to Capital, Liverpool City Region and Norfolk and Suffolk all returned positive trade balances in 2019.</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 largest variance was between Heart of the South West and Hertfordshire LEP.    </a:t>
            </a:r>
          </a:p>
        </p:txBody>
      </p:sp>
      <p:pic>
        <p:nvPicPr>
          <p:cNvPr id="7" name="Picture 6">
            <a:extLst>
              <a:ext uri="{FF2B5EF4-FFF2-40B4-BE49-F238E27FC236}">
                <a16:creationId xmlns:a16="http://schemas.microsoft.com/office/drawing/2014/main" id="{A4C81B17-DD06-4294-A582-F9EE2148C1CF}"/>
              </a:ext>
            </a:extLst>
          </p:cNvPr>
          <p:cNvPicPr>
            <a:picLocks noChangeAspect="1"/>
          </p:cNvPicPr>
          <p:nvPr/>
        </p:nvPicPr>
        <p:blipFill>
          <a:blip r:embed="rId2"/>
          <a:stretch>
            <a:fillRect/>
          </a:stretch>
        </p:blipFill>
        <p:spPr>
          <a:xfrm>
            <a:off x="1177958" y="1438576"/>
            <a:ext cx="6770004" cy="4057281"/>
          </a:xfrm>
          <a:prstGeom prst="rect">
            <a:avLst/>
          </a:prstGeom>
        </p:spPr>
      </p:pic>
    </p:spTree>
    <p:extLst>
      <p:ext uri="{BB962C8B-B14F-4D97-AF65-F5344CB8AC3E}">
        <p14:creationId xmlns:p14="http://schemas.microsoft.com/office/powerpoint/2010/main" val="407933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49F0-7A10-4D11-A7D8-9807461E2E71}"/>
              </a:ext>
            </a:extLst>
          </p:cNvPr>
          <p:cNvSpPr>
            <a:spLocks noGrp="1"/>
          </p:cNvSpPr>
          <p:nvPr>
            <p:ph type="title"/>
          </p:nvPr>
        </p:nvSpPr>
        <p:spPr/>
        <p:txBody>
          <a:bodyPr/>
          <a:lstStyle/>
          <a:p>
            <a:r>
              <a:rPr lang="en-GB"/>
              <a:t>Scenario Analysis</a:t>
            </a:r>
          </a:p>
        </p:txBody>
      </p:sp>
      <p:sp>
        <p:nvSpPr>
          <p:cNvPr id="4" name="TextBox 3">
            <a:extLst>
              <a:ext uri="{FF2B5EF4-FFF2-40B4-BE49-F238E27FC236}">
                <a16:creationId xmlns:a16="http://schemas.microsoft.com/office/drawing/2014/main" id="{E77BCDEA-7E49-49F1-A9CE-45EB2EE83B5F}"/>
              </a:ext>
            </a:extLst>
          </p:cNvPr>
          <p:cNvSpPr txBox="1"/>
          <p:nvPr/>
        </p:nvSpPr>
        <p:spPr>
          <a:xfrm>
            <a:off x="621452" y="1458512"/>
            <a:ext cx="10949096" cy="4154984"/>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Background and Framing</a:t>
            </a:r>
          </a:p>
          <a:p>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This evidence base seeks to fram</a:t>
            </a:r>
            <a:r>
              <a:rPr lang="en-GB" sz="1400">
                <a:latin typeface="Arial" panose="020B0604020202020204" pitchFamily="34" charset="0"/>
                <a:ea typeface="Calibri" panose="020F0502020204030204" pitchFamily="34" charset="0"/>
                <a:cs typeface="Arial" panose="020B0604020202020204" pitchFamily="34" charset="0"/>
              </a:rPr>
              <a:t>e the available data not only through</a:t>
            </a:r>
            <a:r>
              <a:rPr lang="en-GB" sz="1400">
                <a:effectLst/>
                <a:latin typeface="Arial" panose="020B0604020202020204" pitchFamily="34" charset="0"/>
                <a:ea typeface="Calibri" panose="020F0502020204030204" pitchFamily="34" charset="0"/>
                <a:cs typeface="Arial" panose="020B0604020202020204" pitchFamily="34" charset="0"/>
              </a:rPr>
              <a:t> the lens of covid lockdowns and their associated impact – but also takes account of the UK’s withdrawal from the EU trade agreement, which has also had a very significant impact on factors such as: supply chains, access to materials, energy prices, and availability of skills and labour.</a:t>
            </a:r>
          </a:p>
          <a:p>
            <a:r>
              <a:rPr lang="en-GB" sz="140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The trade agreement withdrawal and covid lockdowns have converged, and their influence on economic conditions has over-lapped – it is very hard, if not practically impossible to disentangle the impact of one from the other, or to definitively identify specific outcomes and impacts, as a consequence of either covid lockdowns or the withdrawal from the trade agreement in isolation.</a:t>
            </a:r>
          </a:p>
          <a:p>
            <a:pPr marL="285750" indent="-285750">
              <a:buFont typeface="Arial" panose="020B0604020202020204" pitchFamily="34" charset="0"/>
              <a:buChar char="•"/>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The evidence base indicates that both the EU trade withdrawal and the covid lockdowns have had widely divergent impact on the local and national economy on a sector by sector basis, rather than having a unilateral effect across the economy as a whole.</a:t>
            </a:r>
          </a:p>
          <a:p>
            <a:pPr marL="285750" indent="-285750">
              <a:buFont typeface="Arial" panose="020B0604020202020204" pitchFamily="34" charset="0"/>
              <a:buChar char="•"/>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As an example, covid lockdown restrictions have had a very severe cashflow impact on many businesses within the hospitality and retail sectors – however, even </a:t>
            </a:r>
            <a:r>
              <a:rPr lang="en-GB" sz="1400" i="1">
                <a:effectLst/>
                <a:latin typeface="Arial" panose="020B0604020202020204" pitchFamily="34" charset="0"/>
                <a:ea typeface="Calibri" panose="020F0502020204030204" pitchFamily="34" charset="0"/>
                <a:cs typeface="Arial" panose="020B0604020202020204" pitchFamily="34" charset="0"/>
              </a:rPr>
              <a:t>within</a:t>
            </a:r>
            <a:r>
              <a:rPr lang="en-GB" sz="1400">
                <a:effectLst/>
                <a:latin typeface="Arial" panose="020B0604020202020204" pitchFamily="34" charset="0"/>
                <a:ea typeface="Calibri" panose="020F0502020204030204" pitchFamily="34" charset="0"/>
                <a:cs typeface="Arial" panose="020B0604020202020204" pitchFamily="34" charset="0"/>
              </a:rPr>
              <a:t> the hospitality industry – those businesses that operate in what might be referred to as the ‘staycation’ industry have seen bookings at least sustain themselves through the pandemic, or even exceed previous trends.</a:t>
            </a:r>
          </a:p>
          <a:p>
            <a:pPr marL="285750" indent="-285750">
              <a:buFont typeface="Arial" panose="020B0604020202020204" pitchFamily="34" charset="0"/>
              <a:buChar char="•"/>
            </a:pPr>
            <a:endParaRPr lang="en-GB" sz="1400">
              <a:effectLst/>
              <a:latin typeface="Calibri" panose="020F0502020204030204" pitchFamily="34" charset="0"/>
              <a:ea typeface="Calibri" panose="020F0502020204030204" pitchFamily="34" charset="0"/>
            </a:endParaRPr>
          </a:p>
          <a:p>
            <a:endParaRPr lang="en-GB"/>
          </a:p>
        </p:txBody>
      </p:sp>
    </p:spTree>
    <p:extLst>
      <p:ext uri="{BB962C8B-B14F-4D97-AF65-F5344CB8AC3E}">
        <p14:creationId xmlns:p14="http://schemas.microsoft.com/office/powerpoint/2010/main" val="37545371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A6DA-B0AA-419B-B4DD-29C7E3E1A78D}"/>
              </a:ext>
            </a:extLst>
          </p:cNvPr>
          <p:cNvSpPr>
            <a:spLocks noGrp="1"/>
          </p:cNvSpPr>
          <p:nvPr>
            <p:ph type="title"/>
          </p:nvPr>
        </p:nvSpPr>
        <p:spPr>
          <a:xfrm>
            <a:off x="2164975" y="392021"/>
            <a:ext cx="9673587" cy="842690"/>
          </a:xfrm>
        </p:spPr>
        <p:txBody>
          <a:bodyPr>
            <a:noAutofit/>
          </a:bodyPr>
          <a:lstStyle/>
          <a:p>
            <a:r>
              <a:rPr lang="en-GB"/>
              <a:t>Total Trade Value: Goods and Services – </a:t>
            </a:r>
            <a:br>
              <a:rPr lang="en-GB"/>
            </a:br>
            <a:r>
              <a:rPr lang="en-GB"/>
              <a:t>Combined EU and Non EU</a:t>
            </a:r>
          </a:p>
        </p:txBody>
      </p:sp>
      <p:sp>
        <p:nvSpPr>
          <p:cNvPr id="5" name="TextBox 4">
            <a:extLst>
              <a:ext uri="{FF2B5EF4-FFF2-40B4-BE49-F238E27FC236}">
                <a16:creationId xmlns:a16="http://schemas.microsoft.com/office/drawing/2014/main" id="{09C89970-94C6-4654-BC62-F1F05EE9CF5E}"/>
              </a:ext>
            </a:extLst>
          </p:cNvPr>
          <p:cNvSpPr txBox="1"/>
          <p:nvPr/>
        </p:nvSpPr>
        <p:spPr>
          <a:xfrm>
            <a:off x="2364724" y="5377068"/>
            <a:ext cx="3825580" cy="246221"/>
          </a:xfrm>
          <a:prstGeom prst="rect">
            <a:avLst/>
          </a:prstGeom>
          <a:noFill/>
        </p:spPr>
        <p:txBody>
          <a:bodyPr wrap="square" rtlCol="0">
            <a:spAutoFit/>
          </a:bodyPr>
          <a:lstStyle/>
          <a:p>
            <a:pPr algn="r"/>
            <a:r>
              <a:rPr lang="en-GB" sz="1000" i="1"/>
              <a:t>Source: Export/Import Values: DIT - &amp; HMRC – 2019 data</a:t>
            </a:r>
          </a:p>
        </p:txBody>
      </p:sp>
      <p:sp>
        <p:nvSpPr>
          <p:cNvPr id="7" name="TextBox 6">
            <a:extLst>
              <a:ext uri="{FF2B5EF4-FFF2-40B4-BE49-F238E27FC236}">
                <a16:creationId xmlns:a16="http://schemas.microsoft.com/office/drawing/2014/main" id="{2A9E4C03-64C7-40F6-9E59-4A537C10EFBD}"/>
              </a:ext>
            </a:extLst>
          </p:cNvPr>
          <p:cNvSpPr txBox="1"/>
          <p:nvPr/>
        </p:nvSpPr>
        <p:spPr>
          <a:xfrm>
            <a:off x="7762672" y="2844379"/>
            <a:ext cx="3591128" cy="646331"/>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This chart allows us to view the breakdown of both goods and services combined, with import and export values separated out.</a:t>
            </a:r>
            <a:endParaRPr lang="en-GB"/>
          </a:p>
        </p:txBody>
      </p:sp>
      <p:pic>
        <p:nvPicPr>
          <p:cNvPr id="6" name="Picture 5">
            <a:extLst>
              <a:ext uri="{FF2B5EF4-FFF2-40B4-BE49-F238E27FC236}">
                <a16:creationId xmlns:a16="http://schemas.microsoft.com/office/drawing/2014/main" id="{97B44222-BC8B-4D7B-BC89-214A161526E1}"/>
              </a:ext>
            </a:extLst>
          </p:cNvPr>
          <p:cNvPicPr>
            <a:picLocks noChangeAspect="1"/>
          </p:cNvPicPr>
          <p:nvPr/>
        </p:nvPicPr>
        <p:blipFill>
          <a:blip r:embed="rId2"/>
          <a:stretch>
            <a:fillRect/>
          </a:stretch>
        </p:blipFill>
        <p:spPr>
          <a:xfrm>
            <a:off x="1243538" y="1371194"/>
            <a:ext cx="6281983" cy="4005874"/>
          </a:xfrm>
          <a:prstGeom prst="rect">
            <a:avLst/>
          </a:prstGeom>
        </p:spPr>
      </p:pic>
    </p:spTree>
    <p:extLst>
      <p:ext uri="{BB962C8B-B14F-4D97-AF65-F5344CB8AC3E}">
        <p14:creationId xmlns:p14="http://schemas.microsoft.com/office/powerpoint/2010/main" val="34474835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BF21-DF3F-4299-A886-87773E6FF17B}"/>
              </a:ext>
            </a:extLst>
          </p:cNvPr>
          <p:cNvSpPr>
            <a:spLocks noGrp="1"/>
          </p:cNvSpPr>
          <p:nvPr>
            <p:ph type="title"/>
          </p:nvPr>
        </p:nvSpPr>
        <p:spPr>
          <a:xfrm>
            <a:off x="2164975" y="392021"/>
            <a:ext cx="7737781" cy="675136"/>
          </a:xfrm>
        </p:spPr>
        <p:txBody>
          <a:bodyPr/>
          <a:lstStyle/>
          <a:p>
            <a:r>
              <a:rPr lang="en-GB"/>
              <a:t>Trade – Goods and Services: Case Study</a:t>
            </a:r>
          </a:p>
        </p:txBody>
      </p:sp>
      <p:sp>
        <p:nvSpPr>
          <p:cNvPr id="3" name="TextBox 2">
            <a:extLst>
              <a:ext uri="{FF2B5EF4-FFF2-40B4-BE49-F238E27FC236}">
                <a16:creationId xmlns:a16="http://schemas.microsoft.com/office/drawing/2014/main" id="{FBFBB0BE-7B3F-46C3-957A-726ED171E6BF}"/>
              </a:ext>
            </a:extLst>
          </p:cNvPr>
          <p:cNvSpPr txBox="1"/>
          <p:nvPr/>
        </p:nvSpPr>
        <p:spPr>
          <a:xfrm>
            <a:off x="799422" y="1710382"/>
            <a:ext cx="7136263" cy="2883738"/>
          </a:xfrm>
          <a:prstGeom prst="rect">
            <a:avLst/>
          </a:prstGeom>
          <a:noFill/>
        </p:spPr>
        <p:txBody>
          <a:bodyPr wrap="square" rtlCol="0">
            <a:spAutoFit/>
          </a:bodyPr>
          <a:lstStyle/>
          <a:p>
            <a:endParaRPr lang="en-GB"/>
          </a:p>
          <a:p>
            <a:pPr eaLnBrk="0" fontAlgn="base" hangingPunct="0">
              <a:lnSpc>
                <a:spcPct val="90000"/>
              </a:lnSpc>
              <a:spcBef>
                <a:spcPct val="0"/>
              </a:spcBef>
              <a:spcAft>
                <a:spcPct val="0"/>
              </a:spcAft>
            </a:pPr>
            <a:r>
              <a:rPr lang="en-GB" sz="2000" b="1">
                <a:solidFill>
                  <a:schemeClr val="accent1"/>
                </a:solidFill>
                <a:latin typeface="+mj-lt"/>
              </a:rPr>
              <a:t>Clean energy export development</a:t>
            </a:r>
          </a:p>
          <a:p>
            <a:pPr eaLnBrk="0" fontAlgn="base" hangingPunct="0">
              <a:lnSpc>
                <a:spcPct val="90000"/>
              </a:lnSpc>
              <a:spcBef>
                <a:spcPct val="0"/>
              </a:spcBef>
              <a:spcAft>
                <a:spcPct val="0"/>
              </a:spcAft>
            </a:pPr>
            <a:endParaRPr lang="en-GB" sz="2000" b="1">
              <a:solidFill>
                <a:schemeClr val="accent1"/>
              </a:solidFill>
              <a:latin typeface="+mj-lt"/>
            </a:endParaRPr>
          </a:p>
          <a:p>
            <a:pPr>
              <a:lnSpc>
                <a:spcPct val="107000"/>
              </a:lnSpc>
              <a:spcAft>
                <a:spcPts val="800"/>
              </a:spcAft>
            </a:pPr>
            <a:r>
              <a:rPr lang="en-GB" sz="1600" i="1">
                <a:effectLst/>
                <a:latin typeface="+mj-lt"/>
                <a:ea typeface="Calibri" panose="020F0502020204030204" pitchFamily="34" charset="0"/>
                <a:cs typeface="Calibri" panose="020F0502020204030204" pitchFamily="34" charset="0"/>
              </a:rPr>
              <a:t>Clean energy businesses in Norfolk and Suffolk are realising the enormous offshore wind opportunities on the eastern seaboard of the USA through an export development initiative spearheaded by New Anglia LEP and GENERATE. A transatlantic partnership agreement with the City of Virginia Beach was signed in 2021, reflecting shared economic development priorities in clean energy, agri-food and digital technologies.</a:t>
            </a:r>
            <a:endParaRPr lang="en-GB" sz="1600" i="1">
              <a:effectLst/>
              <a:latin typeface="+mj-lt"/>
              <a:ea typeface="Calibri" panose="020F0502020204030204" pitchFamily="34" charset="0"/>
              <a:cs typeface="Arial" panose="020B0604020202020204" pitchFamily="34" charset="0"/>
            </a:endParaRPr>
          </a:p>
          <a:p>
            <a:endParaRPr lang="en-GB"/>
          </a:p>
        </p:txBody>
      </p:sp>
      <p:pic>
        <p:nvPicPr>
          <p:cNvPr id="7" name="Picture 6" descr="Signing of Partnership Agreement between New Anglia LEP and the City of Virginia Beach.&#10;&#10;">
            <a:extLst>
              <a:ext uri="{FF2B5EF4-FFF2-40B4-BE49-F238E27FC236}">
                <a16:creationId xmlns:a16="http://schemas.microsoft.com/office/drawing/2014/main" id="{323729A0-83BE-46F9-8B69-594FC98B04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563" y="1511149"/>
            <a:ext cx="3090866" cy="4115440"/>
          </a:xfrm>
          <a:prstGeom prst="rect">
            <a:avLst/>
          </a:prstGeom>
        </p:spPr>
      </p:pic>
      <p:sp>
        <p:nvSpPr>
          <p:cNvPr id="8" name="TextBox 7">
            <a:extLst>
              <a:ext uri="{FF2B5EF4-FFF2-40B4-BE49-F238E27FC236}">
                <a16:creationId xmlns:a16="http://schemas.microsoft.com/office/drawing/2014/main" id="{ACE621F3-44ED-4E7C-86C9-25916DF49B8D}"/>
              </a:ext>
            </a:extLst>
          </p:cNvPr>
          <p:cNvSpPr txBox="1"/>
          <p:nvPr/>
        </p:nvSpPr>
        <p:spPr>
          <a:xfrm>
            <a:off x="8577943" y="5628808"/>
            <a:ext cx="3004457" cy="430887"/>
          </a:xfrm>
          <a:prstGeom prst="rect">
            <a:avLst/>
          </a:prstGeom>
          <a:noFill/>
        </p:spPr>
        <p:txBody>
          <a:bodyPr wrap="square" rtlCol="0">
            <a:spAutoFit/>
          </a:bodyPr>
          <a:lstStyle/>
          <a:p>
            <a:r>
              <a:rPr lang="en-GB" sz="1050"/>
              <a:t>Signing of Partnership Agreement by New Anglia LEP and the City of Virginia Beach</a:t>
            </a:r>
          </a:p>
        </p:txBody>
      </p:sp>
    </p:spTree>
    <p:extLst>
      <p:ext uri="{BB962C8B-B14F-4D97-AF65-F5344CB8AC3E}">
        <p14:creationId xmlns:p14="http://schemas.microsoft.com/office/powerpoint/2010/main" val="13157675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62ECDC-F2AC-401C-892C-16D98CFE0DB0}"/>
              </a:ext>
            </a:extLst>
          </p:cNvPr>
          <p:cNvSpPr>
            <a:spLocks noGrp="1"/>
          </p:cNvSpPr>
          <p:nvPr>
            <p:ph type="body" sz="quarter" idx="15"/>
          </p:nvPr>
        </p:nvSpPr>
        <p:spPr/>
        <p:txBody>
          <a:bodyPr/>
          <a:lstStyle/>
          <a:p>
            <a:r>
              <a:rPr lang="en-GB"/>
              <a:t>6.	Innovation Analysis</a:t>
            </a:r>
          </a:p>
        </p:txBody>
      </p:sp>
    </p:spTree>
    <p:extLst>
      <p:ext uri="{BB962C8B-B14F-4D97-AF65-F5344CB8AC3E}">
        <p14:creationId xmlns:p14="http://schemas.microsoft.com/office/powerpoint/2010/main" val="6028727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B3C5-3667-4C06-82CF-C73430616968}"/>
              </a:ext>
            </a:extLst>
          </p:cNvPr>
          <p:cNvSpPr>
            <a:spLocks noGrp="1"/>
          </p:cNvSpPr>
          <p:nvPr>
            <p:ph type="title"/>
          </p:nvPr>
        </p:nvSpPr>
        <p:spPr>
          <a:prstGeom prst="rect">
            <a:avLst/>
          </a:prstGeom>
        </p:spPr>
        <p:txBody>
          <a:bodyPr/>
          <a:lstStyle/>
          <a:p>
            <a:r>
              <a:rPr lang="en-GB"/>
              <a:t>Innovation Analysis</a:t>
            </a:r>
          </a:p>
        </p:txBody>
      </p:sp>
      <p:sp>
        <p:nvSpPr>
          <p:cNvPr id="4" name="TextBox 3">
            <a:extLst>
              <a:ext uri="{FF2B5EF4-FFF2-40B4-BE49-F238E27FC236}">
                <a16:creationId xmlns:a16="http://schemas.microsoft.com/office/drawing/2014/main" id="{076C368A-54C6-495F-97C8-E474682C99FD}"/>
              </a:ext>
            </a:extLst>
          </p:cNvPr>
          <p:cNvSpPr txBox="1"/>
          <p:nvPr/>
        </p:nvSpPr>
        <p:spPr>
          <a:xfrm>
            <a:off x="936918" y="1427366"/>
            <a:ext cx="10571139" cy="4524315"/>
          </a:xfrm>
          <a:prstGeom prst="rect">
            <a:avLst/>
          </a:prstGeom>
          <a:noFill/>
        </p:spPr>
        <p:txBody>
          <a:bodyPr wrap="square" rtlCol="0">
            <a:spAutoFit/>
          </a:bodyPr>
          <a:lstStyle/>
          <a:p>
            <a:r>
              <a:rPr lang="en-GB"/>
              <a:t>Innovation activity is an area of analysis which continues to prove challenging to secure quantitative data around, mainly due to the embedded nature of innovation activity and how challenging it is to arrive at an economy-wide agreed definition of innovation as a stand-alone output or outcome.</a:t>
            </a:r>
          </a:p>
          <a:p>
            <a:endParaRPr lang="en-GB"/>
          </a:p>
          <a:p>
            <a:r>
              <a:rPr lang="en-GB"/>
              <a:t>However, as a Local Enterprise Partnership, we recognise the significance of innovation – not least as a crucial ingredient in driving up productivity gains, increasing investment levels, increasing exports, enhancing earnings potential and driving up the profitability of our business base.</a:t>
            </a:r>
          </a:p>
          <a:p>
            <a:endParaRPr lang="en-GB"/>
          </a:p>
          <a:p>
            <a:r>
              <a:rPr lang="en-GB"/>
              <a:t>Therefore, we have identified a data set produced by Innovate UK – which tracks the levels of innovation funding they provide – as this facilitates a benchmarking matrix, allowing us to make both inter and intra regional/LEP comparisons.</a:t>
            </a:r>
          </a:p>
          <a:p>
            <a:endParaRPr lang="en-GB"/>
          </a:p>
          <a:p>
            <a:r>
              <a:rPr lang="en-GB"/>
              <a:t>While certainly not comprehensive or wholly reflective of all innovation funding and activity, it still provides a useful proxy, and potentially highlights where there are gaps in innovation funding and support for Norfolk and Suffolk from central government sources.</a:t>
            </a:r>
          </a:p>
          <a:p>
            <a:endParaRPr lang="en-GB"/>
          </a:p>
        </p:txBody>
      </p:sp>
    </p:spTree>
    <p:extLst>
      <p:ext uri="{BB962C8B-B14F-4D97-AF65-F5344CB8AC3E}">
        <p14:creationId xmlns:p14="http://schemas.microsoft.com/office/powerpoint/2010/main" val="1190866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BA6C-621D-4B49-B937-C93B3F653C33}"/>
              </a:ext>
            </a:extLst>
          </p:cNvPr>
          <p:cNvSpPr>
            <a:spLocks noGrp="1"/>
          </p:cNvSpPr>
          <p:nvPr>
            <p:ph type="title"/>
          </p:nvPr>
        </p:nvSpPr>
        <p:spPr>
          <a:xfrm>
            <a:off x="2121432" y="367597"/>
            <a:ext cx="9537167" cy="675136"/>
          </a:xfrm>
        </p:spPr>
        <p:txBody>
          <a:bodyPr>
            <a:normAutofit fontScale="90000"/>
          </a:bodyPr>
          <a:lstStyle/>
          <a:p>
            <a:r>
              <a:rPr lang="en-GB"/>
              <a:t>Innovation Funding (Innovate UK) – Norfolk and Suffolk</a:t>
            </a:r>
          </a:p>
        </p:txBody>
      </p:sp>
      <p:sp>
        <p:nvSpPr>
          <p:cNvPr id="8" name="TextBox 7">
            <a:extLst>
              <a:ext uri="{FF2B5EF4-FFF2-40B4-BE49-F238E27FC236}">
                <a16:creationId xmlns:a16="http://schemas.microsoft.com/office/drawing/2014/main" id="{89BBB394-100E-40A3-898C-2D56BB968D6D}"/>
              </a:ext>
            </a:extLst>
          </p:cNvPr>
          <p:cNvSpPr txBox="1"/>
          <p:nvPr/>
        </p:nvSpPr>
        <p:spPr>
          <a:xfrm>
            <a:off x="838200" y="4983612"/>
            <a:ext cx="10733314" cy="1015663"/>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chart on the left-hand side shows that the volume of Innovate UK backed projects has exceeded the 2010-20 average in each of the last 3 years, following several years of sustained below average performance, going back to 2010/11.</a:t>
            </a:r>
          </a:p>
          <a:p>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 chart on the right-hand side shows that Norfolk and Suffolk has increased the overall amount of Innovate UK funding through the last 3 years, above the average going back to 2010/11.</a:t>
            </a:r>
          </a:p>
        </p:txBody>
      </p:sp>
      <p:pic>
        <p:nvPicPr>
          <p:cNvPr id="9" name="Picture 8">
            <a:extLst>
              <a:ext uri="{FF2B5EF4-FFF2-40B4-BE49-F238E27FC236}">
                <a16:creationId xmlns:a16="http://schemas.microsoft.com/office/drawing/2014/main" id="{A18EB61C-5890-4789-82F7-E160188AEBD9}"/>
              </a:ext>
            </a:extLst>
          </p:cNvPr>
          <p:cNvPicPr>
            <a:picLocks noChangeAspect="1"/>
          </p:cNvPicPr>
          <p:nvPr/>
        </p:nvPicPr>
        <p:blipFill>
          <a:blip r:embed="rId2"/>
          <a:stretch>
            <a:fillRect/>
          </a:stretch>
        </p:blipFill>
        <p:spPr>
          <a:xfrm>
            <a:off x="758617" y="1396420"/>
            <a:ext cx="4953400" cy="3217062"/>
          </a:xfrm>
          <a:prstGeom prst="rect">
            <a:avLst/>
          </a:prstGeom>
        </p:spPr>
      </p:pic>
      <p:pic>
        <p:nvPicPr>
          <p:cNvPr id="10" name="Picture 9">
            <a:extLst>
              <a:ext uri="{FF2B5EF4-FFF2-40B4-BE49-F238E27FC236}">
                <a16:creationId xmlns:a16="http://schemas.microsoft.com/office/drawing/2014/main" id="{0E640A62-0E14-457B-BD3F-ABED49D17CF1}"/>
              </a:ext>
            </a:extLst>
          </p:cNvPr>
          <p:cNvPicPr>
            <a:picLocks noChangeAspect="1"/>
          </p:cNvPicPr>
          <p:nvPr/>
        </p:nvPicPr>
        <p:blipFill>
          <a:blip r:embed="rId3"/>
          <a:stretch>
            <a:fillRect/>
          </a:stretch>
        </p:blipFill>
        <p:spPr>
          <a:xfrm>
            <a:off x="6372311" y="1390323"/>
            <a:ext cx="5061072" cy="3223159"/>
          </a:xfrm>
          <a:prstGeom prst="rect">
            <a:avLst/>
          </a:prstGeom>
        </p:spPr>
      </p:pic>
      <p:sp>
        <p:nvSpPr>
          <p:cNvPr id="4" name="TextBox 3">
            <a:extLst>
              <a:ext uri="{FF2B5EF4-FFF2-40B4-BE49-F238E27FC236}">
                <a16:creationId xmlns:a16="http://schemas.microsoft.com/office/drawing/2014/main" id="{483331BB-029A-42EB-8639-7E216495546E}"/>
              </a:ext>
            </a:extLst>
          </p:cNvPr>
          <p:cNvSpPr txBox="1"/>
          <p:nvPr/>
        </p:nvSpPr>
        <p:spPr>
          <a:xfrm>
            <a:off x="4512297" y="4667742"/>
            <a:ext cx="3167406" cy="261610"/>
          </a:xfrm>
          <a:prstGeom prst="rect">
            <a:avLst/>
          </a:prstGeom>
          <a:noFill/>
        </p:spPr>
        <p:txBody>
          <a:bodyPr wrap="square" rtlCol="0">
            <a:spAutoFit/>
          </a:bodyPr>
          <a:lstStyle/>
          <a:p>
            <a:r>
              <a:rPr lang="en-GB" sz="1100" i="1"/>
              <a:t>Source: UK Innovate Funding data 2020/21</a:t>
            </a:r>
          </a:p>
        </p:txBody>
      </p:sp>
    </p:spTree>
    <p:extLst>
      <p:ext uri="{BB962C8B-B14F-4D97-AF65-F5344CB8AC3E}">
        <p14:creationId xmlns:p14="http://schemas.microsoft.com/office/powerpoint/2010/main" val="1577707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BA6C-621D-4B49-B937-C93B3F653C33}"/>
              </a:ext>
            </a:extLst>
          </p:cNvPr>
          <p:cNvSpPr>
            <a:spLocks noGrp="1"/>
          </p:cNvSpPr>
          <p:nvPr>
            <p:ph type="title"/>
          </p:nvPr>
        </p:nvSpPr>
        <p:spPr>
          <a:xfrm>
            <a:off x="2164976" y="392021"/>
            <a:ext cx="9521502" cy="675136"/>
          </a:xfrm>
        </p:spPr>
        <p:txBody>
          <a:bodyPr>
            <a:noAutofit/>
          </a:bodyPr>
          <a:lstStyle/>
          <a:p>
            <a:r>
              <a:rPr lang="en-GB"/>
              <a:t>Innovation Funding – Norfolk and Suffolk Comparison</a:t>
            </a:r>
          </a:p>
        </p:txBody>
      </p:sp>
      <p:pic>
        <p:nvPicPr>
          <p:cNvPr id="3" name="Picture 2">
            <a:extLst>
              <a:ext uri="{FF2B5EF4-FFF2-40B4-BE49-F238E27FC236}">
                <a16:creationId xmlns:a16="http://schemas.microsoft.com/office/drawing/2014/main" id="{98CC2563-2ED8-4ED1-8A19-8FD569BFDED5}"/>
              </a:ext>
            </a:extLst>
          </p:cNvPr>
          <p:cNvPicPr>
            <a:picLocks noChangeAspect="1"/>
          </p:cNvPicPr>
          <p:nvPr/>
        </p:nvPicPr>
        <p:blipFill>
          <a:blip r:embed="rId2"/>
          <a:stretch>
            <a:fillRect/>
          </a:stretch>
        </p:blipFill>
        <p:spPr>
          <a:xfrm>
            <a:off x="688689" y="1293284"/>
            <a:ext cx="5088315" cy="3436537"/>
          </a:xfrm>
          <a:prstGeom prst="rect">
            <a:avLst/>
          </a:prstGeom>
        </p:spPr>
      </p:pic>
      <p:sp>
        <p:nvSpPr>
          <p:cNvPr id="5" name="TextBox 4">
            <a:extLst>
              <a:ext uri="{FF2B5EF4-FFF2-40B4-BE49-F238E27FC236}">
                <a16:creationId xmlns:a16="http://schemas.microsoft.com/office/drawing/2014/main" id="{BB0F0D51-2AEA-44E0-A6F2-C0755497995D}"/>
              </a:ext>
            </a:extLst>
          </p:cNvPr>
          <p:cNvSpPr txBox="1"/>
          <p:nvPr/>
        </p:nvSpPr>
        <p:spPr>
          <a:xfrm>
            <a:off x="536290" y="4973195"/>
            <a:ext cx="10839282" cy="1015663"/>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These charts provide an insight into specific locations within Norfolk and Suffolk where Innovate UK funding has supported projects. </a:t>
            </a: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Both charts indicate that ‘Innovate UK supported innovation activity’ is highly concentrated in four local authority areas – South Norfolk, East Suffolk, West Suffolk and Norwich.</a:t>
            </a: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However, the chart on the right-hand side indicates that South Norfolk, East Suffolk, Norwich and Broadland have attracted the most funding. South Norfolk in particular (where NRP is based) has secured a proportion of funding which equates to more than the next 3 highest recipients combined. </a:t>
            </a:r>
          </a:p>
        </p:txBody>
      </p:sp>
      <p:pic>
        <p:nvPicPr>
          <p:cNvPr id="6" name="Picture 5">
            <a:extLst>
              <a:ext uri="{FF2B5EF4-FFF2-40B4-BE49-F238E27FC236}">
                <a16:creationId xmlns:a16="http://schemas.microsoft.com/office/drawing/2014/main" id="{6BE70000-5F8A-42A1-9A26-B9A9543375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4998" y="1299018"/>
            <a:ext cx="4612415" cy="3431793"/>
          </a:xfrm>
          <a:prstGeom prst="rect">
            <a:avLst/>
          </a:prstGeom>
        </p:spPr>
      </p:pic>
      <p:sp>
        <p:nvSpPr>
          <p:cNvPr id="7" name="TextBox 6">
            <a:extLst>
              <a:ext uri="{FF2B5EF4-FFF2-40B4-BE49-F238E27FC236}">
                <a16:creationId xmlns:a16="http://schemas.microsoft.com/office/drawing/2014/main" id="{63362A61-E56B-459E-96B9-1DA5EAB864D8}"/>
              </a:ext>
            </a:extLst>
          </p:cNvPr>
          <p:cNvSpPr txBox="1"/>
          <p:nvPr/>
        </p:nvSpPr>
        <p:spPr>
          <a:xfrm>
            <a:off x="4512298" y="4711585"/>
            <a:ext cx="3167406" cy="261610"/>
          </a:xfrm>
          <a:prstGeom prst="rect">
            <a:avLst/>
          </a:prstGeom>
          <a:noFill/>
        </p:spPr>
        <p:txBody>
          <a:bodyPr wrap="square" rtlCol="0">
            <a:spAutoFit/>
          </a:bodyPr>
          <a:lstStyle/>
          <a:p>
            <a:r>
              <a:rPr lang="en-GB" sz="1100" i="1"/>
              <a:t>Source: UK Innovate Funding data 2020/21</a:t>
            </a:r>
          </a:p>
        </p:txBody>
      </p:sp>
    </p:spTree>
    <p:extLst>
      <p:ext uri="{BB962C8B-B14F-4D97-AF65-F5344CB8AC3E}">
        <p14:creationId xmlns:p14="http://schemas.microsoft.com/office/powerpoint/2010/main" val="33313839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BA6C-621D-4B49-B937-C93B3F653C33}"/>
              </a:ext>
            </a:extLst>
          </p:cNvPr>
          <p:cNvSpPr>
            <a:spLocks noGrp="1"/>
          </p:cNvSpPr>
          <p:nvPr>
            <p:ph type="title"/>
          </p:nvPr>
        </p:nvSpPr>
        <p:spPr>
          <a:xfrm>
            <a:off x="2126341" y="304649"/>
            <a:ext cx="7939318" cy="872398"/>
          </a:xfrm>
        </p:spPr>
        <p:txBody>
          <a:bodyPr>
            <a:noAutofit/>
          </a:bodyPr>
          <a:lstStyle/>
          <a:p>
            <a:r>
              <a:rPr lang="en-GB"/>
              <a:t>Innovation Funding – Norfolk and Suffolk Local Authorities</a:t>
            </a:r>
          </a:p>
        </p:txBody>
      </p:sp>
      <p:sp>
        <p:nvSpPr>
          <p:cNvPr id="5" name="TextBox 4">
            <a:extLst>
              <a:ext uri="{FF2B5EF4-FFF2-40B4-BE49-F238E27FC236}">
                <a16:creationId xmlns:a16="http://schemas.microsoft.com/office/drawing/2014/main" id="{03376DBE-D615-42E2-93C6-6DDAF2DF8C89}"/>
              </a:ext>
            </a:extLst>
          </p:cNvPr>
          <p:cNvSpPr txBox="1"/>
          <p:nvPr/>
        </p:nvSpPr>
        <p:spPr>
          <a:xfrm>
            <a:off x="484194" y="4828382"/>
            <a:ext cx="10974294" cy="1200329"/>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Here we are assessing how successful or otherwise Norfolk and Suffolk has been, as a whole, in securing support and funding from Innovate UK since 2010 – compared to our typical matrix of LEP comparators, and in relation to the regional and national averages.</a:t>
            </a:r>
          </a:p>
          <a:p>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While we can see several variations in terms of how specific areas and LEPs have performed across both measurements – it becomes obvious that Norfolk and Suffolk is significantly below both the regional and national averages in terms of the volume of projects that are supported by Innovate UK funding, and in the terms of the average amount of funding secured to support those projects.</a:t>
            </a:r>
          </a:p>
        </p:txBody>
      </p:sp>
      <p:pic>
        <p:nvPicPr>
          <p:cNvPr id="7" name="Picture 6">
            <a:extLst>
              <a:ext uri="{FF2B5EF4-FFF2-40B4-BE49-F238E27FC236}">
                <a16:creationId xmlns:a16="http://schemas.microsoft.com/office/drawing/2014/main" id="{D8C13B72-5E4E-44BF-A1CF-99DFFCBE70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6965" y="1344549"/>
            <a:ext cx="5594842" cy="3206440"/>
          </a:xfrm>
          <a:prstGeom prst="rect">
            <a:avLst/>
          </a:prstGeom>
        </p:spPr>
      </p:pic>
      <p:pic>
        <p:nvPicPr>
          <p:cNvPr id="8" name="Picture 7">
            <a:extLst>
              <a:ext uri="{FF2B5EF4-FFF2-40B4-BE49-F238E27FC236}">
                <a16:creationId xmlns:a16="http://schemas.microsoft.com/office/drawing/2014/main" id="{F66B1AEF-F3A3-4323-9A4C-8F30546EFC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194" y="1328767"/>
            <a:ext cx="5611806" cy="3237160"/>
          </a:xfrm>
          <a:prstGeom prst="rect">
            <a:avLst/>
          </a:prstGeom>
        </p:spPr>
      </p:pic>
      <p:sp>
        <p:nvSpPr>
          <p:cNvPr id="9" name="TextBox 8">
            <a:extLst>
              <a:ext uri="{FF2B5EF4-FFF2-40B4-BE49-F238E27FC236}">
                <a16:creationId xmlns:a16="http://schemas.microsoft.com/office/drawing/2014/main" id="{6542DA3B-B20B-41EB-B6F1-0AB1947981D2}"/>
              </a:ext>
            </a:extLst>
          </p:cNvPr>
          <p:cNvSpPr txBox="1"/>
          <p:nvPr/>
        </p:nvSpPr>
        <p:spPr>
          <a:xfrm>
            <a:off x="4613262" y="4573818"/>
            <a:ext cx="3167406" cy="261610"/>
          </a:xfrm>
          <a:prstGeom prst="rect">
            <a:avLst/>
          </a:prstGeom>
          <a:noFill/>
        </p:spPr>
        <p:txBody>
          <a:bodyPr wrap="square" rtlCol="0">
            <a:spAutoFit/>
          </a:bodyPr>
          <a:lstStyle/>
          <a:p>
            <a:r>
              <a:rPr lang="en-GB" sz="1100" i="1"/>
              <a:t>Source: UK Innovate Funding data 2020/21</a:t>
            </a:r>
          </a:p>
        </p:txBody>
      </p:sp>
    </p:spTree>
    <p:extLst>
      <p:ext uri="{BB962C8B-B14F-4D97-AF65-F5344CB8AC3E}">
        <p14:creationId xmlns:p14="http://schemas.microsoft.com/office/powerpoint/2010/main" val="15510213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58A1-C3ED-4904-8A2A-58310DC545D0}"/>
              </a:ext>
            </a:extLst>
          </p:cNvPr>
          <p:cNvSpPr>
            <a:spLocks noGrp="1"/>
          </p:cNvSpPr>
          <p:nvPr>
            <p:ph type="title"/>
          </p:nvPr>
        </p:nvSpPr>
        <p:spPr/>
        <p:txBody>
          <a:bodyPr>
            <a:normAutofit/>
          </a:bodyPr>
          <a:lstStyle/>
          <a:p>
            <a:r>
              <a:rPr lang="en-GB"/>
              <a:t>Innovation Activities by LEP</a:t>
            </a:r>
          </a:p>
        </p:txBody>
      </p:sp>
      <p:sp>
        <p:nvSpPr>
          <p:cNvPr id="6" name="TextBox 5">
            <a:extLst>
              <a:ext uri="{FF2B5EF4-FFF2-40B4-BE49-F238E27FC236}">
                <a16:creationId xmlns:a16="http://schemas.microsoft.com/office/drawing/2014/main" id="{F798F791-436A-414C-B0F7-528B53EC817C}"/>
              </a:ext>
            </a:extLst>
          </p:cNvPr>
          <p:cNvSpPr txBox="1"/>
          <p:nvPr/>
        </p:nvSpPr>
        <p:spPr>
          <a:xfrm>
            <a:off x="7479601" y="1763340"/>
            <a:ext cx="4072379" cy="2492990"/>
          </a:xfrm>
          <a:prstGeom prst="rect">
            <a:avLst/>
          </a:prstGeom>
          <a:noFill/>
        </p:spPr>
        <p:txBody>
          <a:bodyPr wrap="square" rtlCol="0">
            <a:spAutoFit/>
          </a:bodyPr>
          <a:lstStyle/>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This chart shows the relative position of Norfolk and  Suffolk in comparison to all LEPs across England.</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On the right-hand side we’ve listed the top three performing LEPs and the bottom three on the left-hand side. Greater Manchester and Stoke-on-Trent are the LEPs on either side of Norfolk and Suffolk in the overall ranking.</a:t>
            </a:r>
          </a:p>
          <a:p>
            <a:pPr marL="174625" indent="-174625">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a:latin typeface="Arial" panose="020B0604020202020204" pitchFamily="34" charset="0"/>
                <a:cs typeface="Arial" panose="020B0604020202020204" pitchFamily="34" charset="0"/>
              </a:rPr>
              <a:t>We can see that Norfolk and Suffolk are closer to the bottom, than the top of the rankings in terms of overall score but are only marginally below the national average.</a:t>
            </a:r>
          </a:p>
        </p:txBody>
      </p:sp>
      <p:sp>
        <p:nvSpPr>
          <p:cNvPr id="8" name="TextBox 7">
            <a:extLst>
              <a:ext uri="{FF2B5EF4-FFF2-40B4-BE49-F238E27FC236}">
                <a16:creationId xmlns:a16="http://schemas.microsoft.com/office/drawing/2014/main" id="{E9F3575C-6388-49CC-873E-36E8FB46B550}"/>
              </a:ext>
            </a:extLst>
          </p:cNvPr>
          <p:cNvSpPr txBox="1"/>
          <p:nvPr/>
        </p:nvSpPr>
        <p:spPr>
          <a:xfrm>
            <a:off x="2696467" y="5382656"/>
            <a:ext cx="3167406" cy="261610"/>
          </a:xfrm>
          <a:prstGeom prst="rect">
            <a:avLst/>
          </a:prstGeom>
          <a:noFill/>
        </p:spPr>
        <p:txBody>
          <a:bodyPr wrap="square" rtlCol="0">
            <a:spAutoFit/>
          </a:bodyPr>
          <a:lstStyle/>
          <a:p>
            <a:r>
              <a:rPr lang="en-GB" sz="1100" i="1"/>
              <a:t>Source: UK Innovate Funding data 2020/21</a:t>
            </a:r>
          </a:p>
        </p:txBody>
      </p:sp>
      <p:pic>
        <p:nvPicPr>
          <p:cNvPr id="9" name="Picture 8">
            <a:extLst>
              <a:ext uri="{FF2B5EF4-FFF2-40B4-BE49-F238E27FC236}">
                <a16:creationId xmlns:a16="http://schemas.microsoft.com/office/drawing/2014/main" id="{8C827A9F-4BDC-421F-8D3A-9CBD2E4BA200}"/>
              </a:ext>
            </a:extLst>
          </p:cNvPr>
          <p:cNvPicPr>
            <a:picLocks noChangeAspect="1"/>
          </p:cNvPicPr>
          <p:nvPr/>
        </p:nvPicPr>
        <p:blipFill>
          <a:blip r:embed="rId2"/>
          <a:stretch>
            <a:fillRect/>
          </a:stretch>
        </p:blipFill>
        <p:spPr>
          <a:xfrm>
            <a:off x="971297" y="1509088"/>
            <a:ext cx="6022474" cy="3616585"/>
          </a:xfrm>
          <a:prstGeom prst="rect">
            <a:avLst/>
          </a:prstGeom>
        </p:spPr>
      </p:pic>
    </p:spTree>
    <p:extLst>
      <p:ext uri="{BB962C8B-B14F-4D97-AF65-F5344CB8AC3E}">
        <p14:creationId xmlns:p14="http://schemas.microsoft.com/office/powerpoint/2010/main" val="690765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58A1-C3ED-4904-8A2A-58310DC545D0}"/>
              </a:ext>
            </a:extLst>
          </p:cNvPr>
          <p:cNvSpPr>
            <a:spLocks noGrp="1"/>
          </p:cNvSpPr>
          <p:nvPr>
            <p:ph type="title"/>
          </p:nvPr>
        </p:nvSpPr>
        <p:spPr/>
        <p:txBody>
          <a:bodyPr>
            <a:normAutofit/>
          </a:bodyPr>
          <a:lstStyle/>
          <a:p>
            <a:r>
              <a:rPr lang="en-GB"/>
              <a:t>Innovation Activities by LEP</a:t>
            </a:r>
          </a:p>
        </p:txBody>
      </p:sp>
      <p:sp>
        <p:nvSpPr>
          <p:cNvPr id="3" name="TextBox 2">
            <a:extLst>
              <a:ext uri="{FF2B5EF4-FFF2-40B4-BE49-F238E27FC236}">
                <a16:creationId xmlns:a16="http://schemas.microsoft.com/office/drawing/2014/main" id="{1CA3A757-E3AD-41DC-9D59-FE47559FF9E5}"/>
              </a:ext>
            </a:extLst>
          </p:cNvPr>
          <p:cNvSpPr txBox="1"/>
          <p:nvPr/>
        </p:nvSpPr>
        <p:spPr>
          <a:xfrm>
            <a:off x="6919616" y="2154156"/>
            <a:ext cx="3812357" cy="2123658"/>
          </a:xfrm>
          <a:prstGeom prst="rect">
            <a:avLst/>
          </a:prstGeom>
          <a:noFill/>
        </p:spPr>
        <p:txBody>
          <a:bodyPr wrap="square" rtlCol="0">
            <a:spAutoFit/>
          </a:bodyPr>
          <a:lstStyle/>
          <a:p>
            <a:pPr marL="174625" indent="-174625">
              <a:buFont typeface="Arial" panose="020B0604020202020204" pitchFamily="34" charset="0"/>
              <a:buChar char="•"/>
              <a:tabLst>
                <a:tab pos="174625" algn="l"/>
              </a:tabLst>
            </a:pPr>
            <a:r>
              <a:rPr lang="en-GB" sz="1200">
                <a:latin typeface="Arial" panose="020B0604020202020204" pitchFamily="34" charset="0"/>
                <a:cs typeface="Arial" panose="020B0604020202020204" pitchFamily="34" charset="0"/>
              </a:rPr>
              <a:t>The chart provides a comparison with a selection of LEPs we’ve historically tracked Norfolk and Suffolk’s performance against, covering a range of metrics.</a:t>
            </a:r>
          </a:p>
          <a:p>
            <a:pPr marL="174625" indent="-174625">
              <a:buFont typeface="Arial" panose="020B0604020202020204" pitchFamily="34" charset="0"/>
              <a:buChar char="•"/>
              <a:tabLst>
                <a:tab pos="174625" algn="l"/>
              </a:tabLst>
            </a:pPr>
            <a:endParaRPr lang="en-GB" sz="1200">
              <a:latin typeface="Arial" panose="020B0604020202020204" pitchFamily="34" charset="0"/>
              <a:cs typeface="Arial" panose="020B0604020202020204" pitchFamily="34" charset="0"/>
            </a:endParaRPr>
          </a:p>
          <a:p>
            <a:pPr marL="174625" indent="-174625">
              <a:buFont typeface="Arial" panose="020B0604020202020204" pitchFamily="34" charset="0"/>
              <a:buChar char="•"/>
              <a:tabLst>
                <a:tab pos="174625" algn="l"/>
              </a:tabLst>
            </a:pPr>
            <a:r>
              <a:rPr lang="en-GB" sz="1200">
                <a:latin typeface="Arial" panose="020B0604020202020204" pitchFamily="34" charset="0"/>
                <a:cs typeface="Arial" panose="020B0604020202020204" pitchFamily="34" charset="0"/>
              </a:rPr>
              <a:t>We can see that Norfolk and Suffolk are very ‘in the middle of the pack’ within this particular comparator matrix and are much closer to the top performing LEP (York and North Yorkshire), than they are to the lowest performing LEP (Liverpool City Region). </a:t>
            </a:r>
          </a:p>
        </p:txBody>
      </p:sp>
      <p:sp>
        <p:nvSpPr>
          <p:cNvPr id="7" name="TextBox 6">
            <a:extLst>
              <a:ext uri="{FF2B5EF4-FFF2-40B4-BE49-F238E27FC236}">
                <a16:creationId xmlns:a16="http://schemas.microsoft.com/office/drawing/2014/main" id="{A0A96DE9-7DE1-4839-851F-3743A6518EB9}"/>
              </a:ext>
            </a:extLst>
          </p:cNvPr>
          <p:cNvSpPr txBox="1"/>
          <p:nvPr/>
        </p:nvSpPr>
        <p:spPr>
          <a:xfrm>
            <a:off x="2164976" y="5636550"/>
            <a:ext cx="3167406" cy="261610"/>
          </a:xfrm>
          <a:prstGeom prst="rect">
            <a:avLst/>
          </a:prstGeom>
          <a:noFill/>
        </p:spPr>
        <p:txBody>
          <a:bodyPr wrap="square" rtlCol="0">
            <a:spAutoFit/>
          </a:bodyPr>
          <a:lstStyle/>
          <a:p>
            <a:r>
              <a:rPr lang="en-GB" sz="1100" i="1"/>
              <a:t>Source: UK Innovate Funding data 2020/21</a:t>
            </a:r>
          </a:p>
        </p:txBody>
      </p:sp>
      <p:pic>
        <p:nvPicPr>
          <p:cNvPr id="8" name="Picture 7">
            <a:extLst>
              <a:ext uri="{FF2B5EF4-FFF2-40B4-BE49-F238E27FC236}">
                <a16:creationId xmlns:a16="http://schemas.microsoft.com/office/drawing/2014/main" id="{0FC8508E-EAB3-4AB6-81DD-A98B455DB6D1}"/>
              </a:ext>
            </a:extLst>
          </p:cNvPr>
          <p:cNvPicPr>
            <a:picLocks noChangeAspect="1"/>
          </p:cNvPicPr>
          <p:nvPr/>
        </p:nvPicPr>
        <p:blipFill>
          <a:blip r:embed="rId2"/>
          <a:stretch>
            <a:fillRect/>
          </a:stretch>
        </p:blipFill>
        <p:spPr>
          <a:xfrm>
            <a:off x="781793" y="1494690"/>
            <a:ext cx="5412651" cy="4127246"/>
          </a:xfrm>
          <a:prstGeom prst="rect">
            <a:avLst/>
          </a:prstGeom>
        </p:spPr>
      </p:pic>
    </p:spTree>
    <p:extLst>
      <p:ext uri="{BB962C8B-B14F-4D97-AF65-F5344CB8AC3E}">
        <p14:creationId xmlns:p14="http://schemas.microsoft.com/office/powerpoint/2010/main" val="37342095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B3C5-3667-4C06-82CF-C73430616968}"/>
              </a:ext>
            </a:extLst>
          </p:cNvPr>
          <p:cNvSpPr>
            <a:spLocks noGrp="1"/>
          </p:cNvSpPr>
          <p:nvPr>
            <p:ph type="title"/>
          </p:nvPr>
        </p:nvSpPr>
        <p:spPr>
          <a:xfrm>
            <a:off x="2164976" y="392021"/>
            <a:ext cx="6687194" cy="675136"/>
          </a:xfrm>
        </p:spPr>
        <p:txBody>
          <a:bodyPr/>
          <a:lstStyle/>
          <a:p>
            <a:r>
              <a:rPr lang="en-GB"/>
              <a:t>Innovation Analysis – Case Study</a:t>
            </a:r>
          </a:p>
        </p:txBody>
      </p:sp>
      <p:sp>
        <p:nvSpPr>
          <p:cNvPr id="4" name="TextBox 3">
            <a:extLst>
              <a:ext uri="{FF2B5EF4-FFF2-40B4-BE49-F238E27FC236}">
                <a16:creationId xmlns:a16="http://schemas.microsoft.com/office/drawing/2014/main" id="{BCE13EAD-D90B-4B04-80BE-5BE8F98459BD}"/>
              </a:ext>
            </a:extLst>
          </p:cNvPr>
          <p:cNvSpPr txBox="1"/>
          <p:nvPr/>
        </p:nvSpPr>
        <p:spPr>
          <a:xfrm>
            <a:off x="812497" y="2270894"/>
            <a:ext cx="5374296" cy="2316211"/>
          </a:xfrm>
          <a:prstGeom prst="rect">
            <a:avLst/>
          </a:prstGeom>
          <a:noFill/>
        </p:spPr>
        <p:txBody>
          <a:bodyPr wrap="square" rtlCol="0">
            <a:spAutoFit/>
          </a:bodyPr>
          <a:lstStyle/>
          <a:p>
            <a:pPr>
              <a:lnSpc>
                <a:spcPct val="107000"/>
              </a:lnSpc>
              <a:spcAft>
                <a:spcPts val="800"/>
              </a:spcAft>
            </a:pPr>
            <a:r>
              <a:rPr lang="en-GB" sz="1600" i="1">
                <a:solidFill>
                  <a:schemeClr val="tx2">
                    <a:lumMod val="75000"/>
                  </a:schemeClr>
                </a:solidFill>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Hethel Innovation </a:t>
            </a:r>
            <a:r>
              <a:rPr lang="en-GB" sz="1600" i="1">
                <a:effectLst/>
                <a:latin typeface="+mj-lt"/>
                <a:ea typeface="Calibri" panose="020F0502020204030204" pitchFamily="34" charset="0"/>
                <a:cs typeface="Calibri" panose="020F0502020204030204" pitchFamily="34" charset="0"/>
              </a:rPr>
              <a:t>accelerates real growth of businesses and communities by providing space to grow, business insight and creating connected communities. Hethel Innovation helps businesses of all sectors to innovate, adopt agile principles and remove barriers to growth. It also project manages an ERDF-funded innovation support programme for food and drink businesses.</a:t>
            </a:r>
            <a:endParaRPr lang="en-GB" sz="1600" i="1">
              <a:effectLst/>
              <a:latin typeface="+mj-lt"/>
              <a:ea typeface="Calibri" panose="020F0502020204030204" pitchFamily="34" charset="0"/>
              <a:cs typeface="Arial" panose="020B0604020202020204" pitchFamily="34" charset="0"/>
            </a:endParaRPr>
          </a:p>
          <a:p>
            <a:endParaRPr lang="en-GB"/>
          </a:p>
        </p:txBody>
      </p:sp>
      <p:pic>
        <p:nvPicPr>
          <p:cNvPr id="6" name="Picture 5" descr="An image of Hethel Innovation's building.">
            <a:extLst>
              <a:ext uri="{FF2B5EF4-FFF2-40B4-BE49-F238E27FC236}">
                <a16:creationId xmlns:a16="http://schemas.microsoft.com/office/drawing/2014/main" id="{50574097-70B7-407B-B02B-CBC72A8E7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3838" y="1807419"/>
            <a:ext cx="4902109" cy="2848646"/>
          </a:xfrm>
          <a:prstGeom prst="rect">
            <a:avLst/>
          </a:prstGeom>
        </p:spPr>
      </p:pic>
      <p:sp>
        <p:nvSpPr>
          <p:cNvPr id="7" name="TextBox 6">
            <a:extLst>
              <a:ext uri="{FF2B5EF4-FFF2-40B4-BE49-F238E27FC236}">
                <a16:creationId xmlns:a16="http://schemas.microsoft.com/office/drawing/2014/main" id="{423002A7-886C-4619-8CF4-86664D67C517}"/>
              </a:ext>
            </a:extLst>
          </p:cNvPr>
          <p:cNvSpPr txBox="1"/>
          <p:nvPr/>
        </p:nvSpPr>
        <p:spPr>
          <a:xfrm>
            <a:off x="812497" y="1622753"/>
            <a:ext cx="3375498" cy="369332"/>
          </a:xfrm>
          <a:prstGeom prst="rect">
            <a:avLst/>
          </a:prstGeom>
          <a:noFill/>
        </p:spPr>
        <p:txBody>
          <a:bodyPr wrap="square" rtlCol="0">
            <a:spAutoFit/>
          </a:bodyPr>
          <a:lstStyle/>
          <a:p>
            <a:pPr eaLnBrk="0" fontAlgn="base" hangingPunct="0">
              <a:lnSpc>
                <a:spcPct val="90000"/>
              </a:lnSpc>
              <a:spcBef>
                <a:spcPct val="0"/>
              </a:spcBef>
              <a:spcAft>
                <a:spcPct val="0"/>
              </a:spcAft>
            </a:pPr>
            <a:r>
              <a:rPr lang="en-GB" sz="2000" b="1">
                <a:solidFill>
                  <a:schemeClr val="accent1"/>
                </a:solidFill>
                <a:latin typeface="+mj-lt"/>
              </a:rPr>
              <a:t>Hethel Innovation</a:t>
            </a:r>
          </a:p>
        </p:txBody>
      </p:sp>
    </p:spTree>
    <p:extLst>
      <p:ext uri="{BB962C8B-B14F-4D97-AF65-F5344CB8AC3E}">
        <p14:creationId xmlns:p14="http://schemas.microsoft.com/office/powerpoint/2010/main" val="246370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49F0-7A10-4D11-A7D8-9807461E2E71}"/>
              </a:ext>
            </a:extLst>
          </p:cNvPr>
          <p:cNvSpPr>
            <a:spLocks noGrp="1"/>
          </p:cNvSpPr>
          <p:nvPr>
            <p:ph type="title"/>
          </p:nvPr>
        </p:nvSpPr>
        <p:spPr/>
        <p:txBody>
          <a:bodyPr/>
          <a:lstStyle/>
          <a:p>
            <a:r>
              <a:rPr lang="en-GB"/>
              <a:t>Scenario Analysis</a:t>
            </a:r>
          </a:p>
        </p:txBody>
      </p:sp>
      <p:sp>
        <p:nvSpPr>
          <p:cNvPr id="4" name="TextBox 3">
            <a:extLst>
              <a:ext uri="{FF2B5EF4-FFF2-40B4-BE49-F238E27FC236}">
                <a16:creationId xmlns:a16="http://schemas.microsoft.com/office/drawing/2014/main" id="{E77BCDEA-7E49-49F1-A9CE-45EB2EE83B5F}"/>
              </a:ext>
            </a:extLst>
          </p:cNvPr>
          <p:cNvSpPr txBox="1"/>
          <p:nvPr/>
        </p:nvSpPr>
        <p:spPr>
          <a:xfrm>
            <a:off x="689530" y="1582586"/>
            <a:ext cx="10949096" cy="3508653"/>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Background and Framing</a:t>
            </a:r>
          </a:p>
          <a:p>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In our most recent economic analysis documents (e.g. the 2020 Restart Plan), we’ve cited the Office for Budgetary Responsibility’s (OBR) analysis to form the basis of our medium to longer term economic outlook and projections – the OBR reports take into account the joint or blended impact of both covid related and EU trade withdrawal analysis, as well as incorporating broader, underlying trends and data. The latest OBR ‘economic and fiscal outlook’ reports were published in October 2021. The next iteration of these reports will be published in March 2022 – we have taken the latest (Oct 2021),  insights into account in drafting this evidence base, and we will look to review, revise and update our analysis, taking account of the subsequent OBR insights.</a:t>
            </a:r>
          </a:p>
          <a:p>
            <a:endParaRPr lang="en-GB" sz="14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The OBR includes a segment where they review their forecasts against several other well-respected models – including the Bank of England’s. It’s clear from the October 2021 iteration, that all of the major forecasts are reflecting a comparatively more positive outlook (though precise scale of and speed of recovery against individual metrics varies slightly), than initially anticipated back in the summer of 2020. They all also raise the issue of inflation as a potential factor to pay close attention to, though again they all suggest the rate will peak through 2022, before tapering off through 2023/24.</a:t>
            </a:r>
          </a:p>
          <a:p>
            <a:endParaRPr lang="en-GB"/>
          </a:p>
        </p:txBody>
      </p:sp>
    </p:spTree>
    <p:extLst>
      <p:ext uri="{BB962C8B-B14F-4D97-AF65-F5344CB8AC3E}">
        <p14:creationId xmlns:p14="http://schemas.microsoft.com/office/powerpoint/2010/main" val="3272244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703C26-BB2B-4022-A975-7FC740FE03EB}"/>
              </a:ext>
            </a:extLst>
          </p:cNvPr>
          <p:cNvSpPr>
            <a:spLocks noGrp="1"/>
          </p:cNvSpPr>
          <p:nvPr>
            <p:ph type="body" sz="quarter" idx="15"/>
          </p:nvPr>
        </p:nvSpPr>
        <p:spPr/>
        <p:txBody>
          <a:bodyPr/>
          <a:lstStyle/>
          <a:p>
            <a:r>
              <a:rPr lang="en-GB"/>
              <a:t>7.	Clean Growth Analysis</a:t>
            </a:r>
          </a:p>
        </p:txBody>
      </p:sp>
    </p:spTree>
    <p:extLst>
      <p:ext uri="{BB962C8B-B14F-4D97-AF65-F5344CB8AC3E}">
        <p14:creationId xmlns:p14="http://schemas.microsoft.com/office/powerpoint/2010/main" val="2521594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2273-A00F-486B-A647-526CE58375E5}"/>
              </a:ext>
            </a:extLst>
          </p:cNvPr>
          <p:cNvSpPr>
            <a:spLocks noGrp="1"/>
          </p:cNvSpPr>
          <p:nvPr>
            <p:ph type="title"/>
          </p:nvPr>
        </p:nvSpPr>
        <p:spPr/>
        <p:txBody>
          <a:bodyPr/>
          <a:lstStyle/>
          <a:p>
            <a:r>
              <a:rPr lang="en-GB"/>
              <a:t>Clean Growth Analysis</a:t>
            </a:r>
          </a:p>
        </p:txBody>
      </p:sp>
      <p:sp>
        <p:nvSpPr>
          <p:cNvPr id="4" name="TextBox 3">
            <a:extLst>
              <a:ext uri="{FF2B5EF4-FFF2-40B4-BE49-F238E27FC236}">
                <a16:creationId xmlns:a16="http://schemas.microsoft.com/office/drawing/2014/main" id="{8BCB9ADF-E57B-494D-A293-EBD183862168}"/>
              </a:ext>
            </a:extLst>
          </p:cNvPr>
          <p:cNvSpPr txBox="1"/>
          <p:nvPr/>
        </p:nvSpPr>
        <p:spPr>
          <a:xfrm>
            <a:off x="818262" y="1416215"/>
            <a:ext cx="10555476" cy="4524315"/>
          </a:xfrm>
          <a:prstGeom prst="rect">
            <a:avLst/>
          </a:prstGeom>
          <a:noFill/>
        </p:spPr>
        <p:txBody>
          <a:bodyPr wrap="square" rtlCol="0">
            <a:spAutoFit/>
          </a:bodyPr>
          <a:lstStyle/>
          <a:p>
            <a:r>
              <a:rPr lang="en-GB"/>
              <a:t>In this section we have assembled a number of metrics that will start to form a foundation for our ‘Clean Growth Taskforce’ to understand our relative position – in terms of achieving tangible clean growth goals.</a:t>
            </a:r>
          </a:p>
          <a:p>
            <a:endParaRPr lang="en-GB"/>
          </a:p>
          <a:p>
            <a:r>
              <a:rPr lang="en-GB"/>
              <a:t>Clean growth is effectively the golden thread that we are aiming for throughout the Economic Strategy.</a:t>
            </a:r>
          </a:p>
          <a:p>
            <a:endParaRPr lang="en-GB"/>
          </a:p>
          <a:p>
            <a:r>
              <a:rPr lang="en-GB"/>
              <a:t>Therefore, as well as tracking carbon emissions output across Norfolk and Suffolk, we are also keen to incorporate measures such as:</a:t>
            </a:r>
          </a:p>
          <a:p>
            <a:pPr lvl="1"/>
            <a:endParaRPr lang="en-GB"/>
          </a:p>
          <a:p>
            <a:pPr marL="742950" lvl="1" indent="-285750">
              <a:buFont typeface="Arial" panose="020B0604020202020204" pitchFamily="34" charset="0"/>
              <a:buChar char="•"/>
            </a:pPr>
            <a:r>
              <a:rPr lang="en-GB"/>
              <a:t>Domestic property EPC ratings</a:t>
            </a:r>
          </a:p>
          <a:p>
            <a:pPr marL="742950" lvl="1" indent="-285750">
              <a:buFont typeface="Arial" panose="020B0604020202020204" pitchFamily="34" charset="0"/>
              <a:buChar char="•"/>
            </a:pPr>
            <a:r>
              <a:rPr lang="en-GB"/>
              <a:t>Electric Vehicle (EV) registration rates</a:t>
            </a:r>
          </a:p>
          <a:p>
            <a:pPr marL="742950" lvl="1" indent="-285750">
              <a:buFont typeface="Arial" panose="020B0604020202020204" pitchFamily="34" charset="0"/>
              <a:buChar char="•"/>
            </a:pPr>
            <a:r>
              <a:rPr lang="en-GB"/>
              <a:t>Draw down rates of funding for domestic renewables and low carbon heating solutions</a:t>
            </a:r>
          </a:p>
          <a:p>
            <a:pPr marL="742950" lvl="1" indent="-285750">
              <a:buFont typeface="Arial" panose="020B0604020202020204" pitchFamily="34" charset="0"/>
              <a:buChar char="•"/>
            </a:pPr>
            <a:r>
              <a:rPr lang="en-GB"/>
              <a:t>Generation and associated value of ‘clean growth’ jobs</a:t>
            </a:r>
          </a:p>
          <a:p>
            <a:endParaRPr lang="en-GB"/>
          </a:p>
          <a:p>
            <a:r>
              <a:rPr lang="en-GB"/>
              <a:t>It is likely this section will evolve and potentially expand as the economic strategy and the work of the Clean Growth Taskforce progresses. </a:t>
            </a:r>
          </a:p>
        </p:txBody>
      </p:sp>
    </p:spTree>
    <p:extLst>
      <p:ext uri="{BB962C8B-B14F-4D97-AF65-F5344CB8AC3E}">
        <p14:creationId xmlns:p14="http://schemas.microsoft.com/office/powerpoint/2010/main" val="21030141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A36-A47D-4814-A269-449FB014479D}"/>
              </a:ext>
            </a:extLst>
          </p:cNvPr>
          <p:cNvSpPr>
            <a:spLocks noGrp="1"/>
          </p:cNvSpPr>
          <p:nvPr>
            <p:ph type="title"/>
          </p:nvPr>
        </p:nvSpPr>
        <p:spPr/>
        <p:txBody>
          <a:bodyPr/>
          <a:lstStyle/>
          <a:p>
            <a:r>
              <a:rPr lang="en-GB"/>
              <a:t>Green Jobs Analysis</a:t>
            </a:r>
          </a:p>
        </p:txBody>
      </p:sp>
      <p:sp>
        <p:nvSpPr>
          <p:cNvPr id="3" name="Content Placeholder 2">
            <a:extLst>
              <a:ext uri="{FF2B5EF4-FFF2-40B4-BE49-F238E27FC236}">
                <a16:creationId xmlns:a16="http://schemas.microsoft.com/office/drawing/2014/main" id="{31B36E21-B99F-43D7-954F-8578A8C08576}"/>
              </a:ext>
            </a:extLst>
          </p:cNvPr>
          <p:cNvSpPr>
            <a:spLocks noGrp="1"/>
          </p:cNvSpPr>
          <p:nvPr>
            <p:ph idx="4294967295"/>
          </p:nvPr>
        </p:nvSpPr>
        <p:spPr>
          <a:xfrm>
            <a:off x="700391" y="1446027"/>
            <a:ext cx="10515600" cy="1793284"/>
          </a:xfrm>
        </p:spPr>
        <p:txBody>
          <a:bodyPr>
            <a:noAutofit/>
          </a:bodyPr>
          <a:lstStyle/>
          <a:p>
            <a:pPr marL="0" indent="0">
              <a:spcBef>
                <a:spcPct val="0"/>
              </a:spcBef>
              <a:buNone/>
            </a:pPr>
            <a:r>
              <a:rPr lang="en-GB" sz="2000" b="1" i="1">
                <a:solidFill>
                  <a:schemeClr val="accent1"/>
                </a:solidFill>
              </a:rPr>
              <a:t>Background:</a:t>
            </a:r>
          </a:p>
          <a:p>
            <a:r>
              <a:rPr lang="en-GB" sz="1200"/>
              <a:t>EMSI has created a broad definition of Green Jobs through the collation of 365 job titles.</a:t>
            </a:r>
          </a:p>
          <a:p>
            <a:r>
              <a:rPr lang="en-GB" sz="1200"/>
              <a:t>These keywords are used to pick up all vacancies within the EMSI dataset that are connected to environmental sustainability (such as conservation, energy efficiency, renewable energy, and water/wastewater).</a:t>
            </a:r>
          </a:p>
          <a:p>
            <a:r>
              <a:rPr lang="en-GB" sz="1200"/>
              <a:t>In addition, through analysing these Green Job vacancies EMSI has also been able to identify 112 specific Green Skills using their open library.</a:t>
            </a:r>
          </a:p>
          <a:p>
            <a:endParaRPr lang="en-GB" sz="1200"/>
          </a:p>
          <a:p>
            <a:endParaRPr lang="en-GB" sz="1200"/>
          </a:p>
        </p:txBody>
      </p:sp>
      <p:sp>
        <p:nvSpPr>
          <p:cNvPr id="10" name="Content Placeholder 2">
            <a:extLst>
              <a:ext uri="{FF2B5EF4-FFF2-40B4-BE49-F238E27FC236}">
                <a16:creationId xmlns:a16="http://schemas.microsoft.com/office/drawing/2014/main" id="{216A42CA-9A43-44F1-BDB0-4B91386F1EBA}"/>
              </a:ext>
            </a:extLst>
          </p:cNvPr>
          <p:cNvSpPr txBox="1">
            <a:spLocks/>
          </p:cNvSpPr>
          <p:nvPr/>
        </p:nvSpPr>
        <p:spPr>
          <a:xfrm>
            <a:off x="838200" y="3923929"/>
            <a:ext cx="3671656" cy="2253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p>
          <a:p>
            <a:endParaRPr lang="en-GB" sz="1500"/>
          </a:p>
        </p:txBody>
      </p:sp>
      <p:pic>
        <p:nvPicPr>
          <p:cNvPr id="12" name="Picture 11" descr="Timeline&#10;&#10;Description automatically generated">
            <a:extLst>
              <a:ext uri="{FF2B5EF4-FFF2-40B4-BE49-F238E27FC236}">
                <a16:creationId xmlns:a16="http://schemas.microsoft.com/office/drawing/2014/main" id="{B0D38A7E-9B52-4C34-8507-C0C51D450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0153" y="3133799"/>
            <a:ext cx="6036076" cy="2252673"/>
          </a:xfrm>
          <a:prstGeom prst="rect">
            <a:avLst/>
          </a:prstGeom>
        </p:spPr>
      </p:pic>
    </p:spTree>
    <p:extLst>
      <p:ext uri="{BB962C8B-B14F-4D97-AF65-F5344CB8AC3E}">
        <p14:creationId xmlns:p14="http://schemas.microsoft.com/office/powerpoint/2010/main" val="1992118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A36-A47D-4814-A269-449FB014479D}"/>
              </a:ext>
            </a:extLst>
          </p:cNvPr>
          <p:cNvSpPr>
            <a:spLocks noGrp="1"/>
          </p:cNvSpPr>
          <p:nvPr>
            <p:ph type="title"/>
          </p:nvPr>
        </p:nvSpPr>
        <p:spPr/>
        <p:txBody>
          <a:bodyPr/>
          <a:lstStyle/>
          <a:p>
            <a:r>
              <a:rPr lang="en-GB"/>
              <a:t>Green Jobs Analysis</a:t>
            </a:r>
          </a:p>
        </p:txBody>
      </p:sp>
      <p:sp>
        <p:nvSpPr>
          <p:cNvPr id="3" name="Content Placeholder 2">
            <a:extLst>
              <a:ext uri="{FF2B5EF4-FFF2-40B4-BE49-F238E27FC236}">
                <a16:creationId xmlns:a16="http://schemas.microsoft.com/office/drawing/2014/main" id="{31B36E21-B99F-43D7-954F-8578A8C08576}"/>
              </a:ext>
            </a:extLst>
          </p:cNvPr>
          <p:cNvSpPr>
            <a:spLocks noGrp="1"/>
          </p:cNvSpPr>
          <p:nvPr>
            <p:ph sz="half" idx="4294967295"/>
          </p:nvPr>
        </p:nvSpPr>
        <p:spPr>
          <a:xfrm>
            <a:off x="422109" y="4880355"/>
            <a:ext cx="11632360" cy="895635"/>
          </a:xfrm>
        </p:spPr>
        <p:txBody>
          <a:bodyPr>
            <a:normAutofit/>
          </a:bodyPr>
          <a:lstStyle/>
          <a:p>
            <a:r>
              <a:rPr lang="en-GB" sz="1200">
                <a:latin typeface="Arial" panose="020B0604020202020204" pitchFamily="34" charset="0"/>
                <a:cs typeface="Arial" panose="020B0604020202020204" pitchFamily="34" charset="0"/>
              </a:rPr>
              <a:t>Not only has there been a sharp rise in the volume of Green Jobs in Norfolk and Suffolk since April 2020, but there has also been a sharp rise in the volume of green skills. This shows that not only is there demand for tailored green jobs, but there is also demand for the </a:t>
            </a:r>
            <a:r>
              <a:rPr lang="en-GB" sz="1200" err="1">
                <a:latin typeface="Arial" panose="020B0604020202020204" pitchFamily="34" charset="0"/>
                <a:cs typeface="Arial" panose="020B0604020202020204" pitchFamily="34" charset="0"/>
              </a:rPr>
              <a:t>greenification</a:t>
            </a:r>
            <a:r>
              <a:rPr lang="en-GB" sz="1200">
                <a:latin typeface="Arial" panose="020B0604020202020204" pitchFamily="34" charset="0"/>
                <a:cs typeface="Arial" panose="020B0604020202020204" pitchFamily="34" charset="0"/>
              </a:rPr>
              <a:t> of traditional roles.</a:t>
            </a:r>
          </a:p>
          <a:p>
            <a:r>
              <a:rPr lang="en-GB" sz="1200">
                <a:latin typeface="Arial" panose="020B0604020202020204" pitchFamily="34" charset="0"/>
                <a:cs typeface="Arial" panose="020B0604020202020204" pitchFamily="34" charset="0"/>
              </a:rPr>
              <a:t>The main Green Jobs being recruited for are: Managers, Environmental specialists, Electricians and Engineers</a:t>
            </a:r>
          </a:p>
        </p:txBody>
      </p:sp>
      <p:sp>
        <p:nvSpPr>
          <p:cNvPr id="7" name="TextBox 6">
            <a:extLst>
              <a:ext uri="{FF2B5EF4-FFF2-40B4-BE49-F238E27FC236}">
                <a16:creationId xmlns:a16="http://schemas.microsoft.com/office/drawing/2014/main" id="{6F465E50-90F5-4089-B62B-A0DFC3807809}"/>
              </a:ext>
            </a:extLst>
          </p:cNvPr>
          <p:cNvSpPr txBox="1"/>
          <p:nvPr/>
        </p:nvSpPr>
        <p:spPr>
          <a:xfrm>
            <a:off x="3765135" y="4638419"/>
            <a:ext cx="5257800" cy="253916"/>
          </a:xfrm>
          <a:prstGeom prst="rect">
            <a:avLst/>
          </a:prstGeom>
          <a:noFill/>
        </p:spPr>
        <p:txBody>
          <a:bodyPr wrap="square" rtlCol="0">
            <a:spAutoFit/>
          </a:bodyPr>
          <a:lstStyle/>
          <a:p>
            <a:pPr algn="ctr"/>
            <a:r>
              <a:rPr lang="en-GB" sz="1000" i="1"/>
              <a:t>Source: EMSI</a:t>
            </a:r>
          </a:p>
        </p:txBody>
      </p:sp>
      <p:pic>
        <p:nvPicPr>
          <p:cNvPr id="11" name="Picture 10" descr="Chart, line chart&#10;&#10;Description automatically generated">
            <a:extLst>
              <a:ext uri="{FF2B5EF4-FFF2-40B4-BE49-F238E27FC236}">
                <a16:creationId xmlns:a16="http://schemas.microsoft.com/office/drawing/2014/main" id="{E6103D4C-9A7E-4F4E-AFBB-8A9B319DBA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109" y="1344593"/>
            <a:ext cx="5830049" cy="3278017"/>
          </a:xfrm>
          <a:prstGeom prst="rect">
            <a:avLst/>
          </a:prstGeom>
        </p:spPr>
      </p:pic>
      <p:pic>
        <p:nvPicPr>
          <p:cNvPr id="13" name="Picture 12" descr="Diagram&#10;&#10;Description automatically generated with low confidence">
            <a:extLst>
              <a:ext uri="{FF2B5EF4-FFF2-40B4-BE49-F238E27FC236}">
                <a16:creationId xmlns:a16="http://schemas.microsoft.com/office/drawing/2014/main" id="{15A8F20D-D6EC-4362-AD9F-E2882F55E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526" y="1340289"/>
            <a:ext cx="5342365" cy="3266934"/>
          </a:xfrm>
          <a:prstGeom prst="rect">
            <a:avLst/>
          </a:prstGeom>
        </p:spPr>
      </p:pic>
    </p:spTree>
    <p:extLst>
      <p:ext uri="{BB962C8B-B14F-4D97-AF65-F5344CB8AC3E}">
        <p14:creationId xmlns:p14="http://schemas.microsoft.com/office/powerpoint/2010/main" val="2233067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 bar chart&#10;&#10;Description automatically generated">
            <a:extLst>
              <a:ext uri="{FF2B5EF4-FFF2-40B4-BE49-F238E27FC236}">
                <a16:creationId xmlns:a16="http://schemas.microsoft.com/office/drawing/2014/main" id="{5F7BA9CC-00B5-4F2D-AB84-62F9F85D83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020" y="1375808"/>
            <a:ext cx="5198276" cy="4364224"/>
          </a:xfrm>
          <a:prstGeom prst="rect">
            <a:avLst/>
          </a:prstGeom>
        </p:spPr>
      </p:pic>
      <p:sp>
        <p:nvSpPr>
          <p:cNvPr id="7" name="Oval 6">
            <a:extLst>
              <a:ext uri="{FF2B5EF4-FFF2-40B4-BE49-F238E27FC236}">
                <a16:creationId xmlns:a16="http://schemas.microsoft.com/office/drawing/2014/main" id="{80F41BEE-044D-486C-A0A8-E9EBB0DFD186}"/>
              </a:ext>
            </a:extLst>
          </p:cNvPr>
          <p:cNvSpPr/>
          <p:nvPr/>
        </p:nvSpPr>
        <p:spPr>
          <a:xfrm>
            <a:off x="1969505" y="1834109"/>
            <a:ext cx="584653" cy="415498"/>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 name="Title 1">
            <a:extLst>
              <a:ext uri="{FF2B5EF4-FFF2-40B4-BE49-F238E27FC236}">
                <a16:creationId xmlns:a16="http://schemas.microsoft.com/office/drawing/2014/main" id="{8FD4DA36-A47D-4814-A269-449FB014479D}"/>
              </a:ext>
            </a:extLst>
          </p:cNvPr>
          <p:cNvSpPr>
            <a:spLocks noGrp="1"/>
          </p:cNvSpPr>
          <p:nvPr>
            <p:ph type="title"/>
          </p:nvPr>
        </p:nvSpPr>
        <p:spPr/>
        <p:txBody>
          <a:bodyPr/>
          <a:lstStyle/>
          <a:p>
            <a:r>
              <a:rPr lang="en-GB"/>
              <a:t>Green Jobs Analysis</a:t>
            </a:r>
          </a:p>
        </p:txBody>
      </p:sp>
      <p:sp>
        <p:nvSpPr>
          <p:cNvPr id="3" name="Content Placeholder 2">
            <a:extLst>
              <a:ext uri="{FF2B5EF4-FFF2-40B4-BE49-F238E27FC236}">
                <a16:creationId xmlns:a16="http://schemas.microsoft.com/office/drawing/2014/main" id="{31B36E21-B99F-43D7-954F-8578A8C08576}"/>
              </a:ext>
            </a:extLst>
          </p:cNvPr>
          <p:cNvSpPr>
            <a:spLocks noGrp="1"/>
          </p:cNvSpPr>
          <p:nvPr>
            <p:ph sz="half" idx="4294967295"/>
          </p:nvPr>
        </p:nvSpPr>
        <p:spPr>
          <a:xfrm>
            <a:off x="6556881" y="2041858"/>
            <a:ext cx="4954587" cy="3032125"/>
          </a:xfrm>
        </p:spPr>
        <p:txBody>
          <a:bodyPr>
            <a:normAutofit/>
          </a:bodyPr>
          <a:lstStyle/>
          <a:p>
            <a:r>
              <a:rPr lang="en-GB" sz="1300">
                <a:latin typeface="Arial" panose="020B0604020202020204" pitchFamily="34" charset="0"/>
                <a:cs typeface="Arial" panose="020B0604020202020204" pitchFamily="34" charset="0"/>
              </a:rPr>
              <a:t>The low wages in Norfolk and Suffolk is potentially going to make it difficult for local businesses to recruit from outside of the region due to not being able to offer a competitive salary. </a:t>
            </a:r>
          </a:p>
          <a:p>
            <a:r>
              <a:rPr lang="en-GB" sz="1300">
                <a:latin typeface="Arial" panose="020B0604020202020204" pitchFamily="34" charset="0"/>
                <a:cs typeface="Arial" panose="020B0604020202020204" pitchFamily="34" charset="0"/>
              </a:rPr>
              <a:t>On the other hand, this could be attractive for businesses interested in relocating to Norfolk and Suffolk as the cost for labour would fall.</a:t>
            </a:r>
          </a:p>
          <a:p>
            <a:r>
              <a:rPr lang="en-GB" sz="1300">
                <a:latin typeface="Arial" panose="020B0604020202020204" pitchFamily="34" charset="0"/>
                <a:cs typeface="Arial" panose="020B0604020202020204" pitchFamily="34" charset="0"/>
              </a:rPr>
              <a:t>With the higher relative wages of Green Jobs, there is a strong opportunity to reskill the existing workforce due to this attractive salary.</a:t>
            </a:r>
          </a:p>
          <a:p>
            <a:r>
              <a:rPr lang="en-GB" sz="1300">
                <a:latin typeface="Arial" panose="020B0604020202020204" pitchFamily="34" charset="0"/>
                <a:cs typeface="Arial" panose="020B0604020202020204" pitchFamily="34" charset="0"/>
              </a:rPr>
              <a:t>Furthermore, you are relatively better off (25% increase in income) if you work in the Norfolk and Suffolk green sector in comparison with the Comparator LEPs or the UK average.</a:t>
            </a:r>
          </a:p>
          <a:p>
            <a:endParaRPr lang="en-GB"/>
          </a:p>
        </p:txBody>
      </p:sp>
      <p:sp>
        <p:nvSpPr>
          <p:cNvPr id="6" name="TextBox 5">
            <a:extLst>
              <a:ext uri="{FF2B5EF4-FFF2-40B4-BE49-F238E27FC236}">
                <a16:creationId xmlns:a16="http://schemas.microsoft.com/office/drawing/2014/main" id="{DFACF4EA-03C7-4BB7-AA93-F13F18310D8E}"/>
              </a:ext>
            </a:extLst>
          </p:cNvPr>
          <p:cNvSpPr txBox="1"/>
          <p:nvPr/>
        </p:nvSpPr>
        <p:spPr>
          <a:xfrm>
            <a:off x="1960323" y="1834109"/>
            <a:ext cx="603016" cy="415498"/>
          </a:xfrm>
          <a:prstGeom prst="rect">
            <a:avLst/>
          </a:prstGeom>
          <a:noFill/>
        </p:spPr>
        <p:txBody>
          <a:bodyPr wrap="square" rtlCol="0">
            <a:spAutoFit/>
          </a:bodyPr>
          <a:lstStyle/>
          <a:p>
            <a:pPr algn="ctr"/>
            <a:r>
              <a:rPr lang="en-GB" sz="1000" b="1">
                <a:solidFill>
                  <a:srgbClr val="4472C4"/>
                </a:solidFill>
              </a:rPr>
              <a:t>25%</a:t>
            </a:r>
          </a:p>
          <a:p>
            <a:pPr algn="ctr"/>
            <a:r>
              <a:rPr lang="en-GB" sz="1000" b="1">
                <a:solidFill>
                  <a:srgbClr val="4472C4"/>
                </a:solidFill>
              </a:rPr>
              <a:t>higher</a:t>
            </a:r>
          </a:p>
        </p:txBody>
      </p:sp>
      <p:sp>
        <p:nvSpPr>
          <p:cNvPr id="10" name="TextBox 9">
            <a:extLst>
              <a:ext uri="{FF2B5EF4-FFF2-40B4-BE49-F238E27FC236}">
                <a16:creationId xmlns:a16="http://schemas.microsoft.com/office/drawing/2014/main" id="{21FCB6A2-2733-4AFA-8AEE-7792DB83090C}"/>
              </a:ext>
            </a:extLst>
          </p:cNvPr>
          <p:cNvSpPr txBox="1"/>
          <p:nvPr/>
        </p:nvSpPr>
        <p:spPr>
          <a:xfrm>
            <a:off x="381386" y="5838101"/>
            <a:ext cx="5257800" cy="253916"/>
          </a:xfrm>
          <a:prstGeom prst="rect">
            <a:avLst/>
          </a:prstGeom>
          <a:noFill/>
        </p:spPr>
        <p:txBody>
          <a:bodyPr wrap="square" rtlCol="0">
            <a:spAutoFit/>
          </a:bodyPr>
          <a:lstStyle/>
          <a:p>
            <a:pPr algn="ctr"/>
            <a:r>
              <a:rPr lang="en-GB" sz="1000" i="1"/>
              <a:t>Source: EMSI, 2019-2021</a:t>
            </a:r>
          </a:p>
        </p:txBody>
      </p:sp>
      <p:sp>
        <p:nvSpPr>
          <p:cNvPr id="17" name="Oval 16">
            <a:extLst>
              <a:ext uri="{FF2B5EF4-FFF2-40B4-BE49-F238E27FC236}">
                <a16:creationId xmlns:a16="http://schemas.microsoft.com/office/drawing/2014/main" id="{8ED5739D-1E68-418B-815F-CF400867B762}"/>
              </a:ext>
            </a:extLst>
          </p:cNvPr>
          <p:cNvSpPr/>
          <p:nvPr/>
        </p:nvSpPr>
        <p:spPr>
          <a:xfrm>
            <a:off x="3655763" y="1855934"/>
            <a:ext cx="584653" cy="393673"/>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8" name="TextBox 7">
            <a:extLst>
              <a:ext uri="{FF2B5EF4-FFF2-40B4-BE49-F238E27FC236}">
                <a16:creationId xmlns:a16="http://schemas.microsoft.com/office/drawing/2014/main" id="{D441B998-3DC0-496F-80DB-C44337714BA6}"/>
              </a:ext>
            </a:extLst>
          </p:cNvPr>
          <p:cNvSpPr txBox="1"/>
          <p:nvPr/>
        </p:nvSpPr>
        <p:spPr>
          <a:xfrm>
            <a:off x="3671994" y="1841803"/>
            <a:ext cx="584653" cy="400110"/>
          </a:xfrm>
          <a:prstGeom prst="rect">
            <a:avLst/>
          </a:prstGeom>
          <a:noFill/>
        </p:spPr>
        <p:txBody>
          <a:bodyPr wrap="square" rtlCol="0">
            <a:spAutoFit/>
          </a:bodyPr>
          <a:lstStyle/>
          <a:p>
            <a:pPr algn="ctr"/>
            <a:r>
              <a:rPr lang="en-GB" sz="1000" b="1">
                <a:solidFill>
                  <a:srgbClr val="70AD47"/>
                </a:solidFill>
              </a:rPr>
              <a:t>21%</a:t>
            </a:r>
          </a:p>
          <a:p>
            <a:pPr algn="ctr"/>
            <a:r>
              <a:rPr lang="en-GB" sz="1000" b="1">
                <a:solidFill>
                  <a:srgbClr val="70AD47"/>
                </a:solidFill>
              </a:rPr>
              <a:t>higher</a:t>
            </a:r>
          </a:p>
        </p:txBody>
      </p:sp>
      <p:sp>
        <p:nvSpPr>
          <p:cNvPr id="18" name="Oval 17">
            <a:extLst>
              <a:ext uri="{FF2B5EF4-FFF2-40B4-BE49-F238E27FC236}">
                <a16:creationId xmlns:a16="http://schemas.microsoft.com/office/drawing/2014/main" id="{FDAB7C91-6152-47B5-AF0A-DE4E43648145}"/>
              </a:ext>
            </a:extLst>
          </p:cNvPr>
          <p:cNvSpPr/>
          <p:nvPr/>
        </p:nvSpPr>
        <p:spPr>
          <a:xfrm>
            <a:off x="5299641" y="1813958"/>
            <a:ext cx="584653" cy="435649"/>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9" name="TextBox 8">
            <a:extLst>
              <a:ext uri="{FF2B5EF4-FFF2-40B4-BE49-F238E27FC236}">
                <a16:creationId xmlns:a16="http://schemas.microsoft.com/office/drawing/2014/main" id="{0E50D27F-5FDD-4931-87AD-504477CB9E62}"/>
              </a:ext>
            </a:extLst>
          </p:cNvPr>
          <p:cNvSpPr txBox="1"/>
          <p:nvPr/>
        </p:nvSpPr>
        <p:spPr>
          <a:xfrm>
            <a:off x="5315872" y="1827396"/>
            <a:ext cx="584653" cy="400110"/>
          </a:xfrm>
          <a:prstGeom prst="rect">
            <a:avLst/>
          </a:prstGeom>
          <a:noFill/>
        </p:spPr>
        <p:txBody>
          <a:bodyPr wrap="square" rtlCol="0">
            <a:spAutoFit/>
          </a:bodyPr>
          <a:lstStyle/>
          <a:p>
            <a:pPr algn="ctr"/>
            <a:r>
              <a:rPr lang="en-GB" sz="1000" b="1">
                <a:solidFill>
                  <a:srgbClr val="ED7D31"/>
                </a:solidFill>
              </a:rPr>
              <a:t>17%</a:t>
            </a:r>
          </a:p>
          <a:p>
            <a:pPr algn="ctr"/>
            <a:r>
              <a:rPr lang="en-GB" sz="1000" b="1">
                <a:solidFill>
                  <a:srgbClr val="ED7D31"/>
                </a:solidFill>
              </a:rPr>
              <a:t>higher</a:t>
            </a:r>
          </a:p>
        </p:txBody>
      </p:sp>
    </p:spTree>
    <p:extLst>
      <p:ext uri="{BB962C8B-B14F-4D97-AF65-F5344CB8AC3E}">
        <p14:creationId xmlns:p14="http://schemas.microsoft.com/office/powerpoint/2010/main" val="545902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BCF3-0627-4E88-B6F4-F0DF6939AD3A}"/>
              </a:ext>
            </a:extLst>
          </p:cNvPr>
          <p:cNvSpPr>
            <a:spLocks noGrp="1"/>
          </p:cNvSpPr>
          <p:nvPr>
            <p:ph type="title"/>
          </p:nvPr>
        </p:nvSpPr>
        <p:spPr/>
        <p:txBody>
          <a:bodyPr/>
          <a:lstStyle/>
          <a:p>
            <a:r>
              <a:rPr lang="en-GB"/>
              <a:t>Carbon Emissions</a:t>
            </a:r>
          </a:p>
        </p:txBody>
      </p:sp>
      <p:pic>
        <p:nvPicPr>
          <p:cNvPr id="3" name="Picture 2">
            <a:extLst>
              <a:ext uri="{FF2B5EF4-FFF2-40B4-BE49-F238E27FC236}">
                <a16:creationId xmlns:a16="http://schemas.microsoft.com/office/drawing/2014/main" id="{9DF5913A-2B39-4F7E-B58F-22CE38398592}"/>
              </a:ext>
            </a:extLst>
          </p:cNvPr>
          <p:cNvPicPr>
            <a:picLocks noChangeAspect="1"/>
          </p:cNvPicPr>
          <p:nvPr/>
        </p:nvPicPr>
        <p:blipFill>
          <a:blip r:embed="rId2"/>
          <a:stretch>
            <a:fillRect/>
          </a:stretch>
        </p:blipFill>
        <p:spPr>
          <a:xfrm>
            <a:off x="6405031" y="1379520"/>
            <a:ext cx="4580779" cy="2763632"/>
          </a:xfrm>
          <a:prstGeom prst="rect">
            <a:avLst/>
          </a:prstGeom>
        </p:spPr>
      </p:pic>
      <p:sp>
        <p:nvSpPr>
          <p:cNvPr id="5" name="TextBox 4">
            <a:extLst>
              <a:ext uri="{FF2B5EF4-FFF2-40B4-BE49-F238E27FC236}">
                <a16:creationId xmlns:a16="http://schemas.microsoft.com/office/drawing/2014/main" id="{39B1346B-F4FE-4B34-B262-4EA7C7D7A3C9}"/>
              </a:ext>
            </a:extLst>
          </p:cNvPr>
          <p:cNvSpPr txBox="1"/>
          <p:nvPr/>
        </p:nvSpPr>
        <p:spPr>
          <a:xfrm>
            <a:off x="838200" y="4310927"/>
            <a:ext cx="10515600" cy="1569660"/>
          </a:xfrm>
          <a:prstGeom prst="rect">
            <a:avLst/>
          </a:prstGeom>
          <a:noFill/>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above charts show the percentage by which emissions have been reduced since the financial crisis and the subsequent recession. There is widespread agreement that collectively we should be prioritising ‘cleaner growth’ as we emerge from the latest Covid lockdown recession</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These charts indicate that Suffolk and Norfolk are both outperforming both the East of England and England as a whole in terms of the rate of emissions reduction relating to domestic power consumption</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However, it is also clear that there are challenges in terms of reducing emissions relating to our industrial processes. It should be noted that certain industries, including the food processing industry currently generate a high volume of Co2 as part of their standard operations. The comparatively high proportion of food processing activity across the patch – e.g. sugar refining, means this is likely to be very challenging for us to outperform regional and national comparators.</a:t>
            </a:r>
          </a:p>
        </p:txBody>
      </p:sp>
      <p:pic>
        <p:nvPicPr>
          <p:cNvPr id="6" name="Picture 5">
            <a:extLst>
              <a:ext uri="{FF2B5EF4-FFF2-40B4-BE49-F238E27FC236}">
                <a16:creationId xmlns:a16="http://schemas.microsoft.com/office/drawing/2014/main" id="{F480DA7C-F0FD-4972-BF08-4A2FDFFB5E82}"/>
              </a:ext>
            </a:extLst>
          </p:cNvPr>
          <p:cNvPicPr>
            <a:picLocks noChangeAspect="1"/>
          </p:cNvPicPr>
          <p:nvPr/>
        </p:nvPicPr>
        <p:blipFill>
          <a:blip r:embed="rId3"/>
          <a:stretch>
            <a:fillRect/>
          </a:stretch>
        </p:blipFill>
        <p:spPr>
          <a:xfrm>
            <a:off x="903789" y="1379520"/>
            <a:ext cx="4580779" cy="2749534"/>
          </a:xfrm>
          <a:prstGeom prst="rect">
            <a:avLst/>
          </a:prstGeom>
        </p:spPr>
      </p:pic>
    </p:spTree>
    <p:extLst>
      <p:ext uri="{BB962C8B-B14F-4D97-AF65-F5344CB8AC3E}">
        <p14:creationId xmlns:p14="http://schemas.microsoft.com/office/powerpoint/2010/main" val="9570332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081E-0090-45D8-BB21-542FDA6CA6E5}"/>
              </a:ext>
            </a:extLst>
          </p:cNvPr>
          <p:cNvSpPr>
            <a:spLocks noGrp="1"/>
          </p:cNvSpPr>
          <p:nvPr>
            <p:ph type="title"/>
          </p:nvPr>
        </p:nvSpPr>
        <p:spPr/>
        <p:txBody>
          <a:bodyPr/>
          <a:lstStyle/>
          <a:p>
            <a:r>
              <a:rPr lang="en-GB"/>
              <a:t>Carbon Emissions</a:t>
            </a:r>
          </a:p>
        </p:txBody>
      </p:sp>
      <p:pic>
        <p:nvPicPr>
          <p:cNvPr id="3" name="Picture 2">
            <a:extLst>
              <a:ext uri="{FF2B5EF4-FFF2-40B4-BE49-F238E27FC236}">
                <a16:creationId xmlns:a16="http://schemas.microsoft.com/office/drawing/2014/main" id="{84A548FD-7643-4004-A539-D13DAA3104F7}"/>
              </a:ext>
            </a:extLst>
          </p:cNvPr>
          <p:cNvPicPr>
            <a:picLocks noChangeAspect="1"/>
          </p:cNvPicPr>
          <p:nvPr/>
        </p:nvPicPr>
        <p:blipFill>
          <a:blip r:embed="rId2"/>
          <a:stretch>
            <a:fillRect/>
          </a:stretch>
        </p:blipFill>
        <p:spPr>
          <a:xfrm>
            <a:off x="991297" y="1507262"/>
            <a:ext cx="4588781" cy="2755631"/>
          </a:xfrm>
          <a:prstGeom prst="rect">
            <a:avLst/>
          </a:prstGeom>
        </p:spPr>
      </p:pic>
      <p:pic>
        <p:nvPicPr>
          <p:cNvPr id="4" name="Picture 3">
            <a:extLst>
              <a:ext uri="{FF2B5EF4-FFF2-40B4-BE49-F238E27FC236}">
                <a16:creationId xmlns:a16="http://schemas.microsoft.com/office/drawing/2014/main" id="{61C62678-80F4-401B-9A49-BDCCA5B8E542}"/>
              </a:ext>
            </a:extLst>
          </p:cNvPr>
          <p:cNvPicPr>
            <a:picLocks noChangeAspect="1"/>
          </p:cNvPicPr>
          <p:nvPr/>
        </p:nvPicPr>
        <p:blipFill>
          <a:blip r:embed="rId3"/>
          <a:stretch>
            <a:fillRect/>
          </a:stretch>
        </p:blipFill>
        <p:spPr>
          <a:xfrm>
            <a:off x="6277387" y="1491259"/>
            <a:ext cx="4596782" cy="2771634"/>
          </a:xfrm>
          <a:prstGeom prst="rect">
            <a:avLst/>
          </a:prstGeom>
        </p:spPr>
      </p:pic>
      <p:sp>
        <p:nvSpPr>
          <p:cNvPr id="6" name="TextBox 5">
            <a:extLst>
              <a:ext uri="{FF2B5EF4-FFF2-40B4-BE49-F238E27FC236}">
                <a16:creationId xmlns:a16="http://schemas.microsoft.com/office/drawing/2014/main" id="{B5137C48-E28F-4C03-9795-A75533081A55}"/>
              </a:ext>
            </a:extLst>
          </p:cNvPr>
          <p:cNvSpPr txBox="1"/>
          <p:nvPr/>
        </p:nvSpPr>
        <p:spPr>
          <a:xfrm>
            <a:off x="983295" y="4294699"/>
            <a:ext cx="10312890" cy="1938992"/>
          </a:xfrm>
          <a:prstGeom prst="rect">
            <a:avLst/>
          </a:prstGeom>
          <a:noFill/>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We can see from the transport chart that Norfolk and Suffolk face a particular challenge when it comes to reducing emissions in relation to transport. The high rate of logistics activity, combined with the comparatively rural character of the patch, means that residents and businesses have been comparatively reliant on fossil-fuel powered automotive transport.</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More urban and more densely populated areas across England are in a position to offer a wider array of viable public transport alternatives, as well as being more suited to early adoption/installation of EV charging networks.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chart on the right-hand side indicates that Norfolk and Suffolk are some way behind both the East of England and England as a whole in terms of their emissions reduction rate since 2008. However, transport accounts for between 32-39% of </a:t>
            </a:r>
            <a:r>
              <a:rPr lang="en-GB" sz="1200" u="sng">
                <a:latin typeface="Arial" panose="020B0604020202020204" pitchFamily="34" charset="0"/>
                <a:cs typeface="Arial" panose="020B0604020202020204" pitchFamily="34" charset="0"/>
              </a:rPr>
              <a:t>total</a:t>
            </a:r>
            <a:r>
              <a:rPr lang="en-GB" sz="1200">
                <a:latin typeface="Arial" panose="020B0604020202020204" pitchFamily="34" charset="0"/>
                <a:cs typeface="Arial" panose="020B0604020202020204" pitchFamily="34" charset="0"/>
              </a:rPr>
              <a:t> emissions. Therefore, the disparity between the rate of overall emissions reduction is significantly impacted by a large volume of freight movement that is travelling through the area via our sea ports, rather than specific activity taking place on the patch.</a:t>
            </a:r>
          </a:p>
          <a:p>
            <a:endParaRPr lang="en-GB" sz="1200"/>
          </a:p>
        </p:txBody>
      </p:sp>
    </p:spTree>
    <p:extLst>
      <p:ext uri="{BB962C8B-B14F-4D97-AF65-F5344CB8AC3E}">
        <p14:creationId xmlns:p14="http://schemas.microsoft.com/office/powerpoint/2010/main" val="2387090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26E0-F84C-4DB1-84F3-339C6DBB9E92}"/>
              </a:ext>
            </a:extLst>
          </p:cNvPr>
          <p:cNvSpPr>
            <a:spLocks noGrp="1"/>
          </p:cNvSpPr>
          <p:nvPr>
            <p:ph type="title"/>
          </p:nvPr>
        </p:nvSpPr>
        <p:spPr/>
        <p:txBody>
          <a:bodyPr/>
          <a:lstStyle/>
          <a:p>
            <a:r>
              <a:rPr lang="en-GB"/>
              <a:t>Residential EPC Ratings</a:t>
            </a:r>
          </a:p>
        </p:txBody>
      </p:sp>
      <p:sp>
        <p:nvSpPr>
          <p:cNvPr id="5" name="TextBox 4">
            <a:extLst>
              <a:ext uri="{FF2B5EF4-FFF2-40B4-BE49-F238E27FC236}">
                <a16:creationId xmlns:a16="http://schemas.microsoft.com/office/drawing/2014/main" id="{6315D473-D3CD-46EE-BDAC-0249121E2082}"/>
              </a:ext>
            </a:extLst>
          </p:cNvPr>
          <p:cNvSpPr txBox="1"/>
          <p:nvPr/>
        </p:nvSpPr>
        <p:spPr>
          <a:xfrm>
            <a:off x="4093921" y="4353186"/>
            <a:ext cx="4726694" cy="256478"/>
          </a:xfrm>
          <a:prstGeom prst="rect">
            <a:avLst/>
          </a:prstGeom>
          <a:noFill/>
        </p:spPr>
        <p:txBody>
          <a:bodyPr wrap="square" rtlCol="0">
            <a:spAutoFit/>
          </a:bodyPr>
          <a:lstStyle/>
          <a:p>
            <a:r>
              <a:rPr lang="en-GB" sz="1050"/>
              <a:t>Source: Energy Performance of Buildings Data – DLUHC – Nov 2021</a:t>
            </a:r>
          </a:p>
        </p:txBody>
      </p:sp>
      <p:sp>
        <p:nvSpPr>
          <p:cNvPr id="6" name="TextBox 5">
            <a:extLst>
              <a:ext uri="{FF2B5EF4-FFF2-40B4-BE49-F238E27FC236}">
                <a16:creationId xmlns:a16="http://schemas.microsoft.com/office/drawing/2014/main" id="{343F2B8E-B13D-4B62-85FC-1942AB61741A}"/>
              </a:ext>
            </a:extLst>
          </p:cNvPr>
          <p:cNvSpPr txBox="1"/>
          <p:nvPr/>
        </p:nvSpPr>
        <p:spPr>
          <a:xfrm>
            <a:off x="238876" y="4551679"/>
            <a:ext cx="11706816" cy="2031325"/>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 chart on the left-hand side indicates that while both Norfolk and Suffolk are trailing the average performance for residential dwellings with and EPC rating of C or better, the relative margin is quite narrow.</a:t>
            </a: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Overall, it appears Norfolk is slightly behind Suffolk in terms of the proportion of the residential dwellings with a rating of C or better, however, the right-hand slide shows a more nuanced picture, when the data is broken down by individual local authority areas.</a:t>
            </a: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 chart on the right-hand shows the proportion of residential dwellings with an EPC rating of C or better, by local authority. The Orange line is the average proportion across England.</a:t>
            </a: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We can see that Norwich (47%), South. Norfolk (43%), West. Suffolk and Ipswich (42%) and Mid Suffolk are all tracking slightly above the national average.</a:t>
            </a: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However, 7 local authority areas are tracking below the national average, with North Norfolk seeing a very low 28% of its dwellings registered with a  C rating or better.</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endParaRPr lang="en-GB"/>
          </a:p>
        </p:txBody>
      </p:sp>
      <p:pic>
        <p:nvPicPr>
          <p:cNvPr id="7" name="Picture 6">
            <a:extLst>
              <a:ext uri="{FF2B5EF4-FFF2-40B4-BE49-F238E27FC236}">
                <a16:creationId xmlns:a16="http://schemas.microsoft.com/office/drawing/2014/main" id="{7ECF7F5D-B9AB-4BAE-A69E-DD4493EA56E7}"/>
              </a:ext>
            </a:extLst>
          </p:cNvPr>
          <p:cNvPicPr>
            <a:picLocks noChangeAspect="1"/>
          </p:cNvPicPr>
          <p:nvPr/>
        </p:nvPicPr>
        <p:blipFill>
          <a:blip r:embed="rId2"/>
          <a:stretch>
            <a:fillRect/>
          </a:stretch>
        </p:blipFill>
        <p:spPr>
          <a:xfrm>
            <a:off x="6092284" y="1290657"/>
            <a:ext cx="5456663" cy="3062529"/>
          </a:xfrm>
          <a:prstGeom prst="rect">
            <a:avLst/>
          </a:prstGeom>
        </p:spPr>
      </p:pic>
      <p:pic>
        <p:nvPicPr>
          <p:cNvPr id="9" name="Picture 8">
            <a:extLst>
              <a:ext uri="{FF2B5EF4-FFF2-40B4-BE49-F238E27FC236}">
                <a16:creationId xmlns:a16="http://schemas.microsoft.com/office/drawing/2014/main" id="{2164A348-21AF-4C98-86FA-810E5DF8D356}"/>
              </a:ext>
            </a:extLst>
          </p:cNvPr>
          <p:cNvPicPr>
            <a:picLocks noChangeAspect="1"/>
          </p:cNvPicPr>
          <p:nvPr/>
        </p:nvPicPr>
        <p:blipFill>
          <a:blip r:embed="rId3"/>
          <a:stretch>
            <a:fillRect/>
          </a:stretch>
        </p:blipFill>
        <p:spPr>
          <a:xfrm>
            <a:off x="437881" y="1290657"/>
            <a:ext cx="5058651" cy="3006541"/>
          </a:xfrm>
          <a:prstGeom prst="rect">
            <a:avLst/>
          </a:prstGeom>
        </p:spPr>
      </p:pic>
    </p:spTree>
    <p:extLst>
      <p:ext uri="{BB962C8B-B14F-4D97-AF65-F5344CB8AC3E}">
        <p14:creationId xmlns:p14="http://schemas.microsoft.com/office/powerpoint/2010/main" val="27065479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2273-A00F-486B-A647-526CE58375E5}"/>
              </a:ext>
            </a:extLst>
          </p:cNvPr>
          <p:cNvSpPr>
            <a:spLocks noGrp="1"/>
          </p:cNvSpPr>
          <p:nvPr>
            <p:ph type="title"/>
          </p:nvPr>
        </p:nvSpPr>
        <p:spPr/>
        <p:txBody>
          <a:bodyPr/>
          <a:lstStyle/>
          <a:p>
            <a:r>
              <a:rPr lang="en-GB" sz="2800"/>
              <a:t>Clean Growth Analysis – EV Registrations</a:t>
            </a:r>
          </a:p>
        </p:txBody>
      </p:sp>
      <p:pic>
        <p:nvPicPr>
          <p:cNvPr id="4" name="Picture 3">
            <a:extLst>
              <a:ext uri="{FF2B5EF4-FFF2-40B4-BE49-F238E27FC236}">
                <a16:creationId xmlns:a16="http://schemas.microsoft.com/office/drawing/2014/main" id="{7380193A-95E9-45BD-807C-94C6762558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462" y="1349199"/>
            <a:ext cx="6066572" cy="4449686"/>
          </a:xfrm>
          <a:prstGeom prst="rect">
            <a:avLst/>
          </a:prstGeom>
        </p:spPr>
      </p:pic>
      <p:sp>
        <p:nvSpPr>
          <p:cNvPr id="5" name="TextBox 4">
            <a:extLst>
              <a:ext uri="{FF2B5EF4-FFF2-40B4-BE49-F238E27FC236}">
                <a16:creationId xmlns:a16="http://schemas.microsoft.com/office/drawing/2014/main" id="{463B4AE2-B041-4FB4-BA41-0E30D3737D3C}"/>
              </a:ext>
            </a:extLst>
          </p:cNvPr>
          <p:cNvSpPr txBox="1"/>
          <p:nvPr/>
        </p:nvSpPr>
        <p:spPr>
          <a:xfrm>
            <a:off x="2305116" y="5819568"/>
            <a:ext cx="3311382" cy="246221"/>
          </a:xfrm>
          <a:prstGeom prst="rect">
            <a:avLst/>
          </a:prstGeom>
          <a:noFill/>
        </p:spPr>
        <p:txBody>
          <a:bodyPr wrap="square" rtlCol="0">
            <a:spAutoFit/>
          </a:bodyPr>
          <a:lstStyle/>
          <a:p>
            <a:r>
              <a:rPr lang="en-GB" sz="1000" i="1"/>
              <a:t>Source: DfT: Plug-in Cars &amp; LGV data: 2020/21</a:t>
            </a:r>
          </a:p>
        </p:txBody>
      </p:sp>
      <p:sp>
        <p:nvSpPr>
          <p:cNvPr id="6" name="TextBox 5">
            <a:extLst>
              <a:ext uri="{FF2B5EF4-FFF2-40B4-BE49-F238E27FC236}">
                <a16:creationId xmlns:a16="http://schemas.microsoft.com/office/drawing/2014/main" id="{5B7E9B96-FB79-4E19-974B-015B6E35A2E7}"/>
              </a:ext>
            </a:extLst>
          </p:cNvPr>
          <p:cNvSpPr txBox="1"/>
          <p:nvPr/>
        </p:nvSpPr>
        <p:spPr>
          <a:xfrm>
            <a:off x="7230990" y="2060729"/>
            <a:ext cx="4314548" cy="2492990"/>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This chart shows the plug-in registration rate per 1,000 head of population in each local authority in Norfolk and Suffolk and how this compares to the average in England (15.98 per 1,000 head of population).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We can see that Great Yarmouth has a registration rate 4.5 times lower than the national average and just over 3 times lower than the Mid Suffolk rate. </a:t>
            </a:r>
          </a:p>
          <a:p>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There are many factors which may contribute to these varying rates, including average household income, availability of EV charging infrastructure and typical working patterns and employment locations etc.</a:t>
            </a:r>
          </a:p>
        </p:txBody>
      </p:sp>
    </p:spTree>
    <p:extLst>
      <p:ext uri="{BB962C8B-B14F-4D97-AF65-F5344CB8AC3E}">
        <p14:creationId xmlns:p14="http://schemas.microsoft.com/office/powerpoint/2010/main" val="37024344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2273-A00F-486B-A647-526CE58375E5}"/>
              </a:ext>
            </a:extLst>
          </p:cNvPr>
          <p:cNvSpPr>
            <a:spLocks noGrp="1"/>
          </p:cNvSpPr>
          <p:nvPr>
            <p:ph type="title"/>
          </p:nvPr>
        </p:nvSpPr>
        <p:spPr>
          <a:xfrm>
            <a:off x="2164976" y="392021"/>
            <a:ext cx="9788212" cy="800402"/>
          </a:xfrm>
        </p:spPr>
        <p:txBody>
          <a:bodyPr>
            <a:noAutofit/>
          </a:bodyPr>
          <a:lstStyle/>
          <a:p>
            <a:r>
              <a:rPr lang="en-GB"/>
              <a:t>Clean Growth Analysis – RHI Accredited Installation (Domestic)</a:t>
            </a:r>
          </a:p>
        </p:txBody>
      </p:sp>
      <p:sp>
        <p:nvSpPr>
          <p:cNvPr id="5" name="TextBox 4">
            <a:extLst>
              <a:ext uri="{FF2B5EF4-FFF2-40B4-BE49-F238E27FC236}">
                <a16:creationId xmlns:a16="http://schemas.microsoft.com/office/drawing/2014/main" id="{463B4AE2-B041-4FB4-BA41-0E30D3737D3C}"/>
              </a:ext>
            </a:extLst>
          </p:cNvPr>
          <p:cNvSpPr txBox="1"/>
          <p:nvPr/>
        </p:nvSpPr>
        <p:spPr>
          <a:xfrm>
            <a:off x="2164976" y="5672791"/>
            <a:ext cx="3308461" cy="246221"/>
          </a:xfrm>
          <a:prstGeom prst="rect">
            <a:avLst/>
          </a:prstGeom>
          <a:noFill/>
        </p:spPr>
        <p:txBody>
          <a:bodyPr wrap="square" rtlCol="0">
            <a:spAutoFit/>
          </a:bodyPr>
          <a:lstStyle/>
          <a:p>
            <a:r>
              <a:rPr lang="en-GB" sz="1000" i="1"/>
              <a:t>Source: BEIS: Domestic RHI data 2014 - 2019</a:t>
            </a:r>
          </a:p>
        </p:txBody>
      </p:sp>
      <p:sp>
        <p:nvSpPr>
          <p:cNvPr id="6" name="TextBox 5">
            <a:extLst>
              <a:ext uri="{FF2B5EF4-FFF2-40B4-BE49-F238E27FC236}">
                <a16:creationId xmlns:a16="http://schemas.microsoft.com/office/drawing/2014/main" id="{5B7E9B96-FB79-4E19-974B-015B6E35A2E7}"/>
              </a:ext>
            </a:extLst>
          </p:cNvPr>
          <p:cNvSpPr txBox="1"/>
          <p:nvPr/>
        </p:nvSpPr>
        <p:spPr>
          <a:xfrm>
            <a:off x="7169591" y="1498076"/>
            <a:ext cx="4314548" cy="2862322"/>
          </a:xfrm>
          <a:prstGeom prst="rect">
            <a:avLst/>
          </a:prstGeom>
          <a:noFill/>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This chart shows the RHI accredited installation rate per 1,000 households in each local authority in Norfolk and Suffolk and how this compares to the average in England (2.4 per 1,000 households).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We can see that only Ipswich and Norwich local authority areas have a rate lower than the national average and more than 18 times lower than the East Suffolk per household rate.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There are many factors which may contribute to these varying rates, including average household income, suitability of alternative heating systems, and types of property </a:t>
            </a:r>
            <a:r>
              <a:rPr lang="en-GB" sz="1200" err="1">
                <a:latin typeface="Arial" panose="020B0604020202020204" pitchFamily="34" charset="0"/>
                <a:cs typeface="Arial" panose="020B0604020202020204" pitchFamily="34" charset="0"/>
              </a:rPr>
              <a:t>e,g</a:t>
            </a:r>
            <a:r>
              <a:rPr lang="en-GB" sz="1200">
                <a:latin typeface="Arial" panose="020B0604020202020204" pitchFamily="34" charset="0"/>
                <a:cs typeface="Arial" panose="020B0604020202020204" pitchFamily="34" charset="0"/>
              </a:rPr>
              <a:t> stand alone properties versus terraced or apartment configurations.</a:t>
            </a:r>
          </a:p>
        </p:txBody>
      </p:sp>
      <p:sp>
        <p:nvSpPr>
          <p:cNvPr id="10" name="TextBox 9">
            <a:extLst>
              <a:ext uri="{FF2B5EF4-FFF2-40B4-BE49-F238E27FC236}">
                <a16:creationId xmlns:a16="http://schemas.microsoft.com/office/drawing/2014/main" id="{B9744A97-4CBB-440D-92F2-5BA026AAE628}"/>
              </a:ext>
            </a:extLst>
          </p:cNvPr>
          <p:cNvSpPr txBox="1"/>
          <p:nvPr/>
        </p:nvSpPr>
        <p:spPr>
          <a:xfrm>
            <a:off x="7508064" y="4666051"/>
            <a:ext cx="3825536" cy="861774"/>
          </a:xfrm>
          <a:prstGeom prst="rect">
            <a:avLst/>
          </a:prstGeom>
          <a:solidFill>
            <a:schemeClr val="bg1"/>
          </a:solidFill>
          <a:ln>
            <a:solidFill>
              <a:schemeClr val="tx1"/>
            </a:solidFill>
          </a:ln>
        </p:spPr>
        <p:txBody>
          <a:bodyPr wrap="square" rtlCol="0">
            <a:spAutoFit/>
          </a:bodyPr>
          <a:lstStyle/>
          <a:p>
            <a:r>
              <a:rPr lang="en-GB" sz="1000" b="1" i="1">
                <a:solidFill>
                  <a:schemeClr val="dk1"/>
                </a:solidFill>
                <a:effectLst/>
                <a:latin typeface="Arial" panose="020B0604020202020204" pitchFamily="34" charset="0"/>
                <a:ea typeface="+mn-ea"/>
                <a:cs typeface="Arial" panose="020B0604020202020204" pitchFamily="34" charset="0"/>
              </a:rPr>
              <a:t>RHI Definition</a:t>
            </a:r>
            <a:r>
              <a:rPr lang="en-GB" sz="1000" b="0" i="1">
                <a:solidFill>
                  <a:schemeClr val="dk1"/>
                </a:solidFill>
                <a:effectLst/>
                <a:latin typeface="Arial" panose="020B0604020202020204" pitchFamily="34" charset="0"/>
                <a:ea typeface="+mn-ea"/>
                <a:cs typeface="Arial" panose="020B0604020202020204" pitchFamily="34" charset="0"/>
              </a:rPr>
              <a:t>: The Domestic RHI supports the installation of renewable and low-carbon-heating by individual households. Eligible technologies on the Domestic RHI scheme include air source heat pumps, ground source heat pumps, biomass boilers, biomass stoves with integrated boilers and solar thermal panels. </a:t>
            </a:r>
            <a:endParaRPr lang="en-GB" sz="1000" i="1"/>
          </a:p>
        </p:txBody>
      </p:sp>
      <p:pic>
        <p:nvPicPr>
          <p:cNvPr id="8" name="Picture 7">
            <a:extLst>
              <a:ext uri="{FF2B5EF4-FFF2-40B4-BE49-F238E27FC236}">
                <a16:creationId xmlns:a16="http://schemas.microsoft.com/office/drawing/2014/main" id="{09C4DF24-42C3-4E71-9EB2-B18069EF4331}"/>
              </a:ext>
            </a:extLst>
          </p:cNvPr>
          <p:cNvPicPr>
            <a:picLocks noChangeAspect="1"/>
          </p:cNvPicPr>
          <p:nvPr/>
        </p:nvPicPr>
        <p:blipFill>
          <a:blip r:embed="rId2"/>
          <a:stretch>
            <a:fillRect/>
          </a:stretch>
        </p:blipFill>
        <p:spPr>
          <a:xfrm>
            <a:off x="550446" y="1580643"/>
            <a:ext cx="6180292" cy="3988272"/>
          </a:xfrm>
          <a:prstGeom prst="rect">
            <a:avLst/>
          </a:prstGeom>
        </p:spPr>
      </p:pic>
    </p:spTree>
    <p:extLst>
      <p:ext uri="{BB962C8B-B14F-4D97-AF65-F5344CB8AC3E}">
        <p14:creationId xmlns:p14="http://schemas.microsoft.com/office/powerpoint/2010/main" val="7803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49F0-7A10-4D11-A7D8-9807461E2E71}"/>
              </a:ext>
            </a:extLst>
          </p:cNvPr>
          <p:cNvSpPr>
            <a:spLocks noGrp="1"/>
          </p:cNvSpPr>
          <p:nvPr>
            <p:ph type="title"/>
          </p:nvPr>
        </p:nvSpPr>
        <p:spPr/>
        <p:txBody>
          <a:bodyPr/>
          <a:lstStyle/>
          <a:p>
            <a:r>
              <a:rPr lang="en-GB"/>
              <a:t>Scenario Analysis</a:t>
            </a:r>
          </a:p>
        </p:txBody>
      </p:sp>
      <p:sp>
        <p:nvSpPr>
          <p:cNvPr id="4" name="TextBox 3">
            <a:extLst>
              <a:ext uri="{FF2B5EF4-FFF2-40B4-BE49-F238E27FC236}">
                <a16:creationId xmlns:a16="http://schemas.microsoft.com/office/drawing/2014/main" id="{E77BCDEA-7E49-49F1-A9CE-45EB2EE83B5F}"/>
              </a:ext>
            </a:extLst>
          </p:cNvPr>
          <p:cNvSpPr txBox="1"/>
          <p:nvPr/>
        </p:nvSpPr>
        <p:spPr>
          <a:xfrm>
            <a:off x="815990" y="1597729"/>
            <a:ext cx="10949096" cy="3662541"/>
          </a:xfrm>
          <a:prstGeom prst="rect">
            <a:avLst/>
          </a:prstGeom>
          <a:noFill/>
        </p:spPr>
        <p:txBody>
          <a:bodyPr wrap="square" rtlCol="0">
            <a:spAutoFit/>
          </a:bodyPr>
          <a:lstStyle/>
          <a:p>
            <a:pPr eaLnBrk="0" fontAlgn="base" hangingPunct="0">
              <a:lnSpc>
                <a:spcPct val="90000"/>
              </a:lnSpc>
              <a:spcBef>
                <a:spcPct val="0"/>
              </a:spcBef>
              <a:spcAft>
                <a:spcPct val="0"/>
              </a:spcAft>
            </a:pPr>
            <a:r>
              <a:rPr lang="en-GB" sz="1600" b="1" i="1">
                <a:solidFill>
                  <a:schemeClr val="accent1"/>
                </a:solidFill>
              </a:rPr>
              <a:t>Output and Labour Market</a:t>
            </a:r>
          </a:p>
          <a:p>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endParaRPr>
          </a:p>
          <a:p>
            <a:r>
              <a:rPr lang="en-GB" sz="1400">
                <a:effectLst/>
                <a:latin typeface="Arial" panose="020B0604020202020204" pitchFamily="34" charset="0"/>
                <a:ea typeface="Calibri" panose="020F0502020204030204" pitchFamily="34" charset="0"/>
                <a:cs typeface="Arial" panose="020B0604020202020204" pitchFamily="34" charset="0"/>
              </a:rPr>
              <a:t>The key point in this October 2021 OBR report was that while the overall economic output levels </a:t>
            </a:r>
            <a:r>
              <a:rPr lang="en-GB" sz="1400" i="1">
                <a:effectLst/>
                <a:latin typeface="Arial" panose="020B0604020202020204" pitchFamily="34" charset="0"/>
                <a:ea typeface="Calibri" panose="020F0502020204030204" pitchFamily="34" charset="0"/>
                <a:cs typeface="Arial" panose="020B0604020202020204" pitchFamily="34" charset="0"/>
              </a:rPr>
              <a:t>were</a:t>
            </a:r>
            <a:r>
              <a:rPr lang="en-GB" sz="1400">
                <a:effectLst/>
                <a:latin typeface="Arial" panose="020B0604020202020204" pitchFamily="34" charset="0"/>
                <a:ea typeface="Calibri" panose="020F0502020204030204" pitchFamily="34" charset="0"/>
                <a:cs typeface="Arial" panose="020B0604020202020204" pitchFamily="34" charset="0"/>
              </a:rPr>
              <a:t> severely negatively impacted through 2020, the overall output levels have recovered through 2021 more quickly than expected. Similarly, while a significant proportion of employees were furloughed during the peak of the lockdown, labour demand levels have since recovered far more positively than initially anticipated.</a:t>
            </a:r>
          </a:p>
          <a:p>
            <a:r>
              <a:rPr lang="en-GB" sz="140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a:t>
            </a:r>
            <a:r>
              <a:rPr lang="en-GB" sz="1400" i="1">
                <a:effectLst/>
                <a:latin typeface="Arial" panose="020B0604020202020204" pitchFamily="34" charset="0"/>
                <a:ea typeface="Calibri" panose="020F0502020204030204" pitchFamily="34" charset="0"/>
                <a:cs typeface="Arial" panose="020B0604020202020204" pitchFamily="34" charset="0"/>
              </a:rPr>
              <a:t>The first wave of the pandemic led to a </a:t>
            </a:r>
            <a:r>
              <a:rPr lang="en-GB" sz="1400" b="1" i="1">
                <a:effectLst/>
                <a:latin typeface="Arial" panose="020B0604020202020204" pitchFamily="34" charset="0"/>
                <a:ea typeface="Calibri" panose="020F0502020204030204" pitchFamily="34" charset="0"/>
                <a:cs typeface="Arial" panose="020B0604020202020204" pitchFamily="34" charset="0"/>
              </a:rPr>
              <a:t>25 per cent fall in GDP</a:t>
            </a:r>
            <a:r>
              <a:rPr lang="en-GB" sz="1400" i="1">
                <a:effectLst/>
                <a:latin typeface="Arial" panose="020B0604020202020204" pitchFamily="34" charset="0"/>
                <a:ea typeface="Calibri" panose="020F0502020204030204" pitchFamily="34" charset="0"/>
                <a:cs typeface="Arial" panose="020B0604020202020204" pitchFamily="34" charset="0"/>
              </a:rPr>
              <a:t> from January 2020 to its trough in April, followed by a strong but fitful recovery over the remainder of last year as public health restrictions were successively loosened and then tightened. In our March forecast, </a:t>
            </a:r>
            <a:r>
              <a:rPr lang="en-GB" sz="1400" b="1" i="1">
                <a:effectLst/>
                <a:latin typeface="Arial" panose="020B0604020202020204" pitchFamily="34" charset="0"/>
                <a:ea typeface="Calibri" panose="020F0502020204030204" pitchFamily="34" charset="0"/>
                <a:cs typeface="Arial" panose="020B0604020202020204" pitchFamily="34" charset="0"/>
              </a:rPr>
              <a:t>we expected the January 2021 lockdown to cause output to fall by 4.7 per cent in that month</a:t>
            </a:r>
            <a:r>
              <a:rPr lang="en-GB" sz="1400" i="1">
                <a:effectLst/>
                <a:latin typeface="Arial" panose="020B0604020202020204" pitchFamily="34" charset="0"/>
                <a:ea typeface="Calibri" panose="020F0502020204030204" pitchFamily="34" charset="0"/>
                <a:cs typeface="Arial" panose="020B0604020202020204" pitchFamily="34" charset="0"/>
              </a:rPr>
              <a:t>, before progressively recovering as the vaccine was rolled out and restrictions eased. </a:t>
            </a:r>
            <a:r>
              <a:rPr lang="en-GB" sz="1400" b="1" i="1">
                <a:effectLst/>
                <a:latin typeface="Arial" panose="020B0604020202020204" pitchFamily="34" charset="0"/>
                <a:ea typeface="Calibri" panose="020F0502020204030204" pitchFamily="34" charset="0"/>
                <a:cs typeface="Arial" panose="020B0604020202020204" pitchFamily="34" charset="0"/>
              </a:rPr>
              <a:t>In fact, output fell by only 2.4 per cent in January</a:t>
            </a:r>
            <a:r>
              <a:rPr lang="en-GB" sz="1400" i="1">
                <a:effectLst/>
                <a:latin typeface="Arial" panose="020B0604020202020204" pitchFamily="34" charset="0"/>
                <a:ea typeface="Calibri" panose="020F0502020204030204" pitchFamily="34" charset="0"/>
                <a:cs typeface="Arial" panose="020B0604020202020204" pitchFamily="34" charset="0"/>
              </a:rPr>
              <a:t>, as consumer spending and business activity proved, once again, more adaptable to the restrictions than we anticipated</a:t>
            </a:r>
            <a:r>
              <a:rPr lang="en-GB" sz="1400">
                <a:effectLst/>
                <a:latin typeface="Arial" panose="020B0604020202020204" pitchFamily="34" charset="0"/>
                <a:ea typeface="Calibri" panose="020F0502020204030204" pitchFamily="34" charset="0"/>
                <a:cs typeface="Arial" panose="020B0604020202020204" pitchFamily="34" charset="0"/>
              </a:rPr>
              <a:t>.”</a:t>
            </a:r>
          </a:p>
          <a:p>
            <a:endParaRPr lang="en-GB" sz="14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a:t>
            </a:r>
            <a:r>
              <a:rPr lang="en-GB" sz="1400" i="1">
                <a:effectLst/>
                <a:latin typeface="Arial" panose="020B0604020202020204" pitchFamily="34" charset="0"/>
                <a:ea typeface="Calibri" panose="020F0502020204030204" pitchFamily="34" charset="0"/>
                <a:cs typeface="Arial" panose="020B0604020202020204" pitchFamily="34" charset="0"/>
              </a:rPr>
              <a:t>The labour market has also proved more resilient than we assumed in March. </a:t>
            </a:r>
            <a:r>
              <a:rPr lang="en-GB" sz="1400" b="1" i="1">
                <a:effectLst/>
                <a:latin typeface="Arial" panose="020B0604020202020204" pitchFamily="34" charset="0"/>
                <a:ea typeface="Calibri" panose="020F0502020204030204" pitchFamily="34" charset="0"/>
                <a:cs typeface="Arial" panose="020B0604020202020204" pitchFamily="34" charset="0"/>
              </a:rPr>
              <a:t>The reopening of the economy has drawn 3.2 million workers off furlough since March, leaving only 1.3 million on the coronavirus job retention scheme (CJRS) at its closure in September</a:t>
            </a:r>
            <a:r>
              <a:rPr lang="en-GB" sz="1400" i="1">
                <a:effectLst/>
                <a:latin typeface="Arial" panose="020B0604020202020204" pitchFamily="34" charset="0"/>
                <a:ea typeface="Calibri" panose="020F0502020204030204" pitchFamily="34" charset="0"/>
                <a:cs typeface="Arial" panose="020B0604020202020204" pitchFamily="34" charset="0"/>
              </a:rPr>
              <a:t>, 0.7 million fewer than we had expected in March</a:t>
            </a:r>
            <a:r>
              <a:rPr lang="en-GB" sz="1400">
                <a:effectLst/>
                <a:latin typeface="Arial" panose="020B0604020202020204" pitchFamily="34" charset="0"/>
                <a:ea typeface="Calibri" panose="020F050202020403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F2B700C-6035-49B0-95A7-EBE03C8D8C4A}"/>
              </a:ext>
            </a:extLst>
          </p:cNvPr>
          <p:cNvSpPr txBox="1"/>
          <p:nvPr/>
        </p:nvSpPr>
        <p:spPr>
          <a:xfrm>
            <a:off x="7918315" y="5529232"/>
            <a:ext cx="3846771" cy="523220"/>
          </a:xfrm>
          <a:prstGeom prst="rect">
            <a:avLst/>
          </a:prstGeom>
          <a:noFill/>
        </p:spPr>
        <p:txBody>
          <a:bodyPr wrap="square" rtlCol="0">
            <a:spAutoFit/>
          </a:bodyPr>
          <a:lstStyle/>
          <a:p>
            <a:r>
              <a:rPr lang="en-GB" sz="1000" i="1">
                <a:ea typeface="Calibri" panose="020F0502020204030204" pitchFamily="34" charset="0"/>
              </a:rPr>
              <a:t>Source: </a:t>
            </a:r>
            <a:r>
              <a:rPr lang="en-GB" sz="1000" i="1">
                <a:effectLst/>
                <a:ea typeface="Calibri" panose="020F0502020204030204" pitchFamily="34" charset="0"/>
              </a:rPr>
              <a:t>page 9, Oct 21’ OBR Economic &amp; Fiscal Outlook Report</a:t>
            </a:r>
          </a:p>
          <a:p>
            <a:endParaRPr lang="en-GB"/>
          </a:p>
        </p:txBody>
      </p:sp>
    </p:spTree>
    <p:extLst>
      <p:ext uri="{BB962C8B-B14F-4D97-AF65-F5344CB8AC3E}">
        <p14:creationId xmlns:p14="http://schemas.microsoft.com/office/powerpoint/2010/main" val="18857031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458773-8656-48CD-839F-C2CCD1E0F135}"/>
              </a:ext>
            </a:extLst>
          </p:cNvPr>
          <p:cNvSpPr>
            <a:spLocks noGrp="1"/>
          </p:cNvSpPr>
          <p:nvPr>
            <p:ph type="body" sz="quarter" idx="15"/>
          </p:nvPr>
        </p:nvSpPr>
        <p:spPr/>
        <p:txBody>
          <a:bodyPr/>
          <a:lstStyle/>
          <a:p>
            <a:r>
              <a:rPr lang="en-GB"/>
              <a:t>8.	Skills and Labour Market 	Analysis</a:t>
            </a:r>
          </a:p>
        </p:txBody>
      </p:sp>
    </p:spTree>
    <p:extLst>
      <p:ext uri="{BB962C8B-B14F-4D97-AF65-F5344CB8AC3E}">
        <p14:creationId xmlns:p14="http://schemas.microsoft.com/office/powerpoint/2010/main" val="15931878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66AD-409A-4426-97F1-1E0A3C52D531}"/>
              </a:ext>
            </a:extLst>
          </p:cNvPr>
          <p:cNvSpPr>
            <a:spLocks noGrp="1"/>
          </p:cNvSpPr>
          <p:nvPr>
            <p:ph type="title"/>
          </p:nvPr>
        </p:nvSpPr>
        <p:spPr/>
        <p:txBody>
          <a:bodyPr>
            <a:normAutofit/>
          </a:bodyPr>
          <a:lstStyle/>
          <a:p>
            <a:r>
              <a:rPr lang="en-GB" sz="2800"/>
              <a:t>Skills, Vacancies and Qualifications Analysis</a:t>
            </a:r>
          </a:p>
        </p:txBody>
      </p:sp>
      <p:sp>
        <p:nvSpPr>
          <p:cNvPr id="4" name="TextBox 3">
            <a:extLst>
              <a:ext uri="{FF2B5EF4-FFF2-40B4-BE49-F238E27FC236}">
                <a16:creationId xmlns:a16="http://schemas.microsoft.com/office/drawing/2014/main" id="{C1F7A142-62FE-4DAD-9E6A-D05A7766C661}"/>
              </a:ext>
            </a:extLst>
          </p:cNvPr>
          <p:cNvSpPr txBox="1"/>
          <p:nvPr/>
        </p:nvSpPr>
        <p:spPr>
          <a:xfrm>
            <a:off x="1012054" y="2467992"/>
            <a:ext cx="9623394" cy="1569660"/>
          </a:xfrm>
          <a:prstGeom prst="rect">
            <a:avLst/>
          </a:prstGeom>
          <a:noFill/>
        </p:spPr>
        <p:txBody>
          <a:bodyPr wrap="square" rtlCol="0">
            <a:spAutoFit/>
          </a:bodyPr>
          <a:lstStyle/>
          <a:p>
            <a:r>
              <a:rPr lang="en-GB" sz="1600"/>
              <a:t>The following slides draw heavily on the data and evidence base compiled around the Norfolk and Suffolk Local Skills Report, initially published in March 2021 and refreshed and updated in January 2002. The latest version of this report and the accompanying evidence base is available on our website.</a:t>
            </a:r>
          </a:p>
          <a:p>
            <a:endParaRPr lang="en-GB" sz="1600"/>
          </a:p>
          <a:p>
            <a:r>
              <a:rPr lang="en-GB" sz="1600"/>
              <a:t>In addition, the vacancies data in particular draws on data compiled by EMSI (Labour Market Insight), which the LEP updates on a monthly basis.</a:t>
            </a:r>
          </a:p>
        </p:txBody>
      </p:sp>
    </p:spTree>
    <p:extLst>
      <p:ext uri="{BB962C8B-B14F-4D97-AF65-F5344CB8AC3E}">
        <p14:creationId xmlns:p14="http://schemas.microsoft.com/office/powerpoint/2010/main" val="17484095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6DB5-5F5D-4710-9D77-5860139EAE0C}"/>
              </a:ext>
            </a:extLst>
          </p:cNvPr>
          <p:cNvSpPr>
            <a:spLocks noGrp="1"/>
          </p:cNvSpPr>
          <p:nvPr>
            <p:ph type="title"/>
          </p:nvPr>
        </p:nvSpPr>
        <p:spPr/>
        <p:txBody>
          <a:bodyPr/>
          <a:lstStyle/>
          <a:p>
            <a:r>
              <a:rPr lang="en-GB"/>
              <a:t>Vacancies</a:t>
            </a:r>
          </a:p>
        </p:txBody>
      </p:sp>
      <p:sp>
        <p:nvSpPr>
          <p:cNvPr id="3" name="Content Placeholder 2">
            <a:extLst>
              <a:ext uri="{FF2B5EF4-FFF2-40B4-BE49-F238E27FC236}">
                <a16:creationId xmlns:a16="http://schemas.microsoft.com/office/drawing/2014/main" id="{D975FDA9-57F6-4C62-82ED-311E74A99DED}"/>
              </a:ext>
            </a:extLst>
          </p:cNvPr>
          <p:cNvSpPr>
            <a:spLocks noGrp="1"/>
          </p:cNvSpPr>
          <p:nvPr>
            <p:ph sz="half" idx="4294967295"/>
          </p:nvPr>
        </p:nvSpPr>
        <p:spPr>
          <a:xfrm>
            <a:off x="5588620" y="1310781"/>
            <a:ext cx="6364568" cy="4720368"/>
          </a:xfrm>
        </p:spPr>
        <p:txBody>
          <a:bodyPr>
            <a:noAutofit/>
          </a:bodyPr>
          <a:lstStyle/>
          <a:p>
            <a:pPr marL="174625" indent="-174625">
              <a:lnSpc>
                <a:spcPct val="119000"/>
              </a:lnSpc>
              <a:spcBef>
                <a:spcPts val="0"/>
              </a:spcBef>
              <a:spcAft>
                <a:spcPts val="600"/>
              </a:spcAft>
            </a:pPr>
            <a:r>
              <a:rPr lang="en-GB" sz="1200"/>
              <a:t>Since February 2021, there has been a healthy uptick in job postings across all industries. This was most probably due to companies recruiting for the easing of economic restrictions on 12 April, which notably included outdoor serving at restaurants and pubs, plus the opening of gyms and tourist attractions. </a:t>
            </a:r>
          </a:p>
          <a:p>
            <a:pPr marL="174625" indent="-174625">
              <a:lnSpc>
                <a:spcPct val="119000"/>
              </a:lnSpc>
              <a:spcBef>
                <a:spcPts val="0"/>
              </a:spcBef>
              <a:spcAft>
                <a:spcPts val="600"/>
              </a:spcAft>
            </a:pPr>
            <a:r>
              <a:rPr lang="en-GB" sz="1200"/>
              <a:t>In May 2021, there was another sharp increase, most likely due to the further easing of restrictions, such as the reopening of indoor hospitality, accommodation and leisure. There was another slight uptick in July as industries prepared for the full easing of legal restrictions on 19 July. All remaining closed businesses, such as nightclubs, were able to reopen, and capacity limits in sporting, entertainment and business events were lifted. Furthermore, hospitality venues were no longer required to follow social distancing rules.</a:t>
            </a:r>
          </a:p>
          <a:p>
            <a:pPr marL="174625" indent="-174625">
              <a:lnSpc>
                <a:spcPct val="119000"/>
              </a:lnSpc>
              <a:spcBef>
                <a:spcPts val="0"/>
              </a:spcBef>
              <a:spcAft>
                <a:spcPts val="600"/>
              </a:spcAft>
            </a:pPr>
            <a:r>
              <a:rPr lang="en-GB" sz="1200"/>
              <a:t>In terms of all vacancies across all sectors – there has been an increase of 32,611 in the volume posted in December 2021 compared to December 2020. This is a strong indication of the job market recovering from COVID-19. </a:t>
            </a:r>
          </a:p>
          <a:p>
            <a:pPr marL="174625" indent="-174625">
              <a:lnSpc>
                <a:spcPct val="119000"/>
              </a:lnSpc>
              <a:spcBef>
                <a:spcPts val="0"/>
              </a:spcBef>
              <a:spcAft>
                <a:spcPts val="600"/>
              </a:spcAft>
            </a:pPr>
            <a:r>
              <a:rPr lang="en-GB" sz="1200"/>
              <a:t>While this is encouraging to an extent, it is also likely reflective of the difficulties many sectors are facing in terms of filling vacancies. </a:t>
            </a:r>
          </a:p>
          <a:p>
            <a:pPr marL="174625" indent="-174625">
              <a:lnSpc>
                <a:spcPct val="119000"/>
              </a:lnSpc>
              <a:spcBef>
                <a:spcPts val="0"/>
              </a:spcBef>
              <a:spcAft>
                <a:spcPts val="600"/>
              </a:spcAft>
            </a:pPr>
            <a:r>
              <a:rPr lang="en-GB" sz="1200"/>
              <a:t>We are tracking qualitative intelligence from employers in the hospitality industry that they are struggling to resurrect their pre-pandemic staffing levels. Similarly, there is a nationwide severe shortage of HGV drivers. It is important to view these shortages in the context of the combined impact of both lockdown restrictions and the impact of Brexit as both have restricted the free movement of people from the EU.</a:t>
            </a:r>
          </a:p>
        </p:txBody>
      </p:sp>
      <p:sp>
        <p:nvSpPr>
          <p:cNvPr id="8" name="TextBox 7">
            <a:extLst>
              <a:ext uri="{FF2B5EF4-FFF2-40B4-BE49-F238E27FC236}">
                <a16:creationId xmlns:a16="http://schemas.microsoft.com/office/drawing/2014/main" id="{9D268147-B5F9-4D81-A3F5-04064804544E}"/>
              </a:ext>
            </a:extLst>
          </p:cNvPr>
          <p:cNvSpPr txBox="1"/>
          <p:nvPr/>
        </p:nvSpPr>
        <p:spPr>
          <a:xfrm>
            <a:off x="407020" y="5148385"/>
            <a:ext cx="5181600" cy="253916"/>
          </a:xfrm>
          <a:prstGeom prst="rect">
            <a:avLst/>
          </a:prstGeom>
          <a:noFill/>
        </p:spPr>
        <p:txBody>
          <a:bodyPr wrap="square" rtlCol="0">
            <a:spAutoFit/>
          </a:bodyPr>
          <a:lstStyle/>
          <a:p>
            <a:pPr algn="ctr"/>
            <a:r>
              <a:rPr lang="en-GB" sz="1000" i="1"/>
              <a:t>Source: EMSI</a:t>
            </a:r>
          </a:p>
        </p:txBody>
      </p:sp>
      <p:pic>
        <p:nvPicPr>
          <p:cNvPr id="11" name="Picture 10" descr="Chart, line chart&#10;&#10;Description automatically generated">
            <a:extLst>
              <a:ext uri="{FF2B5EF4-FFF2-40B4-BE49-F238E27FC236}">
                <a16:creationId xmlns:a16="http://schemas.microsoft.com/office/drawing/2014/main" id="{E73E49D5-057F-4D53-AC66-F9F6181D9D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130" y="1778758"/>
            <a:ext cx="5079380" cy="3369627"/>
          </a:xfrm>
          <a:prstGeom prst="rect">
            <a:avLst/>
          </a:prstGeom>
          <a:ln>
            <a:solidFill>
              <a:schemeClr val="bg1">
                <a:lumMod val="85000"/>
              </a:schemeClr>
            </a:solidFill>
          </a:ln>
        </p:spPr>
      </p:pic>
    </p:spTree>
    <p:extLst>
      <p:ext uri="{BB962C8B-B14F-4D97-AF65-F5344CB8AC3E}">
        <p14:creationId xmlns:p14="http://schemas.microsoft.com/office/powerpoint/2010/main" val="1597196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6DB5-5F5D-4710-9D77-5860139EAE0C}"/>
              </a:ext>
            </a:extLst>
          </p:cNvPr>
          <p:cNvSpPr>
            <a:spLocks noGrp="1"/>
          </p:cNvSpPr>
          <p:nvPr>
            <p:ph type="title"/>
          </p:nvPr>
        </p:nvSpPr>
        <p:spPr/>
        <p:txBody>
          <a:bodyPr/>
          <a:lstStyle/>
          <a:p>
            <a:r>
              <a:rPr lang="en-GB"/>
              <a:t>Vacancies</a:t>
            </a:r>
          </a:p>
        </p:txBody>
      </p:sp>
      <p:sp>
        <p:nvSpPr>
          <p:cNvPr id="3" name="Content Placeholder 2">
            <a:extLst>
              <a:ext uri="{FF2B5EF4-FFF2-40B4-BE49-F238E27FC236}">
                <a16:creationId xmlns:a16="http://schemas.microsoft.com/office/drawing/2014/main" id="{D975FDA9-57F6-4C62-82ED-311E74A99DED}"/>
              </a:ext>
            </a:extLst>
          </p:cNvPr>
          <p:cNvSpPr>
            <a:spLocks noGrp="1"/>
          </p:cNvSpPr>
          <p:nvPr>
            <p:ph sz="half" idx="4294967295"/>
          </p:nvPr>
        </p:nvSpPr>
        <p:spPr>
          <a:xfrm>
            <a:off x="6467706" y="1648793"/>
            <a:ext cx="4958575" cy="3560414"/>
          </a:xfrm>
        </p:spPr>
        <p:txBody>
          <a:bodyPr>
            <a:normAutofit/>
          </a:bodyPr>
          <a:lstStyle/>
          <a:p>
            <a:pPr marL="174625" indent="-174625">
              <a:lnSpc>
                <a:spcPct val="119000"/>
              </a:lnSpc>
              <a:spcBef>
                <a:spcPts val="0"/>
              </a:spcBef>
              <a:spcAft>
                <a:spcPts val="600"/>
              </a:spcAft>
            </a:pPr>
            <a:r>
              <a:rPr lang="en-GB" sz="1200"/>
              <a:t>A percentage change graph since January 2020 was also made to better analyse the relative peaks and troughs experienced in each industry.</a:t>
            </a:r>
          </a:p>
          <a:p>
            <a:pPr marL="174625" indent="-174625">
              <a:lnSpc>
                <a:spcPct val="119000"/>
              </a:lnSpc>
              <a:spcBef>
                <a:spcPts val="0"/>
              </a:spcBef>
              <a:spcAft>
                <a:spcPts val="600"/>
              </a:spcAft>
            </a:pPr>
            <a:r>
              <a:rPr lang="en-GB" sz="1200"/>
              <a:t>Construction has seen the most significant recovery in vacancies post-COVID – after suffering a dip of 17% below January 2020 values in May 2020, vacancies since risen to nearly 140% above Jan-20 values in December 2021.</a:t>
            </a:r>
          </a:p>
          <a:p>
            <a:pPr marL="174625" indent="-174625">
              <a:lnSpc>
                <a:spcPct val="119000"/>
              </a:lnSpc>
              <a:spcBef>
                <a:spcPts val="0"/>
              </a:spcBef>
              <a:spcAft>
                <a:spcPts val="600"/>
              </a:spcAft>
            </a:pPr>
            <a:r>
              <a:rPr lang="en-GB" sz="1200"/>
              <a:t>All 6 industries are now notably above January 2020 values, indicating a strong recovery in the job market.</a:t>
            </a:r>
          </a:p>
          <a:p>
            <a:pPr marL="174625" indent="-174625">
              <a:lnSpc>
                <a:spcPct val="119000"/>
              </a:lnSpc>
              <a:spcBef>
                <a:spcPts val="0"/>
              </a:spcBef>
              <a:spcAft>
                <a:spcPts val="600"/>
              </a:spcAft>
            </a:pPr>
            <a:r>
              <a:rPr lang="en-GB" sz="1200"/>
              <a:t>Accommodation and Food in particular has seen a rapid recovery – the sector suffered heavily from national restrictions with vacancies dropping to nearly half of January 2020 values in February 2021. </a:t>
            </a:r>
          </a:p>
          <a:p>
            <a:pPr marL="174625" indent="-174625">
              <a:lnSpc>
                <a:spcPct val="119000"/>
              </a:lnSpc>
              <a:spcBef>
                <a:spcPts val="0"/>
              </a:spcBef>
              <a:spcAft>
                <a:spcPts val="600"/>
              </a:spcAft>
            </a:pPr>
            <a:r>
              <a:rPr lang="en-GB" sz="1200"/>
              <a:t>However, as restrictions have eased, Accommodation and Food vacancies are now double January 2020 values.</a:t>
            </a:r>
          </a:p>
        </p:txBody>
      </p:sp>
      <p:sp>
        <p:nvSpPr>
          <p:cNvPr id="9" name="TextBox 8">
            <a:extLst>
              <a:ext uri="{FF2B5EF4-FFF2-40B4-BE49-F238E27FC236}">
                <a16:creationId xmlns:a16="http://schemas.microsoft.com/office/drawing/2014/main" id="{5B8383E7-91EE-4880-9800-F8786355FD43}"/>
              </a:ext>
            </a:extLst>
          </p:cNvPr>
          <p:cNvSpPr txBox="1"/>
          <p:nvPr/>
        </p:nvSpPr>
        <p:spPr>
          <a:xfrm>
            <a:off x="373566" y="5209207"/>
            <a:ext cx="5181600" cy="253916"/>
          </a:xfrm>
          <a:prstGeom prst="rect">
            <a:avLst/>
          </a:prstGeom>
          <a:noFill/>
        </p:spPr>
        <p:txBody>
          <a:bodyPr wrap="square" rtlCol="0">
            <a:spAutoFit/>
          </a:bodyPr>
          <a:lstStyle/>
          <a:p>
            <a:pPr algn="ctr"/>
            <a:r>
              <a:rPr lang="en-GB" sz="1000" i="1"/>
              <a:t>Source: EMSI</a:t>
            </a:r>
          </a:p>
        </p:txBody>
      </p:sp>
      <p:pic>
        <p:nvPicPr>
          <p:cNvPr id="11" name="Picture 10" descr="Chart, line chart&#10;&#10;Description automatically generated">
            <a:extLst>
              <a:ext uri="{FF2B5EF4-FFF2-40B4-BE49-F238E27FC236}">
                <a16:creationId xmlns:a16="http://schemas.microsoft.com/office/drawing/2014/main" id="{E5A31577-22E7-455C-AA44-9E714ED06D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449" y="1648793"/>
            <a:ext cx="5875471" cy="3480087"/>
          </a:xfrm>
          <a:prstGeom prst="rect">
            <a:avLst/>
          </a:prstGeom>
        </p:spPr>
      </p:pic>
    </p:spTree>
    <p:extLst>
      <p:ext uri="{BB962C8B-B14F-4D97-AF65-F5344CB8AC3E}">
        <p14:creationId xmlns:p14="http://schemas.microsoft.com/office/powerpoint/2010/main" val="29034833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0101-3573-43B1-9356-52F486CADF0F}"/>
              </a:ext>
            </a:extLst>
          </p:cNvPr>
          <p:cNvSpPr>
            <a:spLocks noGrp="1"/>
          </p:cNvSpPr>
          <p:nvPr>
            <p:ph type="title"/>
          </p:nvPr>
        </p:nvSpPr>
        <p:spPr/>
        <p:txBody>
          <a:bodyPr/>
          <a:lstStyle/>
          <a:p>
            <a:r>
              <a:rPr lang="en-GB"/>
              <a:t>Jobs by Sector</a:t>
            </a:r>
          </a:p>
        </p:txBody>
      </p:sp>
      <p:sp>
        <p:nvSpPr>
          <p:cNvPr id="7" name="TextBox 6">
            <a:extLst>
              <a:ext uri="{FF2B5EF4-FFF2-40B4-BE49-F238E27FC236}">
                <a16:creationId xmlns:a16="http://schemas.microsoft.com/office/drawing/2014/main" id="{1DD1B8B0-1579-4B25-BB75-503E5D2B28E3}"/>
              </a:ext>
            </a:extLst>
          </p:cNvPr>
          <p:cNvSpPr txBox="1"/>
          <p:nvPr/>
        </p:nvSpPr>
        <p:spPr>
          <a:xfrm>
            <a:off x="521224" y="5724244"/>
            <a:ext cx="5181600" cy="253916"/>
          </a:xfrm>
          <a:prstGeom prst="rect">
            <a:avLst/>
          </a:prstGeom>
          <a:noFill/>
        </p:spPr>
        <p:txBody>
          <a:bodyPr wrap="square" rtlCol="0">
            <a:spAutoFit/>
          </a:bodyPr>
          <a:lstStyle/>
          <a:p>
            <a:pPr algn="ctr"/>
            <a:r>
              <a:rPr lang="en-GB" sz="1000" i="1"/>
              <a:t>Source: </a:t>
            </a:r>
            <a:r>
              <a:rPr lang="en-GB" sz="1000" i="1">
                <a:effectLst/>
                <a:ea typeface="Times New Roman" panose="02020603050405020304" pitchFamily="18" charset="0"/>
                <a:cs typeface="Times New Roman" panose="02020603050405020304" pitchFamily="18" charset="0"/>
              </a:rPr>
              <a:t>Business Register and Employment Survey</a:t>
            </a:r>
            <a:endParaRPr lang="en-GB" sz="1000" i="1"/>
          </a:p>
        </p:txBody>
      </p:sp>
      <p:pic>
        <p:nvPicPr>
          <p:cNvPr id="17" name="Picture 16" descr="A picture containing chart&#10;&#10;Description automatically generated">
            <a:extLst>
              <a:ext uri="{FF2B5EF4-FFF2-40B4-BE49-F238E27FC236}">
                <a16:creationId xmlns:a16="http://schemas.microsoft.com/office/drawing/2014/main" id="{4BEEFCF7-6847-4996-812F-9F0D2A9DAE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093" y="1308157"/>
            <a:ext cx="4265341" cy="4416087"/>
          </a:xfrm>
          <a:prstGeom prst="rect">
            <a:avLst/>
          </a:prstGeom>
          <a:ln>
            <a:solidFill>
              <a:schemeClr val="bg1">
                <a:lumMod val="85000"/>
              </a:schemeClr>
            </a:solidFill>
          </a:ln>
        </p:spPr>
      </p:pic>
      <p:sp>
        <p:nvSpPr>
          <p:cNvPr id="6" name="Content Placeholder 2">
            <a:extLst>
              <a:ext uri="{FF2B5EF4-FFF2-40B4-BE49-F238E27FC236}">
                <a16:creationId xmlns:a16="http://schemas.microsoft.com/office/drawing/2014/main" id="{7F5A2394-80EF-49A5-84E4-52751CA6ECFF}"/>
              </a:ext>
            </a:extLst>
          </p:cNvPr>
          <p:cNvSpPr txBox="1">
            <a:spLocks/>
          </p:cNvSpPr>
          <p:nvPr/>
        </p:nvSpPr>
        <p:spPr>
          <a:xfrm>
            <a:off x="5535436" y="1435116"/>
            <a:ext cx="6135339" cy="4416086"/>
          </a:xfrm>
        </p:spPr>
        <p:txBody>
          <a:bodyPr>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lnSpc>
                <a:spcPct val="119000"/>
              </a:lnSpc>
              <a:spcBef>
                <a:spcPts val="0"/>
              </a:spcBef>
              <a:spcAft>
                <a:spcPts val="600"/>
              </a:spcAft>
            </a:pPr>
            <a:r>
              <a:rPr lang="en-US" sz="1200"/>
              <a:t>The two largest sectors of employment in Norfolk and Suffolk are the health sector and the retail sector, making up 14% and 11% of the workforce, respectively.</a:t>
            </a:r>
          </a:p>
          <a:p>
            <a:pPr marL="174625" indent="-174625">
              <a:lnSpc>
                <a:spcPct val="119000"/>
              </a:lnSpc>
              <a:spcBef>
                <a:spcPts val="0"/>
              </a:spcBef>
              <a:spcAft>
                <a:spcPts val="600"/>
              </a:spcAft>
            </a:pPr>
            <a:r>
              <a:rPr lang="en-US" sz="1200"/>
              <a:t>This is roughly the same as the national average, where they each contribute 13% and 9% respectively.</a:t>
            </a:r>
            <a:endParaRPr lang="en-GB" sz="1200"/>
          </a:p>
          <a:p>
            <a:pPr marL="174625" indent="-174625">
              <a:lnSpc>
                <a:spcPct val="119000"/>
              </a:lnSpc>
              <a:spcBef>
                <a:spcPts val="0"/>
              </a:spcBef>
              <a:spcAft>
                <a:spcPts val="600"/>
              </a:spcAft>
            </a:pPr>
            <a:r>
              <a:rPr lang="en-US" sz="1200"/>
              <a:t>New Anglia LEP’s local industrial strategy outlines three strategic opportunities: Clean Energy, Agri-food and ICT and Digital Creative. </a:t>
            </a:r>
            <a:endParaRPr lang="en-GB" sz="1200"/>
          </a:p>
          <a:p>
            <a:pPr marL="174625" indent="-174625">
              <a:lnSpc>
                <a:spcPct val="119000"/>
              </a:lnSpc>
              <a:spcBef>
                <a:spcPts val="0"/>
              </a:spcBef>
              <a:spcAft>
                <a:spcPts val="600"/>
              </a:spcAft>
            </a:pPr>
            <a:r>
              <a:rPr lang="en-US" sz="1200"/>
              <a:t>Agri-food can be roughly mapped to “agriculture, forestry and fishing” plus “accommodation and food services”, which contribute 4% and 8% of the total employment of Norfolk and Suffolk.</a:t>
            </a:r>
            <a:endParaRPr lang="en-GB" sz="1200"/>
          </a:p>
          <a:p>
            <a:pPr marL="174625" indent="-174625">
              <a:lnSpc>
                <a:spcPct val="119000"/>
              </a:lnSpc>
              <a:spcBef>
                <a:spcPts val="0"/>
              </a:spcBef>
              <a:spcAft>
                <a:spcPts val="600"/>
              </a:spcAft>
            </a:pPr>
            <a:r>
              <a:rPr lang="en-US" sz="1200"/>
              <a:t>This is a clear strength of Norfolk and Suffolk, with these sectors only contributing 8% combined nationally.</a:t>
            </a:r>
            <a:endParaRPr lang="en-GB" sz="1200"/>
          </a:p>
          <a:p>
            <a:pPr marL="174625" indent="-174625">
              <a:lnSpc>
                <a:spcPct val="119000"/>
              </a:lnSpc>
              <a:spcBef>
                <a:spcPts val="0"/>
              </a:spcBef>
              <a:spcAft>
                <a:spcPts val="600"/>
              </a:spcAft>
            </a:pPr>
            <a:r>
              <a:rPr lang="en-US" sz="1200"/>
              <a:t>However, ICT and Digital Creative is more of a cause for concern when mapped against “information and communication”, with the sector making up 2% of the area’s employment, whilst it represents 5% nationally and 3% on average across the area’s Comparator LEPs.</a:t>
            </a:r>
            <a:endParaRPr lang="en-GB" sz="1200"/>
          </a:p>
          <a:p>
            <a:pPr marL="174625" indent="-174625">
              <a:lnSpc>
                <a:spcPct val="119000"/>
              </a:lnSpc>
              <a:spcBef>
                <a:spcPts val="0"/>
              </a:spcBef>
              <a:spcAft>
                <a:spcPts val="600"/>
              </a:spcAft>
            </a:pPr>
            <a:r>
              <a:rPr lang="en-US" sz="1200"/>
              <a:t>The other main area of discrepancy between Norfolk and Suffolk and the national average is the notable lack of employment within the professional, scientific and technical sector (6%), relative to the national average (9%).</a:t>
            </a:r>
            <a:endParaRPr lang="en-GB" sz="1200"/>
          </a:p>
        </p:txBody>
      </p:sp>
    </p:spTree>
    <p:extLst>
      <p:ext uri="{BB962C8B-B14F-4D97-AF65-F5344CB8AC3E}">
        <p14:creationId xmlns:p14="http://schemas.microsoft.com/office/powerpoint/2010/main" val="23497533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0101-3573-43B1-9356-52F486CADF0F}"/>
              </a:ext>
            </a:extLst>
          </p:cNvPr>
          <p:cNvSpPr>
            <a:spLocks noGrp="1"/>
          </p:cNvSpPr>
          <p:nvPr>
            <p:ph type="title"/>
          </p:nvPr>
        </p:nvSpPr>
        <p:spPr/>
        <p:txBody>
          <a:bodyPr/>
          <a:lstStyle/>
          <a:p>
            <a:r>
              <a:rPr lang="en-GB"/>
              <a:t>Jobs by Sector</a:t>
            </a:r>
          </a:p>
        </p:txBody>
      </p:sp>
      <p:sp>
        <p:nvSpPr>
          <p:cNvPr id="3" name="Content Placeholder 2">
            <a:extLst>
              <a:ext uri="{FF2B5EF4-FFF2-40B4-BE49-F238E27FC236}">
                <a16:creationId xmlns:a16="http://schemas.microsoft.com/office/drawing/2014/main" id="{19295AA9-84A9-4551-BD64-66B8A071B132}"/>
              </a:ext>
            </a:extLst>
          </p:cNvPr>
          <p:cNvSpPr>
            <a:spLocks noGrp="1"/>
          </p:cNvSpPr>
          <p:nvPr>
            <p:ph sz="half" idx="4294967295"/>
          </p:nvPr>
        </p:nvSpPr>
        <p:spPr>
          <a:xfrm>
            <a:off x="6472237" y="1674005"/>
            <a:ext cx="4914900" cy="3003057"/>
          </a:xfrm>
        </p:spPr>
        <p:txBody>
          <a:bodyPr>
            <a:normAutofit fontScale="25000" lnSpcReduction="20000"/>
          </a:bodyPr>
          <a:lstStyle/>
          <a:p>
            <a:pPr marL="174625" indent="-174625">
              <a:lnSpc>
                <a:spcPct val="139000"/>
              </a:lnSpc>
              <a:spcBef>
                <a:spcPts val="0"/>
              </a:spcBef>
              <a:spcAft>
                <a:spcPts val="600"/>
              </a:spcAft>
            </a:pPr>
            <a:r>
              <a:rPr lang="en-GB" sz="4800"/>
              <a:t>This graph shows the trendline for the six largest industries in Norfolk and Suffolk. Throughout this 17-year period, wholesale and retail has employed the most people, fluctuating between 110,000-120,000 jobs. </a:t>
            </a:r>
          </a:p>
          <a:p>
            <a:pPr marL="174625" indent="-174625">
              <a:lnSpc>
                <a:spcPct val="139000"/>
              </a:lnSpc>
              <a:spcBef>
                <a:spcPts val="0"/>
              </a:spcBef>
              <a:spcAft>
                <a:spcPts val="600"/>
              </a:spcAft>
            </a:pPr>
            <a:r>
              <a:rPr lang="en-GB" sz="4800"/>
              <a:t>Health and Social Work is second with just under 100,000 jobs, which has been constantly increasing since 2003. </a:t>
            </a:r>
          </a:p>
          <a:p>
            <a:pPr marL="174625" indent="-174625">
              <a:lnSpc>
                <a:spcPct val="139000"/>
              </a:lnSpc>
              <a:spcBef>
                <a:spcPts val="0"/>
              </a:spcBef>
              <a:spcAft>
                <a:spcPts val="600"/>
              </a:spcAft>
            </a:pPr>
            <a:r>
              <a:rPr lang="en-GB" sz="4800"/>
              <a:t>Whilst the number of those employed in Accommodation and Food, Administration and Support and Education have been steadily increasing over this time period, those employed in manufacturing have been steadily falling, with all four currently employing around 60,000 people. </a:t>
            </a:r>
          </a:p>
          <a:p>
            <a:endParaRPr lang="en-GB"/>
          </a:p>
        </p:txBody>
      </p:sp>
      <p:sp>
        <p:nvSpPr>
          <p:cNvPr id="7" name="TextBox 6">
            <a:extLst>
              <a:ext uri="{FF2B5EF4-FFF2-40B4-BE49-F238E27FC236}">
                <a16:creationId xmlns:a16="http://schemas.microsoft.com/office/drawing/2014/main" id="{1DD1B8B0-1579-4B25-BB75-503E5D2B28E3}"/>
              </a:ext>
            </a:extLst>
          </p:cNvPr>
          <p:cNvSpPr txBox="1"/>
          <p:nvPr/>
        </p:nvSpPr>
        <p:spPr>
          <a:xfrm>
            <a:off x="804863" y="4677062"/>
            <a:ext cx="5181600" cy="253916"/>
          </a:xfrm>
          <a:prstGeom prst="rect">
            <a:avLst/>
          </a:prstGeom>
          <a:noFill/>
        </p:spPr>
        <p:txBody>
          <a:bodyPr wrap="square" rtlCol="0">
            <a:spAutoFit/>
          </a:bodyPr>
          <a:lstStyle/>
          <a:p>
            <a:pPr algn="ctr"/>
            <a:r>
              <a:rPr lang="en-GB" sz="1000" i="1"/>
              <a:t>Source: EMSI</a:t>
            </a:r>
          </a:p>
        </p:txBody>
      </p:sp>
      <p:pic>
        <p:nvPicPr>
          <p:cNvPr id="8" name="Picture 7" descr="Chart, line chart&#10;&#10;Description automatically generated">
            <a:extLst>
              <a:ext uri="{FF2B5EF4-FFF2-40B4-BE49-F238E27FC236}">
                <a16:creationId xmlns:a16="http://schemas.microsoft.com/office/drawing/2014/main" id="{CB3C7DD4-67AF-4B87-B374-9A1C1CFD60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390" y="1674004"/>
            <a:ext cx="6201261" cy="3003058"/>
          </a:xfrm>
          <a:prstGeom prst="rect">
            <a:avLst/>
          </a:prstGeom>
        </p:spPr>
      </p:pic>
    </p:spTree>
    <p:extLst>
      <p:ext uri="{BB962C8B-B14F-4D97-AF65-F5344CB8AC3E}">
        <p14:creationId xmlns:p14="http://schemas.microsoft.com/office/powerpoint/2010/main" val="1228115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55468-F27D-4CF6-95F8-9E3EE0C64FFB}"/>
              </a:ext>
            </a:extLst>
          </p:cNvPr>
          <p:cNvSpPr>
            <a:spLocks noGrp="1"/>
          </p:cNvSpPr>
          <p:nvPr>
            <p:ph type="title"/>
          </p:nvPr>
        </p:nvSpPr>
        <p:spPr/>
        <p:txBody>
          <a:bodyPr/>
          <a:lstStyle/>
          <a:p>
            <a:r>
              <a:rPr lang="en-GB"/>
              <a:t>Qualification Levels</a:t>
            </a:r>
          </a:p>
        </p:txBody>
      </p:sp>
      <p:sp>
        <p:nvSpPr>
          <p:cNvPr id="4" name="Content Placeholder 3">
            <a:extLst>
              <a:ext uri="{FF2B5EF4-FFF2-40B4-BE49-F238E27FC236}">
                <a16:creationId xmlns:a16="http://schemas.microsoft.com/office/drawing/2014/main" id="{869C5390-DCA4-4127-BFD2-80AEF89E9717}"/>
              </a:ext>
            </a:extLst>
          </p:cNvPr>
          <p:cNvSpPr>
            <a:spLocks noGrp="1"/>
          </p:cNvSpPr>
          <p:nvPr>
            <p:ph sz="half" idx="4294967295"/>
          </p:nvPr>
        </p:nvSpPr>
        <p:spPr>
          <a:xfrm>
            <a:off x="399082" y="4273485"/>
            <a:ext cx="11393836" cy="1781512"/>
          </a:xfrm>
        </p:spPr>
        <p:txBody>
          <a:bodyPr>
            <a:noAutofit/>
          </a:bodyPr>
          <a:lstStyle/>
          <a:p>
            <a:pPr marL="174625" indent="-174625">
              <a:lnSpc>
                <a:spcPct val="139000"/>
              </a:lnSpc>
              <a:spcBef>
                <a:spcPts val="0"/>
              </a:spcBef>
              <a:spcAft>
                <a:spcPts val="600"/>
              </a:spcAft>
            </a:pPr>
            <a:r>
              <a:rPr lang="en-GB" sz="1200"/>
              <a:t>Norfolk and Suffolk has above average proportions of the working population with NVQ Levels 1, 2 and 3 qualifications</a:t>
            </a:r>
          </a:p>
          <a:p>
            <a:pPr marL="174625" indent="-174625">
              <a:lnSpc>
                <a:spcPct val="139000"/>
              </a:lnSpc>
              <a:spcBef>
                <a:spcPts val="0"/>
              </a:spcBef>
              <a:spcAft>
                <a:spcPts val="600"/>
              </a:spcAft>
            </a:pPr>
            <a:r>
              <a:rPr lang="en-GB" sz="1200"/>
              <a:t>However, this could largely be due to the low proportion of the workforce with Level 4+ qualifications</a:t>
            </a:r>
          </a:p>
          <a:p>
            <a:pPr marL="174625" indent="-174625">
              <a:lnSpc>
                <a:spcPct val="139000"/>
              </a:lnSpc>
              <a:spcBef>
                <a:spcPts val="0"/>
              </a:spcBef>
              <a:spcAft>
                <a:spcPts val="600"/>
              </a:spcAft>
            </a:pPr>
            <a:r>
              <a:rPr lang="en-GB" sz="1200"/>
              <a:t>The local authority where this is most pertinent is in Great Yarmouth, where just 15% of the working population hold an NVQ Level 4+ qualification</a:t>
            </a:r>
          </a:p>
          <a:p>
            <a:pPr marL="174625" indent="-174625">
              <a:lnSpc>
                <a:spcPct val="139000"/>
              </a:lnSpc>
              <a:spcBef>
                <a:spcPts val="0"/>
              </a:spcBef>
              <a:spcAft>
                <a:spcPts val="600"/>
              </a:spcAft>
            </a:pPr>
            <a:r>
              <a:rPr lang="en-GB" sz="1200"/>
              <a:t>A contributing factor to the low percentage of the 16-64 population having Level 4+ qualifications could be due to there being fewer roles in Norfolk and Suffolk which have an estimated education level of Level 4+</a:t>
            </a:r>
          </a:p>
          <a:p>
            <a:pPr marL="174625" indent="-174625">
              <a:lnSpc>
                <a:spcPct val="139000"/>
              </a:lnSpc>
              <a:spcBef>
                <a:spcPts val="0"/>
              </a:spcBef>
              <a:spcAft>
                <a:spcPts val="600"/>
              </a:spcAft>
            </a:pPr>
            <a:r>
              <a:rPr lang="en-GB" sz="1200"/>
              <a:t>The Norfolk and Suffolk economy is skewed more towards occupations which require lower-level qualifications</a:t>
            </a:r>
          </a:p>
        </p:txBody>
      </p:sp>
      <p:sp>
        <p:nvSpPr>
          <p:cNvPr id="5" name="TextBox 4">
            <a:extLst>
              <a:ext uri="{FF2B5EF4-FFF2-40B4-BE49-F238E27FC236}">
                <a16:creationId xmlns:a16="http://schemas.microsoft.com/office/drawing/2014/main" id="{CA42357D-880F-4F0F-B8FB-88A4B4A513C0}"/>
              </a:ext>
            </a:extLst>
          </p:cNvPr>
          <p:cNvSpPr txBox="1"/>
          <p:nvPr/>
        </p:nvSpPr>
        <p:spPr>
          <a:xfrm>
            <a:off x="656318" y="4146527"/>
            <a:ext cx="5257800" cy="253916"/>
          </a:xfrm>
          <a:prstGeom prst="rect">
            <a:avLst/>
          </a:prstGeom>
          <a:noFill/>
        </p:spPr>
        <p:txBody>
          <a:bodyPr wrap="square" rtlCol="0">
            <a:spAutoFit/>
          </a:bodyPr>
          <a:lstStyle/>
          <a:p>
            <a:pPr algn="ctr"/>
            <a:r>
              <a:rPr lang="en-GB" sz="1000" i="1"/>
              <a:t>Source: Annual Population Survey</a:t>
            </a:r>
          </a:p>
        </p:txBody>
      </p:sp>
      <p:sp>
        <p:nvSpPr>
          <p:cNvPr id="12" name="TextBox 11">
            <a:extLst>
              <a:ext uri="{FF2B5EF4-FFF2-40B4-BE49-F238E27FC236}">
                <a16:creationId xmlns:a16="http://schemas.microsoft.com/office/drawing/2014/main" id="{10480E6B-A864-49CC-BB65-A1F8084BBED4}"/>
              </a:ext>
            </a:extLst>
          </p:cNvPr>
          <p:cNvSpPr txBox="1"/>
          <p:nvPr/>
        </p:nvSpPr>
        <p:spPr>
          <a:xfrm>
            <a:off x="5887843" y="4135085"/>
            <a:ext cx="6110868" cy="246221"/>
          </a:xfrm>
          <a:prstGeom prst="rect">
            <a:avLst/>
          </a:prstGeom>
          <a:noFill/>
        </p:spPr>
        <p:txBody>
          <a:bodyPr wrap="square">
            <a:spAutoFit/>
          </a:bodyPr>
          <a:lstStyle/>
          <a:p>
            <a:pPr algn="ctr"/>
            <a:r>
              <a:rPr lang="en-GB" sz="1000" i="1"/>
              <a:t>Source: EMSI</a:t>
            </a:r>
          </a:p>
        </p:txBody>
      </p:sp>
      <p:pic>
        <p:nvPicPr>
          <p:cNvPr id="8" name="Picture 7" descr="Chart, bar chart&#10;&#10;Description automatically generated">
            <a:extLst>
              <a:ext uri="{FF2B5EF4-FFF2-40B4-BE49-F238E27FC236}">
                <a16:creationId xmlns:a16="http://schemas.microsoft.com/office/drawing/2014/main" id="{65E8BDEA-E5AE-4CDE-A972-FD60F44132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82" y="1300851"/>
            <a:ext cx="5608374" cy="2888843"/>
          </a:xfrm>
          <a:prstGeom prst="rect">
            <a:avLst/>
          </a:prstGeom>
        </p:spPr>
      </p:pic>
      <p:pic>
        <p:nvPicPr>
          <p:cNvPr id="14" name="Picture 13" descr="Chart, bar chart&#10;&#10;Description automatically generated">
            <a:extLst>
              <a:ext uri="{FF2B5EF4-FFF2-40B4-BE49-F238E27FC236}">
                <a16:creationId xmlns:a16="http://schemas.microsoft.com/office/drawing/2014/main" id="{BEDCEC38-526F-40D6-89BA-3E93F39F27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1354" y="1315442"/>
            <a:ext cx="5131773" cy="2888843"/>
          </a:xfrm>
          <a:prstGeom prst="rect">
            <a:avLst/>
          </a:prstGeom>
        </p:spPr>
      </p:pic>
    </p:spTree>
    <p:extLst>
      <p:ext uri="{BB962C8B-B14F-4D97-AF65-F5344CB8AC3E}">
        <p14:creationId xmlns:p14="http://schemas.microsoft.com/office/powerpoint/2010/main" val="41562404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E818-407C-415C-82A2-6390C244D065}"/>
              </a:ext>
            </a:extLst>
          </p:cNvPr>
          <p:cNvSpPr>
            <a:spLocks noGrp="1"/>
          </p:cNvSpPr>
          <p:nvPr>
            <p:ph type="title"/>
          </p:nvPr>
        </p:nvSpPr>
        <p:spPr/>
        <p:txBody>
          <a:bodyPr/>
          <a:lstStyle/>
          <a:p>
            <a:r>
              <a:rPr lang="en-GB"/>
              <a:t>STEM Analysis</a:t>
            </a:r>
          </a:p>
        </p:txBody>
      </p:sp>
      <p:sp>
        <p:nvSpPr>
          <p:cNvPr id="3" name="Content Placeholder 2">
            <a:extLst>
              <a:ext uri="{FF2B5EF4-FFF2-40B4-BE49-F238E27FC236}">
                <a16:creationId xmlns:a16="http://schemas.microsoft.com/office/drawing/2014/main" id="{6926BDDF-2BD1-48D9-B0C5-015B5E937B1F}"/>
              </a:ext>
            </a:extLst>
          </p:cNvPr>
          <p:cNvSpPr>
            <a:spLocks noGrp="1"/>
          </p:cNvSpPr>
          <p:nvPr>
            <p:ph sz="half" idx="4294967295"/>
          </p:nvPr>
        </p:nvSpPr>
        <p:spPr>
          <a:xfrm>
            <a:off x="6309521" y="2362568"/>
            <a:ext cx="4906963" cy="1317335"/>
          </a:xfrm>
        </p:spPr>
        <p:txBody>
          <a:bodyPr>
            <a:normAutofit/>
          </a:bodyPr>
          <a:lstStyle/>
          <a:p>
            <a:pPr marL="174625" indent="-174625">
              <a:lnSpc>
                <a:spcPct val="119000"/>
              </a:lnSpc>
              <a:spcBef>
                <a:spcPts val="0"/>
              </a:spcBef>
              <a:spcAft>
                <a:spcPts val="600"/>
              </a:spcAft>
            </a:pPr>
            <a:r>
              <a:rPr lang="en-GB" sz="1200"/>
              <a:t>The proportion of Higher Education qualifiers in ‘STEM’ (Science, Technology, Engineering &amp; Maths) subjects across Norfolk and Suffolk is 5% below the England average.</a:t>
            </a:r>
          </a:p>
          <a:p>
            <a:pPr marL="174625" indent="-174625">
              <a:lnSpc>
                <a:spcPct val="119000"/>
              </a:lnSpc>
              <a:spcBef>
                <a:spcPts val="0"/>
              </a:spcBef>
              <a:spcAft>
                <a:spcPts val="600"/>
              </a:spcAft>
            </a:pPr>
            <a:r>
              <a:rPr lang="en-GB" sz="1200"/>
              <a:t>The following slide shows a breakdown of these percentages by sector subject area.</a:t>
            </a:r>
          </a:p>
        </p:txBody>
      </p:sp>
      <p:sp>
        <p:nvSpPr>
          <p:cNvPr id="5" name="TextBox 4">
            <a:extLst>
              <a:ext uri="{FF2B5EF4-FFF2-40B4-BE49-F238E27FC236}">
                <a16:creationId xmlns:a16="http://schemas.microsoft.com/office/drawing/2014/main" id="{58763EDC-1128-4EAB-914A-345B777E2357}"/>
              </a:ext>
            </a:extLst>
          </p:cNvPr>
          <p:cNvSpPr txBox="1"/>
          <p:nvPr/>
        </p:nvSpPr>
        <p:spPr>
          <a:xfrm>
            <a:off x="507381" y="5411609"/>
            <a:ext cx="5181600" cy="553998"/>
          </a:xfrm>
          <a:prstGeom prst="rect">
            <a:avLst/>
          </a:prstGeom>
          <a:noFill/>
        </p:spPr>
        <p:txBody>
          <a:bodyPr wrap="square" rtlCol="0">
            <a:spAutoFit/>
          </a:bodyPr>
          <a:lstStyle/>
          <a:p>
            <a:pPr algn="ctr"/>
            <a:r>
              <a:rPr lang="en-GB" sz="1000" i="1"/>
              <a:t>Source: HESA</a:t>
            </a:r>
          </a:p>
          <a:p>
            <a:pPr algn="ctr"/>
            <a:r>
              <a:rPr lang="en-GB" sz="1000" i="1"/>
              <a:t>*Data is based upon students studying at local providers,</a:t>
            </a:r>
          </a:p>
          <a:p>
            <a:pPr algn="ctr"/>
            <a:r>
              <a:rPr lang="en-GB" sz="1000" i="1"/>
              <a:t>rather than those domiciled in the area</a:t>
            </a:r>
          </a:p>
        </p:txBody>
      </p:sp>
      <p:pic>
        <p:nvPicPr>
          <p:cNvPr id="7" name="Picture 6" descr="Chart, bar chart&#10;&#10;Description automatically generated">
            <a:extLst>
              <a:ext uri="{FF2B5EF4-FFF2-40B4-BE49-F238E27FC236}">
                <a16:creationId xmlns:a16="http://schemas.microsoft.com/office/drawing/2014/main" id="{C297D2E7-5850-4E3A-9751-9CE0CC8644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381" y="1323425"/>
            <a:ext cx="5192734" cy="3934729"/>
          </a:xfrm>
          <a:prstGeom prst="rect">
            <a:avLst/>
          </a:prstGeom>
        </p:spPr>
      </p:pic>
    </p:spTree>
    <p:extLst>
      <p:ext uri="{BB962C8B-B14F-4D97-AF65-F5344CB8AC3E}">
        <p14:creationId xmlns:p14="http://schemas.microsoft.com/office/powerpoint/2010/main" val="35171194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E818-407C-415C-82A2-6390C244D065}"/>
              </a:ext>
            </a:extLst>
          </p:cNvPr>
          <p:cNvSpPr>
            <a:spLocks noGrp="1"/>
          </p:cNvSpPr>
          <p:nvPr>
            <p:ph type="title"/>
          </p:nvPr>
        </p:nvSpPr>
        <p:spPr/>
        <p:txBody>
          <a:bodyPr/>
          <a:lstStyle/>
          <a:p>
            <a:r>
              <a:rPr lang="en-GB"/>
              <a:t>STEM Analysis</a:t>
            </a:r>
          </a:p>
        </p:txBody>
      </p:sp>
      <p:sp>
        <p:nvSpPr>
          <p:cNvPr id="3" name="Content Placeholder 2">
            <a:extLst>
              <a:ext uri="{FF2B5EF4-FFF2-40B4-BE49-F238E27FC236}">
                <a16:creationId xmlns:a16="http://schemas.microsoft.com/office/drawing/2014/main" id="{6926BDDF-2BD1-48D9-B0C5-015B5E937B1F}"/>
              </a:ext>
            </a:extLst>
          </p:cNvPr>
          <p:cNvSpPr>
            <a:spLocks noGrp="1"/>
          </p:cNvSpPr>
          <p:nvPr>
            <p:ph sz="half" idx="4294967295"/>
          </p:nvPr>
        </p:nvSpPr>
        <p:spPr>
          <a:xfrm>
            <a:off x="6096000" y="1343025"/>
            <a:ext cx="5666678" cy="4533668"/>
          </a:xfrm>
        </p:spPr>
        <p:txBody>
          <a:bodyPr>
            <a:noAutofit/>
          </a:bodyPr>
          <a:lstStyle/>
          <a:p>
            <a:pPr marL="174625" indent="-174625">
              <a:lnSpc>
                <a:spcPct val="119000"/>
              </a:lnSpc>
              <a:spcBef>
                <a:spcPts val="0"/>
              </a:spcBef>
              <a:spcAft>
                <a:spcPts val="600"/>
              </a:spcAft>
            </a:pPr>
            <a:r>
              <a:rPr lang="en-GB" sz="1200"/>
              <a:t>The largest volume of qualifiers both locally and nationally are in “Business and management”, “Subjects allied to medicine” and “Social Sciences”, with the latter two having a notably larger proportion locally relative to nationally. </a:t>
            </a:r>
          </a:p>
          <a:p>
            <a:pPr marL="174625" indent="-174625">
              <a:lnSpc>
                <a:spcPct val="119000"/>
              </a:lnSpc>
              <a:spcBef>
                <a:spcPts val="0"/>
              </a:spcBef>
              <a:spcAft>
                <a:spcPts val="600"/>
              </a:spcAft>
            </a:pPr>
            <a:r>
              <a:rPr lang="en-GB" sz="1200"/>
              <a:t>Furthermore, Norfolk and Suffolk is also currently just above the England average for HE qualifiers in “Medicine and dentistry”.</a:t>
            </a:r>
          </a:p>
          <a:p>
            <a:pPr marL="174625" indent="-174625">
              <a:lnSpc>
                <a:spcPct val="119000"/>
              </a:lnSpc>
              <a:spcBef>
                <a:spcPts val="0"/>
              </a:spcBef>
              <a:spcAft>
                <a:spcPts val="600"/>
              </a:spcAft>
            </a:pPr>
            <a:r>
              <a:rPr lang="en-GB" sz="1200"/>
              <a:t>The area should be aiming to see a high proportion of graduates specialising in medicine related subjects due to the future demands of the ageing population.</a:t>
            </a:r>
          </a:p>
          <a:p>
            <a:pPr marL="174625" indent="-174625">
              <a:lnSpc>
                <a:spcPct val="119000"/>
              </a:lnSpc>
              <a:spcBef>
                <a:spcPts val="0"/>
              </a:spcBef>
              <a:spcAft>
                <a:spcPts val="600"/>
              </a:spcAft>
            </a:pPr>
            <a:r>
              <a:rPr lang="en-GB" sz="1200"/>
              <a:t>Norfolk and Suffolk tracks below the England average for HE qualifiers in “Physical sciences”, “Mathematical sciences”, “Computing” and most notably “Engineering and Technology” (1% compared with 6%).</a:t>
            </a:r>
          </a:p>
          <a:p>
            <a:pPr marL="174625" indent="-174625">
              <a:lnSpc>
                <a:spcPct val="119000"/>
              </a:lnSpc>
              <a:spcBef>
                <a:spcPts val="0"/>
              </a:spcBef>
              <a:spcAft>
                <a:spcPts val="600"/>
              </a:spcAft>
            </a:pPr>
            <a:r>
              <a:rPr lang="en-GB" sz="1200"/>
              <a:t>If Norfolk and Suffolk seek to establish thriving Clean Energy and ICT and Digital Creative sectors, the area should aim to exceed the England average.</a:t>
            </a:r>
          </a:p>
          <a:p>
            <a:pPr marL="174625" indent="-174625">
              <a:lnSpc>
                <a:spcPct val="119000"/>
              </a:lnSpc>
              <a:spcBef>
                <a:spcPts val="0"/>
              </a:spcBef>
              <a:spcAft>
                <a:spcPts val="600"/>
              </a:spcAft>
            </a:pPr>
            <a:r>
              <a:rPr lang="en-GB" sz="1200"/>
              <a:t>However, the low numbers within Engineering should hopefully be boosted by the opening of UEA’s Productivity East.</a:t>
            </a:r>
          </a:p>
          <a:p>
            <a:pPr marL="174625" indent="-174625">
              <a:lnSpc>
                <a:spcPct val="119000"/>
              </a:lnSpc>
              <a:spcBef>
                <a:spcPts val="0"/>
              </a:spcBef>
              <a:spcAft>
                <a:spcPts val="600"/>
              </a:spcAft>
            </a:pPr>
            <a:r>
              <a:rPr lang="en-GB" sz="1200"/>
              <a:t>In “Agriculture, food and related subjects”, the area is matching the average in HE qualifiers.</a:t>
            </a:r>
          </a:p>
          <a:p>
            <a:pPr marL="174625" indent="-174625">
              <a:lnSpc>
                <a:spcPct val="119000"/>
              </a:lnSpc>
              <a:spcBef>
                <a:spcPts val="0"/>
              </a:spcBef>
              <a:spcAft>
                <a:spcPts val="600"/>
              </a:spcAft>
            </a:pPr>
            <a:r>
              <a:rPr lang="en-GB" sz="1200"/>
              <a:t>However, a larger proportion of achievements in these subjects is needed to fulfil the future opportunities the sector presents.</a:t>
            </a:r>
          </a:p>
        </p:txBody>
      </p:sp>
      <p:sp>
        <p:nvSpPr>
          <p:cNvPr id="6" name="TextBox 5">
            <a:extLst>
              <a:ext uri="{FF2B5EF4-FFF2-40B4-BE49-F238E27FC236}">
                <a16:creationId xmlns:a16="http://schemas.microsoft.com/office/drawing/2014/main" id="{18720E3B-491A-4E40-9096-A97348E97992}"/>
              </a:ext>
            </a:extLst>
          </p:cNvPr>
          <p:cNvSpPr txBox="1"/>
          <p:nvPr/>
        </p:nvSpPr>
        <p:spPr>
          <a:xfrm>
            <a:off x="429322" y="5564459"/>
            <a:ext cx="5181600" cy="553998"/>
          </a:xfrm>
          <a:prstGeom prst="rect">
            <a:avLst/>
          </a:prstGeom>
          <a:noFill/>
        </p:spPr>
        <p:txBody>
          <a:bodyPr wrap="square" rtlCol="0">
            <a:spAutoFit/>
          </a:bodyPr>
          <a:lstStyle/>
          <a:p>
            <a:pPr algn="ctr"/>
            <a:r>
              <a:rPr lang="en-GB" sz="1000" i="1"/>
              <a:t>Source: HESA</a:t>
            </a:r>
          </a:p>
          <a:p>
            <a:pPr algn="ctr"/>
            <a:r>
              <a:rPr lang="en-GB" sz="1000" i="1"/>
              <a:t>*Data is based upon students studying at local providers,</a:t>
            </a:r>
          </a:p>
          <a:p>
            <a:pPr algn="ctr"/>
            <a:r>
              <a:rPr lang="en-GB" sz="1000" i="1"/>
              <a:t>rather than those domiciled in the area</a:t>
            </a:r>
          </a:p>
        </p:txBody>
      </p:sp>
      <p:pic>
        <p:nvPicPr>
          <p:cNvPr id="8" name="Picture 7" descr="Chart&#10;&#10;Description automatically generated">
            <a:extLst>
              <a:ext uri="{FF2B5EF4-FFF2-40B4-BE49-F238E27FC236}">
                <a16:creationId xmlns:a16="http://schemas.microsoft.com/office/drawing/2014/main" id="{4E64D3BF-BF9C-4083-B82E-5587BC9818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322" y="1318932"/>
            <a:ext cx="5153941" cy="4220136"/>
          </a:xfrm>
          <a:prstGeom prst="rect">
            <a:avLst/>
          </a:prstGeom>
        </p:spPr>
      </p:pic>
    </p:spTree>
    <p:extLst>
      <p:ext uri="{BB962C8B-B14F-4D97-AF65-F5344CB8AC3E}">
        <p14:creationId xmlns:p14="http://schemas.microsoft.com/office/powerpoint/2010/main" val="3834526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38B6-7404-4069-B39B-877E65B77428}"/>
              </a:ext>
            </a:extLst>
          </p:cNvPr>
          <p:cNvSpPr>
            <a:spLocks noGrp="1"/>
          </p:cNvSpPr>
          <p:nvPr>
            <p:ph type="title"/>
          </p:nvPr>
        </p:nvSpPr>
        <p:spPr/>
        <p:txBody>
          <a:bodyPr/>
          <a:lstStyle/>
          <a:p>
            <a:r>
              <a:rPr lang="en-GB"/>
              <a:t>Skills Shortage Analysis</a:t>
            </a:r>
          </a:p>
        </p:txBody>
      </p:sp>
      <p:sp>
        <p:nvSpPr>
          <p:cNvPr id="3" name="Content Placeholder 2">
            <a:extLst>
              <a:ext uri="{FF2B5EF4-FFF2-40B4-BE49-F238E27FC236}">
                <a16:creationId xmlns:a16="http://schemas.microsoft.com/office/drawing/2014/main" id="{4D2B58BA-A597-4406-80D1-C9BF5C58E877}"/>
              </a:ext>
            </a:extLst>
          </p:cNvPr>
          <p:cNvSpPr>
            <a:spLocks noGrp="1"/>
          </p:cNvSpPr>
          <p:nvPr>
            <p:ph sz="half" idx="4294967295"/>
          </p:nvPr>
        </p:nvSpPr>
        <p:spPr>
          <a:xfrm>
            <a:off x="8366291" y="2350294"/>
            <a:ext cx="3602037" cy="1431925"/>
          </a:xfrm>
        </p:spPr>
        <p:txBody>
          <a:bodyPr>
            <a:normAutofit/>
          </a:bodyPr>
          <a:lstStyle/>
          <a:p>
            <a:pPr marL="174625" indent="-174625">
              <a:lnSpc>
                <a:spcPct val="119000"/>
              </a:lnSpc>
              <a:spcBef>
                <a:spcPts val="0"/>
              </a:spcBef>
              <a:spcAft>
                <a:spcPts val="600"/>
              </a:spcAft>
            </a:pPr>
            <a:r>
              <a:rPr lang="en-GB" sz="1200"/>
              <a:t>Due to the high volume of vacancies in Health and Social care, it is unsurprising to see that three of the top 6 hard skills in demand are nursing, personal care and mental health </a:t>
            </a:r>
          </a:p>
        </p:txBody>
      </p:sp>
      <p:pic>
        <p:nvPicPr>
          <p:cNvPr id="16" name="Content Placeholder 12" descr="Chart, bar chart&#10;&#10;Description automatically generated">
            <a:extLst>
              <a:ext uri="{FF2B5EF4-FFF2-40B4-BE49-F238E27FC236}">
                <a16:creationId xmlns:a16="http://schemas.microsoft.com/office/drawing/2014/main" id="{646D6149-980E-480E-915D-A525DE151222}"/>
              </a:ext>
            </a:extLst>
          </p:cNvPr>
          <p:cNvPicPr>
            <a:picLocks noGrp="1" noChangeAspect="1"/>
          </p:cNvPicPr>
          <p:nvPr>
            <p:ph sz="half" idx="4294967295"/>
          </p:nvPr>
        </p:nvPicPr>
        <p:blipFill rotWithShape="1">
          <a:blip r:embed="rId2" cstate="screen">
            <a:extLst>
              <a:ext uri="{28A0092B-C50C-407E-A947-70E740481C1C}">
                <a14:useLocalDpi xmlns:a14="http://schemas.microsoft.com/office/drawing/2010/main"/>
              </a:ext>
            </a:extLst>
          </a:blip>
          <a:srcRect l="3384" t="50" r="5468"/>
          <a:stretch/>
        </p:blipFill>
        <p:spPr>
          <a:xfrm>
            <a:off x="6338888" y="1870075"/>
            <a:ext cx="5853112" cy="3824288"/>
          </a:xfrm>
        </p:spPr>
      </p:pic>
      <p:sp>
        <p:nvSpPr>
          <p:cNvPr id="5" name="TextBox 4">
            <a:extLst>
              <a:ext uri="{FF2B5EF4-FFF2-40B4-BE49-F238E27FC236}">
                <a16:creationId xmlns:a16="http://schemas.microsoft.com/office/drawing/2014/main" id="{2BC8A3D3-9407-4492-B535-6A43BADB64C4}"/>
              </a:ext>
            </a:extLst>
          </p:cNvPr>
          <p:cNvSpPr txBox="1"/>
          <p:nvPr/>
        </p:nvSpPr>
        <p:spPr>
          <a:xfrm>
            <a:off x="1861510" y="5875404"/>
            <a:ext cx="5257800" cy="253916"/>
          </a:xfrm>
          <a:prstGeom prst="rect">
            <a:avLst/>
          </a:prstGeom>
          <a:noFill/>
        </p:spPr>
        <p:txBody>
          <a:bodyPr wrap="square" rtlCol="0">
            <a:spAutoFit/>
          </a:bodyPr>
          <a:lstStyle/>
          <a:p>
            <a:pPr algn="ctr"/>
            <a:r>
              <a:rPr lang="en-GB" sz="1000" i="1"/>
              <a:t>Source: EMSI, 2019-2021</a:t>
            </a:r>
          </a:p>
        </p:txBody>
      </p:sp>
      <p:pic>
        <p:nvPicPr>
          <p:cNvPr id="7" name="Picture 6" descr="Graphical user interface&#10;&#10;Description automatically generated">
            <a:extLst>
              <a:ext uri="{FF2B5EF4-FFF2-40B4-BE49-F238E27FC236}">
                <a16:creationId xmlns:a16="http://schemas.microsoft.com/office/drawing/2014/main" id="{0F440B1C-04BF-4C3F-92A5-B97D9DE9BD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618" y="1411311"/>
            <a:ext cx="7726002" cy="4466704"/>
          </a:xfrm>
          <a:prstGeom prst="rect">
            <a:avLst/>
          </a:prstGeom>
          <a:ln>
            <a:solidFill>
              <a:schemeClr val="bg1">
                <a:lumMod val="85000"/>
              </a:schemeClr>
            </a:solidFill>
          </a:ln>
        </p:spPr>
      </p:pic>
    </p:spTree>
    <p:extLst>
      <p:ext uri="{BB962C8B-B14F-4D97-AF65-F5344CB8AC3E}">
        <p14:creationId xmlns:p14="http://schemas.microsoft.com/office/powerpoint/2010/main" val="2695859666"/>
      </p:ext>
    </p:extLst>
  </p:cSld>
  <p:clrMapOvr>
    <a:masterClrMapping/>
  </p:clrMapOvr>
</p:sld>
</file>

<file path=ppt/theme/theme1.xml><?xml version="1.0" encoding="utf-8"?>
<a:theme xmlns:a="http://schemas.openxmlformats.org/drawingml/2006/main" name="3_Custom Design">
  <a:themeElements>
    <a:clrScheme name="Custom 13">
      <a:dk1>
        <a:srgbClr val="626569"/>
      </a:dk1>
      <a:lt1>
        <a:srgbClr val="FFFFFF"/>
      </a:lt1>
      <a:dk2>
        <a:srgbClr val="00A7B5"/>
      </a:dk2>
      <a:lt2>
        <a:srgbClr val="FFCD00"/>
      </a:lt2>
      <a:accent1>
        <a:srgbClr val="00A7B5"/>
      </a:accent1>
      <a:accent2>
        <a:srgbClr val="FFCD00"/>
      </a:accent2>
      <a:accent3>
        <a:srgbClr val="C5E86C"/>
      </a:accent3>
      <a:accent4>
        <a:srgbClr val="6BA3B8"/>
      </a:accent4>
      <a:accent5>
        <a:srgbClr val="99D6EA"/>
      </a:accent5>
      <a:accent6>
        <a:srgbClr val="888B8D"/>
      </a:accent6>
      <a:hlink>
        <a:srgbClr val="CBC3BC"/>
      </a:hlink>
      <a:folHlink>
        <a:srgbClr val="FFFE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FE035DC883E34B950CF42FA92EFBB1" ma:contentTypeVersion="13" ma:contentTypeDescription="Create a new document." ma:contentTypeScope="" ma:versionID="07ef67d54e9c009f048794b93295171a">
  <xsd:schema xmlns:xsd="http://www.w3.org/2001/XMLSchema" xmlns:xs="http://www.w3.org/2001/XMLSchema" xmlns:p="http://schemas.microsoft.com/office/2006/metadata/properties" xmlns:ns2="31efc8b7-5f37-4014-b044-8a90f3478e04" xmlns:ns3="f2ff2b3c-7c97-422f-9a52-24186987da4b" targetNamespace="http://schemas.microsoft.com/office/2006/metadata/properties" ma:root="true" ma:fieldsID="577783f36def1bf522fc7f7d2f7d5260" ns2:_="" ns3:_="">
    <xsd:import namespace="31efc8b7-5f37-4014-b044-8a90f3478e04"/>
    <xsd:import namespace="f2ff2b3c-7c97-422f-9a52-24186987d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fc8b7-5f37-4014-b044-8a90f3478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ff2b3c-7c97-422f-9a52-24186987da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A55931-5C71-4D4D-B3EC-CB4FB63DDB50}">
  <ds:schemaRefs>
    <ds:schemaRef ds:uri="http://schemas.microsoft.com/sharepoint/v3/contenttype/forms"/>
  </ds:schemaRefs>
</ds:datastoreItem>
</file>

<file path=customXml/itemProps2.xml><?xml version="1.0" encoding="utf-8"?>
<ds:datastoreItem xmlns:ds="http://schemas.openxmlformats.org/officeDocument/2006/customXml" ds:itemID="{4A8608DE-0886-44C9-B0DD-872EFC398277}">
  <ds:schemaRefs>
    <ds:schemaRef ds:uri="31efc8b7-5f37-4014-b044-8a90f3478e04"/>
    <ds:schemaRef ds:uri="f2ff2b3c-7c97-422f-9a52-24186987da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2812B9-82A5-44B9-8118-3F4A0ECA4363}">
  <ds:schemaRefs>
    <ds:schemaRef ds:uri="31efc8b7-5f37-4014-b044-8a90f3478e04"/>
    <ds:schemaRef ds:uri="f2ff2b3c-7c97-422f-9a52-24186987da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16439</Words>
  <Application>Microsoft Office PowerPoint</Application>
  <PresentationFormat>Widescreen</PresentationFormat>
  <Paragraphs>1327</Paragraphs>
  <Slides>130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Arial</vt:lpstr>
      <vt:lpstr>Calibri</vt:lpstr>
      <vt:lpstr>Symbol</vt:lpstr>
      <vt:lpstr>System Font</vt:lpstr>
      <vt:lpstr>3_Custom Design</vt:lpstr>
      <vt:lpstr>PowerPoint Presentation</vt:lpstr>
      <vt:lpstr>Economic Strategy – Evidence Base</vt:lpstr>
      <vt:lpstr>Contents / Index</vt:lpstr>
      <vt:lpstr>Contents / Index</vt:lpstr>
      <vt:lpstr>PowerPoint Presentation</vt:lpstr>
      <vt:lpstr>Scenario Analysis</vt:lpstr>
      <vt:lpstr>Scenario Analysis</vt:lpstr>
      <vt:lpstr>Scenario Analysis</vt:lpstr>
      <vt:lpstr>Scenario Analysis</vt:lpstr>
      <vt:lpstr>Scenario Analysis</vt:lpstr>
      <vt:lpstr>Scenario Analysis</vt:lpstr>
      <vt:lpstr>PowerPoint Presentation</vt:lpstr>
      <vt:lpstr>Headline Impact and Take-up of Covid Support Measures in Norfolk and Suffolk</vt:lpstr>
      <vt:lpstr>Furlough</vt:lpstr>
      <vt:lpstr>Furlough by Sector</vt:lpstr>
      <vt:lpstr>SEISS – Self Employment Support</vt:lpstr>
      <vt:lpstr>CBILS and BBILS – Business Loan Support</vt:lpstr>
      <vt:lpstr>PowerPoint Presentation</vt:lpstr>
      <vt:lpstr>Key Metrics Analysis</vt:lpstr>
      <vt:lpstr>Unemployment Rate</vt:lpstr>
      <vt:lpstr>Enterprise Rate</vt:lpstr>
      <vt:lpstr>Business Incorporations by Sector</vt:lpstr>
      <vt:lpstr>Hours Worked</vt:lpstr>
      <vt:lpstr>Enterprises by Sector</vt:lpstr>
      <vt:lpstr>Jobs and Enterprises across all sectors</vt:lpstr>
      <vt:lpstr>Business Scale-ups: (Norfolk and Suffolk LEP Comparison)</vt:lpstr>
      <vt:lpstr>Median Salary</vt:lpstr>
      <vt:lpstr>Median Wages to Median Dwelling Cost Ratio</vt:lpstr>
      <vt:lpstr>Median Wages to Median Dwelling Cost Ratio</vt:lpstr>
      <vt:lpstr>Alternative Claimant Count</vt:lpstr>
      <vt:lpstr>Alternative Claimant Count - LA</vt:lpstr>
      <vt:lpstr>Total GVA by Local Authority</vt:lpstr>
      <vt:lpstr>Total GVA by Local Authority….continued</vt:lpstr>
      <vt:lpstr>Total GVA by Local Authority….continued</vt:lpstr>
      <vt:lpstr>Norfolk and Suffolk GVA per head: 2008-2019</vt:lpstr>
      <vt:lpstr>GVA per Job Norfolk: 2015-2019 </vt:lpstr>
      <vt:lpstr>GVA per Job Suffolk: 2015-2019</vt:lpstr>
      <vt:lpstr>GVA per Job Decrease and Increase Norfolk and Suffolk</vt:lpstr>
      <vt:lpstr>GVA per Job Norfolk and Suffolk - LEP Comparison</vt:lpstr>
      <vt:lpstr>GVA by Sector</vt:lpstr>
      <vt:lpstr>GVA by Sector</vt:lpstr>
      <vt:lpstr>Inward Investment – Foreign Direct Investment (FDI)</vt:lpstr>
      <vt:lpstr>Fixed Broadband Coverage</vt:lpstr>
      <vt:lpstr>UK Competitiveness Index (CI)</vt:lpstr>
      <vt:lpstr>UK Competitiveness Index (CI)</vt:lpstr>
      <vt:lpstr>UK Competitiveness Index (CI)</vt:lpstr>
      <vt:lpstr>Strategic Opportunities and Sector Analysis</vt:lpstr>
      <vt:lpstr>Strategic Opportunities &amp; Sector Analysis</vt:lpstr>
      <vt:lpstr>Foundation Sector Analysis</vt:lpstr>
      <vt:lpstr>Foundation Sector Analysis</vt:lpstr>
      <vt:lpstr>Foundation Sector Analysis</vt:lpstr>
      <vt:lpstr>Foundation Sector Analysis</vt:lpstr>
      <vt:lpstr>Foundation Sector Analysis</vt:lpstr>
      <vt:lpstr>Foundation Sector Analysis </vt:lpstr>
      <vt:lpstr>Foundation Sector Analysis</vt:lpstr>
      <vt:lpstr>Foundation Sector Analysis</vt:lpstr>
      <vt:lpstr>Foundation Sector Analysis</vt:lpstr>
      <vt:lpstr>Business, Enterprise and  Scale-ups: Case Study</vt:lpstr>
      <vt:lpstr>PowerPoint Presentation</vt:lpstr>
      <vt:lpstr>   Trade and Export</vt:lpstr>
      <vt:lpstr>Trade: Export of Goods </vt:lpstr>
      <vt:lpstr>Trade: Export of Goods – EU and Non EU Markets</vt:lpstr>
      <vt:lpstr>Trade: Import of Goods from the EU</vt:lpstr>
      <vt:lpstr>Trade Balance: Goods</vt:lpstr>
      <vt:lpstr>Trade: Export of Services</vt:lpstr>
      <vt:lpstr>Trade: Export of Services – EU and Non-EU Markets</vt:lpstr>
      <vt:lpstr>Trade: Import of Services from the EU</vt:lpstr>
      <vt:lpstr>Trade Balance: Services</vt:lpstr>
      <vt:lpstr>Total Trade Balance: Goods and Services</vt:lpstr>
      <vt:lpstr>Total Trade Value: Goods and Services –  Combined EU and Non EU</vt:lpstr>
      <vt:lpstr>Trade – Goods and Services: Case Study</vt:lpstr>
      <vt:lpstr>PowerPoint Presentation</vt:lpstr>
      <vt:lpstr>Innovation Analysis</vt:lpstr>
      <vt:lpstr>Innovation Funding (Innovate UK) – Norfolk and Suffolk</vt:lpstr>
      <vt:lpstr>Innovation Funding – Norfolk and Suffolk Comparison</vt:lpstr>
      <vt:lpstr>Innovation Funding – Norfolk and Suffolk Local Authorities</vt:lpstr>
      <vt:lpstr>Innovation Activities by LEP</vt:lpstr>
      <vt:lpstr>Innovation Activities by LEP</vt:lpstr>
      <vt:lpstr>Innovation Analysis – Case Study</vt:lpstr>
      <vt:lpstr>PowerPoint Presentation</vt:lpstr>
      <vt:lpstr>Clean Growth Analysis</vt:lpstr>
      <vt:lpstr>Green Jobs Analysis</vt:lpstr>
      <vt:lpstr>Green Jobs Analysis</vt:lpstr>
      <vt:lpstr>Green Jobs Analysis</vt:lpstr>
      <vt:lpstr>Carbon Emissions</vt:lpstr>
      <vt:lpstr>Carbon Emissions</vt:lpstr>
      <vt:lpstr>Residential EPC Ratings</vt:lpstr>
      <vt:lpstr>Clean Growth Analysis – EV Registrations</vt:lpstr>
      <vt:lpstr>Clean Growth Analysis – RHI Accredited Installation (Domestic)</vt:lpstr>
      <vt:lpstr>PowerPoint Presentation</vt:lpstr>
      <vt:lpstr>Skills, Vacancies and Qualifications Analysis</vt:lpstr>
      <vt:lpstr>Vacancies</vt:lpstr>
      <vt:lpstr>Vacancies</vt:lpstr>
      <vt:lpstr>Jobs by Sector</vt:lpstr>
      <vt:lpstr>Jobs by Sector</vt:lpstr>
      <vt:lpstr>Qualification Levels</vt:lpstr>
      <vt:lpstr>STEM Analysis</vt:lpstr>
      <vt:lpstr>STEM Analysis</vt:lpstr>
      <vt:lpstr>Skills Shortage Analysis</vt:lpstr>
      <vt:lpstr>Young People not in Education, Employment or Training (NEET) Analysis</vt:lpstr>
      <vt:lpstr>Apprenticeship Analysis</vt:lpstr>
      <vt:lpstr>Apprenticeship Analysis</vt:lpstr>
      <vt:lpstr>National Insurance Number Registrations </vt:lpstr>
      <vt:lpstr>PowerPoint Presentation</vt:lpstr>
      <vt:lpstr>Deprivation Analysis</vt:lpstr>
      <vt:lpstr>Inclusivity – IMD Analysis</vt:lpstr>
      <vt:lpstr>Inclusivity – IMD Analysis</vt:lpstr>
      <vt:lpstr>Inclusivity – IMD Analysis</vt:lpstr>
      <vt:lpstr>Inclusivity – IMD Analysis</vt:lpstr>
      <vt:lpstr>Inclusivity – IMD Analysis</vt:lpstr>
      <vt:lpstr>PowerPoint Presentation</vt:lpstr>
      <vt:lpstr>Population - Age</vt:lpstr>
      <vt:lpstr>Population - Density</vt:lpstr>
      <vt:lpstr>Population - Annual Internal Migration in Norfolk &amp; Suffolk By 5-year age groups (year ending June 2020)</vt:lpstr>
      <vt:lpstr>PowerPoint Presentation</vt:lpstr>
      <vt:lpstr>Case Study: Marina Centre, Great Yarmouth</vt:lpstr>
      <vt:lpstr>Case Study: Gateway to Growth</vt:lpstr>
      <vt:lpstr>Case Study: Future Breckland</vt:lpstr>
      <vt:lpstr>Case Study: Snetterton Heath Employment Area</vt:lpstr>
      <vt:lpstr>Case Study: New Anglia Advanced Manufacturing and Engineering (NAAME) </vt:lpstr>
      <vt:lpstr>Case Study: Eastern Enterprise Zone site, Sproughton</vt:lpstr>
      <vt:lpstr>Case Study: Anglian Water commitment to net zero </vt:lpstr>
      <vt:lpstr>Case Study: Future Fens Integrated Adaption</vt:lpstr>
      <vt:lpstr>West Suffolk Solar Farm</vt:lpstr>
      <vt:lpstr>Case Study: Great Yarmouth Operations and Maintenance Campus </vt:lpstr>
      <vt:lpstr>Case Study: Broadland Food Innovation Centre</vt:lpstr>
      <vt:lpstr>Case Study: Energy Skills Centre, East Coast College</vt:lpstr>
      <vt:lpstr>Case Study: Integrated Care Academy</vt:lpstr>
      <vt:lpstr>Case Study: City College Norwich Digi-Tech Factory</vt:lpstr>
      <vt:lpstr>Case Study: Bacton Gas Terminal Coastal Protection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Renewal Plan</dc:title>
  <dc:creator>Ed Shorthouse</dc:creator>
  <cp:lastModifiedBy>Hayley Mace Chart.PR</cp:lastModifiedBy>
  <cp:revision>3</cp:revision>
  <dcterms:created xsi:type="dcterms:W3CDTF">2021-08-20T12:08:57Z</dcterms:created>
  <dcterms:modified xsi:type="dcterms:W3CDTF">2022-01-28T13:53:14Z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0x0101000EFE035DC883E34B950CF42FA92EFBB1</vt:lpwstr>
  </property>
</Properties>
</file>