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5" r:id="rId33"/>
    <p:sldId id="286" r:id="rId34"/>
    <p:sldId id="287" r:id="rId35"/>
    <p:sldId id="288" r:id="rId36"/>
    <p:sldId id="289" r:id="rId37"/>
  </p:sldIdLst>
  <p:sldSz cx="12192000" cy="6858000"/>
  <p:notesSz cx="6797675" cy="9928225"/>
  <p:embeddedFontLst>
    <p:embeddedFont>
      <p:font typeface="Arial Black" panose="020B0A04020102020204" pitchFamily="34" charset="0"/>
      <p:regular r:id="rId39"/>
      <p:bold r:id="rId40"/>
    </p:embeddedFont>
    <p:embeddedFont>
      <p:font typeface="Calibri" panose="020F0502020204030204" pitchFamily="34" charset="0"/>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Poppins" panose="00000500000000000000" pitchFamily="2" charset="0"/>
      <p:regular r:id="rId49"/>
      <p:bold r:id="rId50"/>
      <p:italic r:id="rId51"/>
      <p:boldItalic r:id="rId52"/>
    </p:embeddedFont>
    <p:embeddedFont>
      <p:font typeface="Poppins Light" panose="00000400000000000000" pitchFamily="2" charset="0"/>
      <p:regular r:id="rId53"/>
      <p:italic r:id="rId54"/>
    </p:embeddedFont>
    <p:embeddedFont>
      <p:font typeface="Poppins Medium" panose="00000600000000000000" pitchFamily="2" charset="0"/>
      <p:regular r:id="rId55"/>
      <p:bold r:id="rId56"/>
      <p:italic r:id="rId57"/>
      <p:boldItalic r:id="rId58"/>
    </p:embeddedFont>
    <p:embeddedFont>
      <p:font typeface="Titillium Web" panose="00000500000000000000" pitchFamily="2" charset="0"/>
      <p:regular r:id="rId59"/>
      <p:bold r:id="rId60"/>
      <p:italic r:id="rId61"/>
      <p:boldItalic r:id="rId62"/>
    </p:embeddedFont>
    <p:embeddedFont>
      <p:font typeface="Titillium Web Light" panose="000004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gFmt3SPmSoOFVQGpnoFi0LNQS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7C456-FC95-41D4-B74F-758B5912E3CF}" v="5" dt="2021-10-13T11:09:21.285"/>
  </p1510:revLst>
</p1510:revInfo>
</file>

<file path=ppt/tableStyles.xml><?xml version="1.0" encoding="utf-8"?>
<a:tblStyleLst xmlns:a="http://schemas.openxmlformats.org/drawingml/2006/main" def="{158B474F-4072-42E7-B161-667DD6FE93A8}">
  <a:tblStyle styleId="{158B474F-4072-42E7-B161-667DD6FE93A8}" styleName="Table_0">
    <a:wholeTbl>
      <a:tcTxStyle b="off" i="off">
        <a:font>
          <a:latin typeface="Arial"/>
          <a:ea typeface="Arial"/>
          <a:cs typeface="Arial"/>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b="off"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Arial"/>
          <a:ea typeface="Arial"/>
          <a:cs typeface="Arial"/>
        </a:font>
        <a:schemeClr val="dk1"/>
      </a:tcTxStyle>
      <a:tcStyle>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315"/>
  </p:normalViewPr>
  <p:slideViewPr>
    <p:cSldViewPr snapToGrid="0" snapToObjects="1">
      <p:cViewPr varScale="1">
        <p:scale>
          <a:sx n="70" d="100"/>
          <a:sy n="70"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1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13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813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voenergy.com/ovo-newsroom/press-releases/2019/november/think-before-you-thank-if-every-brit-sent-one-less-thank-you-email-a-day-we-would-save-16433-tonnes-of-carbon-a-year-the-same-as-81152-flights-to-madrid.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log.google/outreach-initiatives/sustainability/100-percent-renewable-energy-second-year-ro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owimpact.organicbasics.com/eu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ndependent.co.uk/environment/global-warming-data-centres-to-consume-three-times-as-much-energy-in-next-decade-experts-warn-a6830086.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tandard.co.uk/lifestyle/esmagazine/hidden-environmental-impact-of-phones-a4285491.html?fbclid=IwAR3l1C7UbH2iPSOs9bhYQlNQugSdDsHJzhHoG0tbRNHfqRT48e0bcCL2gY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sciencedaily.com/releases/2013/01/130102140452.htm" TargetMode="External"/><Relationship Id="rId3" Type="http://schemas.openxmlformats.org/officeDocument/2006/relationships/hyperlink" Target="https://www.theguardian.com/environment/2017/dec/11/tsunami-of-data-could-consume-fifth-global-electricity-by-2025" TargetMode="External"/><Relationship Id="rId7" Type="http://schemas.openxmlformats.org/officeDocument/2006/relationships/hyperlink" Target="https://www.atag.org/facts-figure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independent.co.uk/environment/global-warming-data-centres-to-consume-three-times-as-much-energy-in-next-decade-experts-warn-a6830086.html" TargetMode="External"/><Relationship Id="rId5" Type="http://schemas.openxmlformats.org/officeDocument/2006/relationships/hyperlink" Target="https://www.theguardian.com/environment/2015/sep/25/server-data-centre-emissions-air-travel-web-google-facebook-greenhouse-gas" TargetMode="External"/><Relationship Id="rId4" Type="http://schemas.openxmlformats.org/officeDocument/2006/relationships/hyperlink" Target="https://www.climatechangenews.com/2017/12/11/tsunami-data-consume-one-fifth-global-electricity-2025/" TargetMode="External"/><Relationship Id="rId9" Type="http://schemas.openxmlformats.org/officeDocument/2006/relationships/hyperlink" Target="https://ceet.unimelb.edu.au/publications/ceet-final-report-2011-2016.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91" name="Google Shape;9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e13beba70_0_172: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de13beba70_0_172: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dirty="0">
                <a:latin typeface="Titillium Web"/>
                <a:ea typeface="Titillium Web"/>
                <a:cs typeface="Titillium Web"/>
                <a:sym typeface="Titillium Web"/>
              </a:rPr>
              <a:t>10-Let’s get practical – Green Hosting</a:t>
            </a:r>
            <a:endParaRPr b="1" dirty="0">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Green Hosting – if you could only commit to one change I would strongly advise it to be changing to a green hosting provider for your websites,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it’s not more expensive, you can check if your website is powered by renewable energy, they offer you a green badge to place on your website that you could use to raise awareness and for your marketing campaigns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We have changed to a green host provider at footprint in March and it’s great!</a:t>
            </a:r>
            <a:endParaRPr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dirty="0"/>
          </a:p>
        </p:txBody>
      </p:sp>
      <p:sp>
        <p:nvSpPr>
          <p:cNvPr id="178" name="Google Shape;178;gde13beba70_0_172: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e13beba70_0_181: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de13beba70_0_181: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11-The Green Web Foundation</a:t>
            </a: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There is a way to find out which green hosting provider to use,</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The Green Web Foundation is not profit organisation and it’s the platform that has the most information to recommend you the best green hosting providers depending on your location.</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They also created a chrome extension, so you can just install it and every time you are on a green website, powered by renewable energy  it will show you a green smiling emoji on the top of the page or a grey one when it is powered by dirty energy.</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8" name="Google Shape;188;gde13beba70_0_181: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e5af1dcee_0_11: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de5af1dcee_0_11: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12-Digital Marketing – Other things you can do</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Digital Marketing Is one of the biggest aspects that is responsible for the digital carbon emissions</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We will look at email and google search</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a:p>
        </p:txBody>
      </p:sp>
      <p:sp>
        <p:nvSpPr>
          <p:cNvPr id="195" name="Google Shape;195;gde5af1dcee_0_11: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e5af1dcee_0_18: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de5af1dcee_0_18: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dirty="0">
                <a:latin typeface="Titillium Web"/>
                <a:ea typeface="Titillium Web"/>
                <a:cs typeface="Titillium Web"/>
                <a:sym typeface="Titillium Web"/>
              </a:rPr>
              <a:t>13 -Email</a:t>
            </a:r>
            <a:endParaRPr b="1" dirty="0">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OVO Energy, a renewable energy provider, published a research about the environmental impact of emails.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They calculated that the average carbon footprint of an unnecessary email (an email with up to 4 words) is approximately 1g of CO2.</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203" name="Google Shape;203;gde5af1dcee_0_18: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e5af1dcee_0_28: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de5af1dcee_0_28: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14-</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UK Quote</a:t>
            </a:r>
            <a:endParaRPr b="1">
              <a:latin typeface="Titillium Web"/>
              <a:ea typeface="Titillium Web"/>
              <a:cs typeface="Titillium Web"/>
              <a:sym typeface="Titillium Web"/>
            </a:endParaRPr>
          </a:p>
          <a:p>
            <a:pPr marL="0" lvl="0" indent="0" algn="l" rtl="0">
              <a:spcBef>
                <a:spcPts val="0"/>
              </a:spcBef>
              <a:spcAft>
                <a:spcPts val="0"/>
              </a:spcAft>
              <a:buSzPts val="1400"/>
              <a:buNone/>
            </a:pPr>
            <a:endParaRPr>
              <a:latin typeface="Titillium Web"/>
              <a:ea typeface="Titillium Web"/>
              <a:cs typeface="Titillium Web"/>
              <a:sym typeface="Titillium Web"/>
            </a:endParaRPr>
          </a:p>
          <a:p>
            <a:pPr marL="0" lvl="0" indent="0" algn="l" rtl="0">
              <a:spcBef>
                <a:spcPts val="0"/>
              </a:spcBef>
              <a:spcAft>
                <a:spcPts val="0"/>
              </a:spcAft>
              <a:buClr>
                <a:schemeClr val="dk1"/>
              </a:buClr>
              <a:buSzPts val="1400"/>
              <a:buFont typeface="Arial"/>
              <a:buNone/>
            </a:pPr>
            <a:r>
              <a:rPr lang="en-US">
                <a:latin typeface="Titillium Web"/>
                <a:ea typeface="Titillium Web"/>
                <a:cs typeface="Titillium Web"/>
                <a:sym typeface="Titillium Web"/>
              </a:rPr>
              <a:t>“If each UK adult sends just 1 less email a day, it would reduce our carbon output by over 16,433 tonnes a year - the equivalent of 81,152 flights to Madrid or taking 3,334 diesel cars off the road.”</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sz="1100">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endParaRPr sz="1100">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r>
              <a:rPr lang="en-US" sz="1100">
                <a:latin typeface="Poppins Medium"/>
                <a:ea typeface="Poppins Medium"/>
                <a:cs typeface="Poppins Medium"/>
                <a:sym typeface="Poppins Medium"/>
              </a:rPr>
              <a:t>Source: </a:t>
            </a:r>
            <a:r>
              <a:rPr lang="en-US" u="sng">
                <a:solidFill>
                  <a:schemeClr val="hlink"/>
                </a:solidFill>
                <a:latin typeface="Times New Roman"/>
                <a:ea typeface="Times New Roman"/>
                <a:cs typeface="Times New Roman"/>
                <a:sym typeface="Times New Roman"/>
                <a:hlinkClick r:id="rId3"/>
              </a:rPr>
              <a:t>https://www.ovoenergy.com/ovo-newsroom/press-releases/2019/november/think-before-you-thank-if-every-brit-sent-one-less-thank-you-email-a-day-we-would-save-16433-tonnes-of-carbon-a-year-the-same-as-81152-flights-to-madrid.html</a:t>
            </a:r>
            <a:r>
              <a:rPr lang="en-US">
                <a:latin typeface="Arial"/>
                <a:ea typeface="Arial"/>
                <a:cs typeface="Arial"/>
                <a:sym typeface="Arial"/>
              </a:rPr>
              <a:t> </a:t>
            </a:r>
            <a:endParaRPr sz="1100">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214" name="Google Shape;214;gde5af1dcee_0_28: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e5af1dcee_0_39: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de5af1dcee_0_39:notes"/>
          <p:cNvSpPr txBox="1">
            <a:spLocks noGrp="1"/>
          </p:cNvSpPr>
          <p:nvPr>
            <p:ph type="body" idx="1"/>
          </p:nvPr>
        </p:nvSpPr>
        <p:spPr>
          <a:xfrm>
            <a:off x="679769" y="4777964"/>
            <a:ext cx="5438100" cy="3909300"/>
          </a:xfrm>
          <a:prstGeom prst="rect">
            <a:avLst/>
          </a:prstGeom>
          <a:noFill/>
          <a:ln>
            <a:noFill/>
          </a:ln>
        </p:spPr>
        <p:txBody>
          <a:bodyPr spcFirstLastPara="1" wrap="square" lIns="95225" tIns="47575" rIns="95225" bIns="47575" anchor="t" anchorCtr="0">
            <a:noAutofit/>
          </a:bodyPr>
          <a:lstStyle/>
          <a:p>
            <a:pPr marL="0" lvl="0" indent="0" algn="l" rtl="0">
              <a:lnSpc>
                <a:spcPct val="100000"/>
              </a:lnSpc>
              <a:spcBef>
                <a:spcPts val="0"/>
              </a:spcBef>
              <a:spcAft>
                <a:spcPts val="0"/>
              </a:spcAft>
              <a:buSzPts val="1400"/>
              <a:buNone/>
            </a:pPr>
            <a:r>
              <a:rPr lang="en-US" b="1">
                <a:latin typeface="Titillium Web"/>
                <a:ea typeface="Titillium Web"/>
                <a:cs typeface="Titillium Web"/>
                <a:sym typeface="Titillium Web"/>
              </a:rPr>
              <a:t>15- Here’s the maths in case you don’t believe me</a:t>
            </a:r>
            <a:endParaRPr>
              <a:latin typeface="Titillium Web"/>
              <a:ea typeface="Titillium Web"/>
              <a:cs typeface="Titillium Web"/>
              <a:sym typeface="Titillium Web"/>
            </a:endParaRPr>
          </a:p>
        </p:txBody>
      </p:sp>
      <p:sp>
        <p:nvSpPr>
          <p:cNvPr id="226" name="Google Shape;226;gde5af1dcee_0_39:notes"/>
          <p:cNvSpPr txBox="1">
            <a:spLocks noGrp="1"/>
          </p:cNvSpPr>
          <p:nvPr>
            <p:ph type="sldNum" idx="12"/>
          </p:nvPr>
        </p:nvSpPr>
        <p:spPr>
          <a:xfrm>
            <a:off x="3850450" y="9430104"/>
            <a:ext cx="2945400" cy="4983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e5af1dcee_0_56: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de5af1dcee_0_56: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16-Google Searches</a:t>
            </a: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Google confirmed that in terms of greenhouse gases, one Google search is equivalent to about 0.2 grams of CO2. Which is the same as a drop of water</a:t>
            </a:r>
            <a:endParaRPr>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200"/>
              <a:buFont typeface="Poppins Medium"/>
              <a:buNone/>
            </a:pPr>
            <a:endParaRPr>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https://googleblog.blogspot.com/2009/01/powering-google-search.html</a:t>
            </a:r>
            <a:endParaRPr>
              <a:latin typeface="Times New Roman"/>
              <a:ea typeface="Times New Roman"/>
              <a:cs typeface="Times New Roman"/>
              <a:sym typeface="Times New Roman"/>
            </a:endParaRPr>
          </a:p>
        </p:txBody>
      </p:sp>
      <p:sp>
        <p:nvSpPr>
          <p:cNvPr id="236" name="Google Shape;236;gde5af1dcee_0_56: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e5af1dcee_0_66: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e5af1dcee_0_66: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dirty="0">
                <a:latin typeface="Titillium Web"/>
                <a:ea typeface="Titillium Web"/>
                <a:cs typeface="Titillium Web"/>
                <a:sym typeface="Titillium Web"/>
              </a:rPr>
              <a:t>17-Google Searches vs Blue Whales</a:t>
            </a:r>
            <a:endParaRPr b="1" dirty="0">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Google processes 3.5Bn searches per day. (A little bit outdated as this are stats from 2019)</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But for this exercise lets stick with this number.</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That is 700 </a:t>
            </a:r>
            <a:r>
              <a:rPr lang="en-US" dirty="0" err="1">
                <a:latin typeface="Titillium Web"/>
                <a:ea typeface="Titillium Web"/>
                <a:cs typeface="Titillium Web"/>
                <a:sym typeface="Titillium Web"/>
              </a:rPr>
              <a:t>tonnes</a:t>
            </a:r>
            <a:r>
              <a:rPr lang="en-US" dirty="0">
                <a:latin typeface="Titillium Web"/>
                <a:ea typeface="Titillium Web"/>
                <a:cs typeface="Titillium Web"/>
                <a:sym typeface="Titillium Web"/>
              </a:rPr>
              <a:t> of CO2, similar weight of 6 blue whales. Imagine 6 blue whales just floating in the air every day just from google searches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This is why Google is one of the leaders in investing in Renewable energy and shouting about how their processes are powered by clean energy.</a:t>
            </a:r>
            <a:endParaRPr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sz="1100" dirty="0">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endParaRPr sz="1100" dirty="0">
              <a:latin typeface="Poppins Medium"/>
              <a:ea typeface="Poppins Medium"/>
              <a:cs typeface="Poppins Medium"/>
              <a:sym typeface="Poppins Medium"/>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https://</a:t>
            </a:r>
            <a:r>
              <a:rPr lang="en-US" dirty="0" err="1">
                <a:latin typeface="Times New Roman"/>
                <a:ea typeface="Times New Roman"/>
                <a:cs typeface="Times New Roman"/>
                <a:sym typeface="Times New Roman"/>
              </a:rPr>
              <a:t>googleblog.blogspot.com</a:t>
            </a:r>
            <a:r>
              <a:rPr lang="en-US" dirty="0">
                <a:latin typeface="Times New Roman"/>
                <a:ea typeface="Times New Roman"/>
                <a:cs typeface="Times New Roman"/>
                <a:sym typeface="Times New Roman"/>
              </a:rPr>
              <a:t>/2009/01/powering-google-</a:t>
            </a:r>
            <a:r>
              <a:rPr lang="en-US" dirty="0" err="1">
                <a:latin typeface="Times New Roman"/>
                <a:ea typeface="Times New Roman"/>
                <a:cs typeface="Times New Roman"/>
                <a:sym typeface="Times New Roman"/>
              </a:rPr>
              <a:t>search.html</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https://www.blog.google/outreach-initiatives/sustainability/100-percent-renewable-energy-second-year-row/</a:t>
            </a: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
        <p:nvSpPr>
          <p:cNvPr id="247" name="Google Shape;247;gde5af1dcee_0_66: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e5af1dcee_0_78: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de5af1dcee_0_78: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t>18-</a:t>
            </a:r>
            <a:r>
              <a:rPr lang="en-US" sz="700">
                <a:latin typeface="Times New Roman"/>
                <a:ea typeface="Times New Roman"/>
                <a:cs typeface="Times New Roman"/>
                <a:sym typeface="Times New Roman"/>
              </a:rPr>
              <a:t>	</a:t>
            </a:r>
            <a:r>
              <a:rPr lang="en-US" b="1"/>
              <a:t>I will leave here some tools that can help you </a:t>
            </a:r>
            <a:endParaRPr b="1"/>
          </a:p>
          <a:p>
            <a:pPr marL="0" lvl="0" indent="0" algn="l" rtl="0">
              <a:lnSpc>
                <a:spcPct val="100000"/>
              </a:lnSpc>
              <a:spcBef>
                <a:spcPts val="0"/>
              </a:spcBef>
              <a:spcAft>
                <a:spcPts val="0"/>
              </a:spcAft>
              <a:buSzPts val="1400"/>
              <a:buNone/>
            </a:pPr>
            <a:endParaRPr/>
          </a:p>
        </p:txBody>
      </p:sp>
      <p:sp>
        <p:nvSpPr>
          <p:cNvPr id="260" name="Google Shape;260;gde5af1dcee_0_78: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e5af1dcee_0_87: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de5af1dcee_0_87: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19-Website carbon calculator</a:t>
            </a: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This platform is very easy to use you just copy any url and paste it there and it will calculate the CO2 emissions of that particular page, it doesn’t take into account the whole website but it’s very good.</a:t>
            </a:r>
            <a:endParaRPr>
              <a:latin typeface="Titillium Web"/>
              <a:ea typeface="Titillium Web"/>
              <a:cs typeface="Titillium Web"/>
              <a:sym typeface="Titillium Web"/>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r>
              <a:rPr lang="en-US"/>
              <a:t>Calculators takes into account the relationship between GB and kWh. Research shows that it takes 5kWh to transfer 1GB of online data. </a:t>
            </a:r>
            <a:endParaRPr/>
          </a:p>
          <a:p>
            <a:pPr marL="0" lvl="0" indent="0" algn="l" rtl="0">
              <a:lnSpc>
                <a:spcPct val="115000"/>
              </a:lnSpc>
              <a:spcBef>
                <a:spcPts val="1200"/>
              </a:spcBef>
              <a:spcAft>
                <a:spcPts val="0"/>
              </a:spcAft>
              <a:buSzPts val="1400"/>
              <a:buNone/>
            </a:pPr>
            <a:r>
              <a:rPr lang="en-US"/>
              <a:t>Calculating the carbon emissions of website is somewhat of a challenge, but using five key pieces of data we can make a pretty good estimate:</a:t>
            </a:r>
            <a:endParaRPr/>
          </a:p>
          <a:p>
            <a:pPr marL="469900" lvl="0" indent="-311150" algn="l" rtl="0">
              <a:lnSpc>
                <a:spcPct val="115000"/>
              </a:lnSpc>
              <a:spcBef>
                <a:spcPts val="1200"/>
              </a:spcBef>
              <a:spcAft>
                <a:spcPts val="0"/>
              </a:spcAft>
              <a:buClr>
                <a:schemeClr val="dk1"/>
              </a:buClr>
              <a:buSzPts val="1100"/>
              <a:buFont typeface="Calibri"/>
              <a:buAutoNum type="arabicPeriod"/>
            </a:pPr>
            <a:r>
              <a:rPr lang="en-US"/>
              <a:t>Data transfer over the wire</a:t>
            </a:r>
            <a:endParaRPr/>
          </a:p>
          <a:p>
            <a:pPr marL="469900" lvl="0" indent="-311150" algn="l" rtl="0">
              <a:lnSpc>
                <a:spcPct val="115000"/>
              </a:lnSpc>
              <a:spcBef>
                <a:spcPts val="0"/>
              </a:spcBef>
              <a:spcAft>
                <a:spcPts val="0"/>
              </a:spcAft>
              <a:buClr>
                <a:schemeClr val="dk1"/>
              </a:buClr>
              <a:buSzPts val="1100"/>
              <a:buFont typeface="Calibri"/>
              <a:buAutoNum type="arabicPeriod"/>
            </a:pPr>
            <a:r>
              <a:rPr lang="en-US"/>
              <a:t>Energy intensity of web data</a:t>
            </a:r>
            <a:endParaRPr/>
          </a:p>
          <a:p>
            <a:pPr marL="469900" lvl="0" indent="-311150" algn="l" rtl="0">
              <a:lnSpc>
                <a:spcPct val="115000"/>
              </a:lnSpc>
              <a:spcBef>
                <a:spcPts val="0"/>
              </a:spcBef>
              <a:spcAft>
                <a:spcPts val="0"/>
              </a:spcAft>
              <a:buClr>
                <a:schemeClr val="dk1"/>
              </a:buClr>
              <a:buSzPts val="1100"/>
              <a:buFont typeface="Calibri"/>
              <a:buAutoNum type="arabicPeriod"/>
            </a:pPr>
            <a:r>
              <a:rPr lang="en-US"/>
              <a:t>Energy source used by the data centre</a:t>
            </a:r>
            <a:endParaRPr/>
          </a:p>
          <a:p>
            <a:pPr marL="469900" lvl="0" indent="-311150" algn="l" rtl="0">
              <a:lnSpc>
                <a:spcPct val="115000"/>
              </a:lnSpc>
              <a:spcBef>
                <a:spcPts val="0"/>
              </a:spcBef>
              <a:spcAft>
                <a:spcPts val="0"/>
              </a:spcAft>
              <a:buClr>
                <a:schemeClr val="dk1"/>
              </a:buClr>
              <a:buSzPts val="1100"/>
              <a:buFont typeface="Calibri"/>
              <a:buAutoNum type="arabicPeriod"/>
            </a:pPr>
            <a:r>
              <a:rPr lang="en-US"/>
              <a:t>Carbon intensity of electricity</a:t>
            </a:r>
            <a:endParaRPr/>
          </a:p>
          <a:p>
            <a:pPr marL="469900" lvl="0" indent="-311150" algn="l" rtl="0">
              <a:lnSpc>
                <a:spcPct val="115000"/>
              </a:lnSpc>
              <a:spcBef>
                <a:spcPts val="0"/>
              </a:spcBef>
              <a:spcAft>
                <a:spcPts val="0"/>
              </a:spcAft>
              <a:buClr>
                <a:schemeClr val="dk1"/>
              </a:buClr>
              <a:buSzPts val="1100"/>
              <a:buFont typeface="Calibri"/>
              <a:buAutoNum type="arabicPeriod"/>
            </a:pPr>
            <a:r>
              <a:rPr lang="en-US"/>
              <a:t>Website traffic</a:t>
            </a:r>
            <a:endParaRPr/>
          </a:p>
          <a:p>
            <a:pPr marL="0" lvl="0" indent="0" algn="l" rtl="0">
              <a:lnSpc>
                <a:spcPct val="100000"/>
              </a:lnSpc>
              <a:spcBef>
                <a:spcPts val="1200"/>
              </a:spcBef>
              <a:spcAft>
                <a:spcPts val="0"/>
              </a:spcAft>
              <a:buSzPts val="1400"/>
              <a:buNone/>
            </a:pPr>
            <a:endParaRPr/>
          </a:p>
        </p:txBody>
      </p:sp>
      <p:sp>
        <p:nvSpPr>
          <p:cNvPr id="270" name="Google Shape;270;gde5af1dcee_0_87: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e13beba70_0_6:notes"/>
          <p:cNvSpPr>
            <a:spLocks noGrp="1" noRot="1" noChangeAspect="1"/>
          </p:cNvSpPr>
          <p:nvPr>
            <p:ph type="sldImg" idx="2"/>
          </p:nvPr>
        </p:nvSpPr>
        <p:spPr>
          <a:xfrm>
            <a:off x="364569" y="665270"/>
            <a:ext cx="5833200" cy="332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de13beba70_0_6:notes"/>
          <p:cNvSpPr txBox="1">
            <a:spLocks noGrp="1"/>
          </p:cNvSpPr>
          <p:nvPr>
            <p:ph type="body" idx="1"/>
          </p:nvPr>
        </p:nvSpPr>
        <p:spPr>
          <a:xfrm>
            <a:off x="656224" y="4213379"/>
            <a:ext cx="5249700" cy="3991500"/>
          </a:xfrm>
          <a:prstGeom prst="rect">
            <a:avLst/>
          </a:prstGeom>
          <a:noFill/>
          <a:ln>
            <a:noFill/>
          </a:ln>
        </p:spPr>
        <p:txBody>
          <a:bodyPr spcFirstLastPara="1" wrap="square" lIns="87875" tIns="87875" rIns="87875" bIns="878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2-</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Digital Sustainability</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rgbClr val="212B6A"/>
              </a:buClr>
              <a:buSzPts val="1100"/>
              <a:buFont typeface="Arial"/>
              <a:buNone/>
            </a:pP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rgbClr val="212B6A"/>
              </a:buClr>
              <a:buSzPts val="1100"/>
              <a:buFont typeface="Arial"/>
              <a:buNone/>
            </a:pPr>
            <a:r>
              <a:rPr lang="en-US">
                <a:latin typeface="Titillium Web"/>
                <a:ea typeface="Titillium Web"/>
                <a:cs typeface="Titillium Web"/>
                <a:sym typeface="Titillium Web"/>
              </a:rPr>
              <a:t>-   	Who has heard of this term before? It’s a fairly new concept and it’s still not a very known subject but it doesn’t mean that it’s not present in our daily lives or that it’s not important</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rgbClr val="212B6A"/>
              </a:buClr>
              <a:buSzPts val="1100"/>
              <a:buFont typeface="Arial"/>
              <a:buNone/>
            </a:pPr>
            <a:r>
              <a:rPr lang="en-US">
                <a:latin typeface="Titillium Web"/>
                <a:ea typeface="Titillium Web"/>
                <a:cs typeface="Titillium Web"/>
                <a:sym typeface="Titillium Web"/>
              </a:rPr>
              <a:t>-   	To better understand this we have to start with the basics</a:t>
            </a:r>
            <a:endParaRPr>
              <a:latin typeface="Titillium Web"/>
              <a:ea typeface="Titillium Web"/>
              <a:cs typeface="Titillium Web"/>
              <a:sym typeface="Titillium Web"/>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e5af1dcee_0_93: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de5af1dcee_0_93: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20-Footprint Green Hosting Change</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At the beginning of the year we changed into a green hosting at Footprint. This is just our home page but you can see the difference it made to change to green host provider and changed some of the content in our page and some images to make it less heavy.</a:t>
            </a:r>
            <a:endParaRPr>
              <a:latin typeface="Titillium Web"/>
              <a:ea typeface="Titillium Web"/>
              <a:cs typeface="Titillium Web"/>
              <a:sym typeface="Titillium Web"/>
            </a:endParaRPr>
          </a:p>
          <a:p>
            <a:pPr marL="0" lvl="0" indent="0" algn="l" rtl="0">
              <a:lnSpc>
                <a:spcPct val="100000"/>
              </a:lnSpc>
              <a:spcBef>
                <a:spcPts val="1200"/>
              </a:spcBef>
              <a:spcAft>
                <a:spcPts val="0"/>
              </a:spcAft>
              <a:buSzPts val="1400"/>
              <a:buNone/>
            </a:pPr>
            <a:endParaRPr/>
          </a:p>
        </p:txBody>
      </p:sp>
      <p:sp>
        <p:nvSpPr>
          <p:cNvPr id="277" name="Google Shape;277;gde5af1dcee_0_93: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e5af1dcee_0_103: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de5af1dcee_0_103: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21-Badge</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You can also have this badge embedded in the footer of your website and that way it calculates the carbon emission of your website real time on every single page on your website</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 https://wholegrain.gitlab.io/website-carbon-badges/</a:t>
            </a:r>
            <a:endParaRPr/>
          </a:p>
        </p:txBody>
      </p:sp>
      <p:sp>
        <p:nvSpPr>
          <p:cNvPr id="288" name="Google Shape;288;gde5af1dcee_0_103: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e5af1dcee_0_287: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de5af1dcee_0_287: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t>22-</a:t>
            </a:r>
            <a:r>
              <a:rPr lang="en-US" sz="700">
                <a:latin typeface="Times New Roman"/>
                <a:ea typeface="Times New Roman"/>
                <a:cs typeface="Times New Roman"/>
                <a:sym typeface="Times New Roman"/>
              </a:rPr>
              <a:t>	</a:t>
            </a:r>
            <a:r>
              <a:rPr lang="en-US" b="1"/>
              <a:t>This is how it looks on a website</a:t>
            </a:r>
            <a:endParaRPr b="1"/>
          </a:p>
          <a:p>
            <a:pPr marL="0" lvl="0" indent="0" algn="l" rtl="0">
              <a:lnSpc>
                <a:spcPct val="100000"/>
              </a:lnSpc>
              <a:spcBef>
                <a:spcPts val="0"/>
              </a:spcBef>
              <a:spcAft>
                <a:spcPts val="0"/>
              </a:spcAft>
              <a:buSzPts val="1400"/>
              <a:buNone/>
            </a:pPr>
            <a:endParaRPr/>
          </a:p>
        </p:txBody>
      </p:sp>
      <p:sp>
        <p:nvSpPr>
          <p:cNvPr id="299" name="Google Shape;299;gde5af1dcee_0_287: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e5af1dcee_0_376: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de5af1dcee_0_376: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23-Carbon Reporting Tool</a:t>
            </a: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 </a:t>
            </a:r>
            <a:endParaRPr b="1">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One of the downsides of website carbon calculator tool was that you could only calculate one page at a time.</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So we talked to them and asked if it was possible to calculate the carbon emissions of an entire website. We have partnered with them and created it</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So this is a tool that we collaborated on, this is just a proof of concept (it’s still in Beta and looks quite ugly) but it works!</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This are the carbon emissions of footprintdigital.co.uk</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On the left you can see the top line stats which are how the website is currently performing</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On the right we incorporated this “potential savings” the name is quite self-explanatory but it’s just shows the impact that it would have if you cut your page weight by 5,10 or 15%.</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a:p>
        </p:txBody>
      </p:sp>
      <p:sp>
        <p:nvSpPr>
          <p:cNvPr id="306" name="Google Shape;306;gde5af1dcee_0_376: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e5af1dcee_0_383: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de5af1dcee_0_383: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dirty="0"/>
              <a:t>24</a:t>
            </a:r>
            <a:r>
              <a:rPr lang="en-US" b="1" dirty="0">
                <a:latin typeface="Titillium Web"/>
                <a:ea typeface="Titillium Web"/>
                <a:cs typeface="Titillium Web"/>
                <a:sym typeface="Titillium Web"/>
              </a:rPr>
              <a:t>-</a:t>
            </a:r>
            <a:r>
              <a:rPr lang="en-US" dirty="0">
                <a:latin typeface="Titillium Web"/>
                <a:ea typeface="Titillium Web"/>
                <a:cs typeface="Titillium Web"/>
                <a:sym typeface="Titillium Web"/>
              </a:rPr>
              <a:t>	</a:t>
            </a:r>
            <a:r>
              <a:rPr lang="en-US" b="1" dirty="0">
                <a:latin typeface="Titillium Web"/>
                <a:ea typeface="Titillium Web"/>
                <a:cs typeface="Titillium Web"/>
                <a:sym typeface="Titillium Web"/>
              </a:rPr>
              <a:t>This is the second feature</a:t>
            </a:r>
            <a:endParaRPr b="1" dirty="0">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endParaRPr b="1"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The bigger the bubble the bigger the carbon footprint of the page</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dirty="0">
                <a:latin typeface="Titillium Web"/>
                <a:ea typeface="Titillium Web"/>
                <a:cs typeface="Titillium Web"/>
                <a:sym typeface="Titillium Web"/>
              </a:rPr>
              <a:t>This makes it very easy to see which pages are generating more CO2 and go back to them and see if you could make any changes, like changing some code, images, video, </a:t>
            </a:r>
            <a:r>
              <a:rPr lang="en-US" dirty="0" err="1">
                <a:latin typeface="Titillium Web"/>
                <a:ea typeface="Titillium Web"/>
                <a:cs typeface="Titillium Web"/>
                <a:sym typeface="Titillium Web"/>
              </a:rPr>
              <a:t>etc</a:t>
            </a:r>
            <a:r>
              <a:rPr lang="en-US" dirty="0">
                <a:latin typeface="Titillium Web"/>
                <a:ea typeface="Titillium Web"/>
                <a:cs typeface="Titillium Web"/>
                <a:sym typeface="Titillium Web"/>
              </a:rPr>
              <a:t> which will also improve the page speed of that page</a:t>
            </a:r>
            <a:endParaRPr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dirty="0"/>
          </a:p>
        </p:txBody>
      </p:sp>
      <p:sp>
        <p:nvSpPr>
          <p:cNvPr id="314" name="Google Shape;314;gde5af1dcee_0_383: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1aea4b4a4_0_0: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f1aea4b4a4_0_0: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0" lvl="0" indent="0" algn="l" rtl="0">
              <a:spcBef>
                <a:spcPts val="0"/>
              </a:spcBef>
              <a:spcAft>
                <a:spcPts val="0"/>
              </a:spcAft>
              <a:buNone/>
            </a:pPr>
            <a:endParaRPr/>
          </a:p>
          <a:p>
            <a:pPr marL="457200" lvl="0" indent="-228600" algn="l" rtl="0">
              <a:lnSpc>
                <a:spcPct val="115000"/>
              </a:lnSpc>
              <a:spcBef>
                <a:spcPts val="0"/>
              </a:spcBef>
              <a:spcAft>
                <a:spcPts val="0"/>
              </a:spcAft>
              <a:buClr>
                <a:schemeClr val="dk1"/>
              </a:buClr>
              <a:buSzPts val="1100"/>
              <a:buFont typeface="Arial"/>
              <a:buNone/>
            </a:pPr>
            <a:r>
              <a:rPr lang="en-US" b="1"/>
              <a:t>25-</a:t>
            </a:r>
            <a:r>
              <a:rPr lang="en-US" sz="700">
                <a:latin typeface="Times New Roman"/>
                <a:ea typeface="Times New Roman"/>
                <a:cs typeface="Times New Roman"/>
                <a:sym typeface="Times New Roman"/>
              </a:rPr>
              <a:t>	</a:t>
            </a:r>
            <a:r>
              <a:rPr lang="en-US" b="1"/>
              <a:t>Business Example</a:t>
            </a:r>
            <a:endParaRPr b="1"/>
          </a:p>
          <a:p>
            <a:pPr marL="0" lvl="0" indent="0" algn="l" rtl="0">
              <a:spcBef>
                <a:spcPts val="0"/>
              </a:spcBef>
              <a:spcAft>
                <a:spcPts val="0"/>
              </a:spcAft>
              <a:buNone/>
            </a:pPr>
            <a:endParaRPr/>
          </a:p>
        </p:txBody>
      </p:sp>
      <p:sp>
        <p:nvSpPr>
          <p:cNvPr id="322" name="Google Shape;322;gf1aea4b4a4_0_0: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f1aea4b4a4_0_7: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f1aea4b4a4_0_7: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26-Organic Basics</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Sell sustainable underwear and activewear</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They are a very ethical and responsible brand and they wanted to incorporate this mind-set into their website and digital presence</a:t>
            </a:r>
            <a:endParaRPr>
              <a:latin typeface="Titillium Web"/>
              <a:ea typeface="Titillium Web"/>
              <a:cs typeface="Titillium Web"/>
              <a:sym typeface="Titillium Web"/>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0" i="0"/>
              <a:t>Organic Basics is a sustainable apparel company based in Copenhagen. Earlier this year, they launched a </a:t>
            </a:r>
            <a:r>
              <a:rPr lang="en-US" b="0" i="0" u="sng">
                <a:solidFill>
                  <a:schemeClr val="hlink"/>
                </a:solidFill>
                <a:hlinkClick r:id="rId3"/>
              </a:rPr>
              <a:t>low-impact version of their website</a:t>
            </a:r>
            <a:r>
              <a:rPr lang="en-US" b="0" i="0"/>
              <a:t> that reduces data transfer by up to 70% compared to their regular website.</a:t>
            </a:r>
            <a:endParaRPr/>
          </a:p>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330" name="Google Shape;330;gf1aea4b4a4_0_7: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f1aea4b4a4_0_14: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f1aea4b4a4_0_14: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27-Low Impact Website</a:t>
            </a:r>
            <a:endParaRPr b="1">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In 2020 they launched their low impact website</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So they also have their normal website</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Low impact website – they are highlighting the importance of being aware of your carbon emissions while navigating a website</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r>
              <a:rPr lang="en-US" u="sng">
                <a:latin typeface="Titillium Web"/>
                <a:ea typeface="Titillium Web"/>
                <a:cs typeface="Titillium Web"/>
                <a:sym typeface="Titillium Web"/>
              </a:rPr>
              <a:t>	In this website it reduces data transfer by up to 70% in comparison to their regular website</a:t>
            </a:r>
            <a:endParaRPr u="sng">
              <a:latin typeface="Titillium Web"/>
              <a:ea typeface="Titillium Web"/>
              <a:cs typeface="Titillium Web"/>
              <a:sym typeface="Titillium Web"/>
            </a:endParaRPr>
          </a:p>
          <a:p>
            <a:pPr marL="9144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   Images won’t be loaded unless requested</a:t>
            </a:r>
            <a:endParaRPr>
              <a:latin typeface="Titillium Web"/>
              <a:ea typeface="Titillium Web"/>
              <a:cs typeface="Titillium Web"/>
              <a:sym typeface="Titillium Web"/>
            </a:endParaRPr>
          </a:p>
          <a:p>
            <a:pPr marL="9144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   Adapts to reflect the amount of renewable energy it’s currently running on. </a:t>
            </a:r>
            <a:endParaRPr>
              <a:latin typeface="Titillium Web"/>
              <a:ea typeface="Titillium Web"/>
              <a:cs typeface="Titillium Web"/>
              <a:sym typeface="Titillium Web"/>
            </a:endParaRPr>
          </a:p>
          <a:p>
            <a:pPr marL="9144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   Loads only the most crucial programming scripts, frameworks and cookies.</a:t>
            </a:r>
            <a:endParaRPr>
              <a:latin typeface="Titillium Web"/>
              <a:ea typeface="Titillium Web"/>
              <a:cs typeface="Titillium Web"/>
              <a:sym typeface="Titillium Web"/>
            </a:endParaRPr>
          </a:p>
          <a:p>
            <a:pPr marL="914400" lvl="0" indent="-22860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o   Compresses all data to the greatest extent possible.</a:t>
            </a:r>
            <a:endParaRPr>
              <a:latin typeface="Titillium Web"/>
              <a:ea typeface="Titillium Web"/>
              <a:cs typeface="Titillium Web"/>
              <a:sym typeface="Titillium Web"/>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0"/>
              <a:t>The Low Impact website reduces data transfer by up to 70% in comparison to our regular website.</a:t>
            </a:r>
            <a:endParaRPr/>
          </a:p>
          <a:p>
            <a:pPr marL="0" lvl="0" indent="0" algn="l" rtl="0">
              <a:spcBef>
                <a:spcPts val="0"/>
              </a:spcBef>
              <a:spcAft>
                <a:spcPts val="0"/>
              </a:spcAft>
              <a:buNone/>
            </a:pPr>
            <a:endParaRPr/>
          </a:p>
          <a:p>
            <a:pPr marL="0" lvl="0" indent="0" algn="l" rtl="0">
              <a:spcBef>
                <a:spcPts val="0"/>
              </a:spcBef>
              <a:spcAft>
                <a:spcPts val="0"/>
              </a:spcAft>
              <a:buNone/>
            </a:pPr>
            <a:r>
              <a:rPr lang="en-US" b="0"/>
              <a:t>1. Does not load any images before they are actively requested by the user.</a:t>
            </a:r>
            <a:endParaRPr/>
          </a:p>
          <a:p>
            <a:pPr marL="0" lvl="0" indent="0" algn="l" rtl="0">
              <a:spcBef>
                <a:spcPts val="0"/>
              </a:spcBef>
              <a:spcAft>
                <a:spcPts val="0"/>
              </a:spcAft>
              <a:buNone/>
            </a:pPr>
            <a:r>
              <a:rPr lang="en-US" b="0"/>
              <a:t>2. Adapts to reflect the amount of renewable energy it’s currently running on. </a:t>
            </a:r>
            <a:endParaRPr/>
          </a:p>
          <a:p>
            <a:pPr marL="0" lvl="0" indent="0" algn="l" rtl="0">
              <a:spcBef>
                <a:spcPts val="0"/>
              </a:spcBef>
              <a:spcAft>
                <a:spcPts val="0"/>
              </a:spcAft>
              <a:buNone/>
            </a:pPr>
            <a:r>
              <a:rPr lang="en-US" b="0"/>
              <a:t>3. Informs the user of the impact of their browsing behavior.</a:t>
            </a:r>
            <a:endParaRPr/>
          </a:p>
          <a:p>
            <a:pPr marL="0" lvl="0" indent="0" algn="l" rtl="0">
              <a:spcBef>
                <a:spcPts val="0"/>
              </a:spcBef>
              <a:spcAft>
                <a:spcPts val="0"/>
              </a:spcAft>
              <a:buNone/>
            </a:pPr>
            <a:r>
              <a:rPr lang="en-US" b="0"/>
              <a:t>4. Does not make use of videos.</a:t>
            </a:r>
            <a:endParaRPr/>
          </a:p>
          <a:p>
            <a:pPr marL="0" lvl="0" indent="0" algn="l" rtl="0">
              <a:spcBef>
                <a:spcPts val="0"/>
              </a:spcBef>
              <a:spcAft>
                <a:spcPts val="0"/>
              </a:spcAft>
              <a:buNone/>
            </a:pPr>
            <a:r>
              <a:rPr lang="en-US" b="0"/>
              <a:t>5. Compresses all data to the greatest extent possible.</a:t>
            </a:r>
            <a:endParaRPr/>
          </a:p>
          <a:p>
            <a:pPr marL="0" lvl="0" indent="0" algn="l" rtl="0">
              <a:spcBef>
                <a:spcPts val="0"/>
              </a:spcBef>
              <a:spcAft>
                <a:spcPts val="0"/>
              </a:spcAft>
              <a:buNone/>
            </a:pPr>
            <a:r>
              <a:rPr lang="en-US" b="0"/>
              <a:t>6. Loads only the most crucial programming scripts, frameworks and cookies.</a:t>
            </a: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338" name="Google Shape;338;gf1aea4b4a4_0_14: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1aea4b4a4_0_21: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f1aea4b4a4_0_21: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28-</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How it works</a:t>
            </a:r>
            <a:endParaRPr b="1">
              <a:latin typeface="Titillium Web"/>
              <a:ea typeface="Titillium Web"/>
              <a:cs typeface="Titillium Web"/>
              <a:sym typeface="Titillium Web"/>
            </a:endParaRPr>
          </a:p>
          <a:p>
            <a:pPr marL="228600" lvl="0" indent="0" algn="l" rtl="0">
              <a:lnSpc>
                <a:spcPct val="115000"/>
              </a:lnSpc>
              <a:spcBef>
                <a:spcPts val="0"/>
              </a:spcBef>
              <a:spcAft>
                <a:spcPts val="0"/>
              </a:spcAft>
              <a:buSzPts val="1100"/>
              <a:buNone/>
            </a:pPr>
            <a:endParaRPr>
              <a:latin typeface="Titillium Web"/>
              <a:ea typeface="Titillium Web"/>
              <a:cs typeface="Titillium Web"/>
              <a:sym typeface="Titillium Web"/>
            </a:endParaRPr>
          </a:p>
          <a:p>
            <a:pPr marL="22860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The more carbon there is per kWh and the fewer assets are called up (the site can theoretically close), the less carbon there is per kWh the more elements they load (HD photos, animation, etc.).  – This is called a carbon-responsive design.</a:t>
            </a:r>
            <a:endParaRPr>
              <a:latin typeface="Titillium Web"/>
              <a:ea typeface="Titillium Web"/>
              <a:cs typeface="Titillium Web"/>
              <a:sym typeface="Titillium Web"/>
            </a:endParaRPr>
          </a:p>
          <a:p>
            <a:pPr marL="0" lvl="0" indent="0" algn="l" rtl="0">
              <a:spcBef>
                <a:spcPts val="0"/>
              </a:spcBef>
              <a:spcAft>
                <a:spcPts val="0"/>
              </a:spcAft>
              <a:buNone/>
            </a:pPr>
            <a:endParaRPr>
              <a:solidFill>
                <a:srgbClr val="000000"/>
              </a:solidFill>
              <a:latin typeface="Georgia"/>
              <a:ea typeface="Georgia"/>
              <a:cs typeface="Georgia"/>
              <a:sym typeface="Georgia"/>
            </a:endParaRPr>
          </a:p>
        </p:txBody>
      </p:sp>
      <p:sp>
        <p:nvSpPr>
          <p:cNvPr id="346" name="Google Shape;346;gf1aea4b4a4_0_21: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1aea4b4a4_0_35: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f1aea4b4a4_0_35: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0" lvl="0" indent="0" algn="l" rtl="0">
              <a:spcBef>
                <a:spcPts val="0"/>
              </a:spcBef>
              <a:spcAft>
                <a:spcPts val="0"/>
              </a:spcAft>
              <a:buNone/>
            </a:pPr>
            <a:r>
              <a:rPr lang="en-US" b="1"/>
              <a:t>30- How the low impact website looks when you shop</a:t>
            </a:r>
            <a:endParaRPr b="1"/>
          </a:p>
        </p:txBody>
      </p:sp>
      <p:sp>
        <p:nvSpPr>
          <p:cNvPr id="361" name="Google Shape;361;gf1aea4b4a4_0_35: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e13beba70_0_106: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de13beba70_0_106: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dirty="0">
                <a:latin typeface="Titillium Web"/>
                <a:ea typeface="Titillium Web"/>
                <a:cs typeface="Titillium Web"/>
                <a:sym typeface="Titillium Web"/>
              </a:rPr>
              <a:t>3-</a:t>
            </a:r>
            <a:r>
              <a:rPr lang="en-US" dirty="0">
                <a:latin typeface="Titillium Web"/>
                <a:ea typeface="Titillium Web"/>
                <a:cs typeface="Titillium Web"/>
                <a:sym typeface="Titillium Web"/>
              </a:rPr>
              <a:t>	</a:t>
            </a:r>
            <a:r>
              <a:rPr lang="en-US" b="1" dirty="0">
                <a:latin typeface="Titillium Web"/>
                <a:ea typeface="Titillium Web"/>
                <a:cs typeface="Titillium Web"/>
                <a:sym typeface="Titillium Web"/>
              </a:rPr>
              <a:t> Electricity and Digital Sustainability</a:t>
            </a:r>
            <a:endParaRPr b="1" dirty="0">
              <a:latin typeface="Titillium Web"/>
              <a:ea typeface="Titillium Web"/>
              <a:cs typeface="Titillium Web"/>
              <a:sym typeface="Titillium Web"/>
            </a:endParaRPr>
          </a:p>
          <a:p>
            <a:pPr marL="45720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-This is because when you plug a laptop into a socket you don’t get your hands dirty, there is no smell, we don’t </a:t>
            </a:r>
            <a:r>
              <a:rPr lang="en-US" dirty="0" err="1">
                <a:latin typeface="Titillium Web"/>
                <a:ea typeface="Titillium Web"/>
                <a:cs typeface="Titillium Web"/>
                <a:sym typeface="Titillium Web"/>
              </a:rPr>
              <a:t>realise</a:t>
            </a:r>
            <a:r>
              <a:rPr lang="en-US" dirty="0">
                <a:latin typeface="Titillium Web"/>
                <a:ea typeface="Titillium Web"/>
                <a:cs typeface="Titillium Web"/>
                <a:sym typeface="Titillium Web"/>
              </a:rPr>
              <a:t> that electricity can be dirty</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-But, Electricity</a:t>
            </a:r>
            <a:r>
              <a:rPr lang="en-US" u="sng" dirty="0">
                <a:latin typeface="Titillium Web"/>
                <a:ea typeface="Titillium Web"/>
                <a:cs typeface="Titillium Web"/>
                <a:sym typeface="Titillium Web"/>
              </a:rPr>
              <a:t> generation contributes 25% of global greenhouse gas emissions</a:t>
            </a:r>
            <a:r>
              <a:rPr lang="en-US" dirty="0">
                <a:latin typeface="Titillium Web"/>
                <a:ea typeface="Titillium Web"/>
                <a:cs typeface="Titillium Web"/>
                <a:sym typeface="Titillium Web"/>
              </a:rPr>
              <a:t>, about 10% of that is the digital actions we do online, internet, social media</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10" name="Google Shape;110;gde13beba70_0_106: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1aea4b4a4_0_41: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f1aea4b4a4_0_41: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0" lvl="0" indent="0" algn="l" rtl="0">
              <a:spcBef>
                <a:spcPts val="0"/>
              </a:spcBef>
              <a:spcAft>
                <a:spcPts val="0"/>
              </a:spcAft>
              <a:buNone/>
            </a:pPr>
            <a:r>
              <a:rPr lang="en-US" b="1"/>
              <a:t>31- How a product looks individually </a:t>
            </a:r>
            <a:endParaRPr b="1"/>
          </a:p>
        </p:txBody>
      </p:sp>
      <p:sp>
        <p:nvSpPr>
          <p:cNvPr id="368" name="Google Shape;368;gf1aea4b4a4_0_41: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1aea4b4a4_0_47: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f1aea4b4a4_0_47: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0" lvl="0" indent="0" algn="l" rtl="0">
              <a:spcBef>
                <a:spcPts val="0"/>
              </a:spcBef>
              <a:spcAft>
                <a:spcPts val="0"/>
              </a:spcAft>
              <a:buNone/>
            </a:pPr>
            <a:r>
              <a:rPr lang="en-US" b="1"/>
              <a:t>32- You can select then the colour you want and reveal the image with the model only if you want to see it</a:t>
            </a:r>
            <a:endParaRPr b="1"/>
          </a:p>
        </p:txBody>
      </p:sp>
      <p:sp>
        <p:nvSpPr>
          <p:cNvPr id="375" name="Google Shape;375;gf1aea4b4a4_0_47: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e5af1dcee_0_196: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de5af1dcee_0_196:notes"/>
          <p:cNvSpPr txBox="1">
            <a:spLocks noGrp="1"/>
          </p:cNvSpPr>
          <p:nvPr>
            <p:ph type="body" idx="1"/>
          </p:nvPr>
        </p:nvSpPr>
        <p:spPr>
          <a:xfrm>
            <a:off x="679769" y="4777966"/>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n-US" b="1">
                <a:latin typeface="Titillium Web"/>
                <a:ea typeface="Titillium Web"/>
                <a:cs typeface="Titillium Web"/>
                <a:sym typeface="Titillium Web"/>
              </a:rPr>
              <a:t>33-</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A little overview</a:t>
            </a:r>
            <a:endParaRPr b="1">
              <a:latin typeface="Titillium Web"/>
              <a:ea typeface="Titillium Web"/>
              <a:cs typeface="Titillium Web"/>
              <a:sym typeface="Titillium Web"/>
            </a:endParaRPr>
          </a:p>
          <a:p>
            <a:pPr marL="0" lvl="0" indent="0" algn="l" rtl="0">
              <a:spcBef>
                <a:spcPts val="0"/>
              </a:spcBef>
              <a:spcAft>
                <a:spcPts val="0"/>
              </a:spcAft>
              <a:buClr>
                <a:schemeClr val="dk1"/>
              </a:buClr>
              <a:buSzPts val="1400"/>
              <a:buFont typeface="Arial"/>
              <a:buNone/>
            </a:pPr>
            <a:r>
              <a:rPr lang="en-US">
                <a:latin typeface="Titillium Web"/>
                <a:ea typeface="Titillium Web"/>
                <a:cs typeface="Titillium Web"/>
                <a:sym typeface="Titillium Web"/>
              </a:rPr>
              <a:t>Sustainable websites are good for profit and the planet. They are:</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-Cheaper</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-Smaller</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-Faster</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-More Accessible</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-User friendly</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r>
              <a:rPr lang="en-US">
                <a:latin typeface="Titillium Web"/>
                <a:ea typeface="Titillium Web"/>
                <a:cs typeface="Titillium Web"/>
                <a:sym typeface="Titillium Web"/>
              </a:rPr>
              <a:t>-Resilient</a:t>
            </a:r>
            <a:endParaRPr>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r>
              <a:rPr lang="en-US"/>
              <a:t>Reducing carbon footprint of your website will make you more money. </a:t>
            </a:r>
            <a:endParaRPr/>
          </a:p>
        </p:txBody>
      </p:sp>
      <p:sp>
        <p:nvSpPr>
          <p:cNvPr id="382" name="Google Shape;382;gde5af1dcee_0_196:notes"/>
          <p:cNvSpPr txBox="1">
            <a:spLocks noGrp="1"/>
          </p:cNvSpPr>
          <p:nvPr>
            <p:ph type="sldNum" idx="12"/>
          </p:nvPr>
        </p:nvSpPr>
        <p:spPr>
          <a:xfrm>
            <a:off x="3850450" y="9430104"/>
            <a:ext cx="2945400" cy="4980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0" name="Google Shape;3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de13beba70_0_115: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de13beba70_0_115:notes"/>
          <p:cNvSpPr txBox="1">
            <a:spLocks noGrp="1"/>
          </p:cNvSpPr>
          <p:nvPr>
            <p:ph type="body" idx="1"/>
          </p:nvPr>
        </p:nvSpPr>
        <p:spPr>
          <a:xfrm>
            <a:off x="679769" y="4777964"/>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dirty="0">
                <a:latin typeface="Titillium Web"/>
                <a:ea typeface="Titillium Web"/>
                <a:cs typeface="Titillium Web"/>
                <a:sym typeface="Titillium Web"/>
              </a:rPr>
              <a:t>4-</a:t>
            </a:r>
            <a:r>
              <a:rPr lang="en-US" dirty="0">
                <a:latin typeface="Titillium Web"/>
                <a:ea typeface="Titillium Web"/>
                <a:cs typeface="Titillium Web"/>
                <a:sym typeface="Titillium Web"/>
              </a:rPr>
              <a:t>	</a:t>
            </a:r>
            <a:r>
              <a:rPr lang="en-US" b="1" dirty="0">
                <a:latin typeface="Titillium Web"/>
                <a:ea typeface="Titillium Web"/>
                <a:cs typeface="Titillium Web"/>
                <a:sym typeface="Titillium Web"/>
              </a:rPr>
              <a:t>Cloud/Wireless</a:t>
            </a:r>
            <a:endParaRPr b="1" dirty="0">
              <a:latin typeface="Titillium Web"/>
              <a:ea typeface="Titillium Web"/>
              <a:cs typeface="Titillium Web"/>
              <a:sym typeface="Titillium Web"/>
            </a:endParaRPr>
          </a:p>
          <a:p>
            <a:pPr marL="457200" lvl="0" indent="-228600" algn="l" rtl="0">
              <a:lnSpc>
                <a:spcPct val="115000"/>
              </a:lnSpc>
              <a:spcBef>
                <a:spcPts val="0"/>
              </a:spcBef>
              <a:spcAft>
                <a:spcPts val="0"/>
              </a:spcAft>
              <a:buSzPts val="1100"/>
              <a:buNone/>
            </a:pPr>
            <a:endParaRPr b="1"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b="1" dirty="0">
                <a:latin typeface="Titillium Web"/>
                <a:ea typeface="Titillium Web"/>
                <a:cs typeface="Titillium Web"/>
                <a:sym typeface="Titillium Web"/>
              </a:rPr>
              <a:t>LANGUAGE</a:t>
            </a:r>
            <a:r>
              <a:rPr lang="en-US" dirty="0">
                <a:latin typeface="Titillium Web"/>
                <a:ea typeface="Titillium Web"/>
                <a:cs typeface="Titillium Web"/>
                <a:sym typeface="Titillium Web"/>
              </a:rPr>
              <a:t> – We have learned to use terms like ‘wireless’ and ‘the cloud’ to make everyday technology seem like it is a weightless formation storing our data</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But the truth is that our data is collected, sorted, processed, and stored in big data canters that look like this one. These require a lot of energy 24/7 and also require a lot of energy to cool them down because they create this “sauna” like environment that can get up to 60/70 degrees Celsius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In the beginning of covid, global internet search increased by 40%, because of the  increase of video calls, video streaming and binge-watching Netflix, online gaming, social networking – this contributed to the amount of energy that data </a:t>
            </a:r>
            <a:r>
              <a:rPr lang="en-US" dirty="0" err="1">
                <a:latin typeface="Titillium Web"/>
                <a:ea typeface="Titillium Web"/>
                <a:cs typeface="Titillium Web"/>
                <a:sym typeface="Titillium Web"/>
              </a:rPr>
              <a:t>centres</a:t>
            </a:r>
            <a:r>
              <a:rPr lang="en-US" dirty="0">
                <a:latin typeface="Titillium Web"/>
                <a:ea typeface="Titillium Web"/>
                <a:cs typeface="Titillium Web"/>
                <a:sym typeface="Titillium Web"/>
              </a:rPr>
              <a:t> needed to process our requests</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When we use our mobile phones or laptops a lot they get warm and we need to let it cool down, and this happens just the same for this data canters they started to have to process a lot more data and getting very warm at the beginning of covid which was a challenge to cool down.</a:t>
            </a:r>
            <a:endParaRPr dirty="0">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dirty="0">
                <a:latin typeface="Titillium Web"/>
                <a:ea typeface="Titillium Web"/>
                <a:cs typeface="Titillium Web"/>
                <a:sym typeface="Titillium Web"/>
              </a:rPr>
              <a:t> </a:t>
            </a:r>
            <a:endParaRPr dirty="0">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b="1" dirty="0">
              <a:latin typeface="Titillium Web"/>
              <a:ea typeface="Titillium Web"/>
              <a:cs typeface="Titillium Web"/>
              <a:sym typeface="Titillium Web"/>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____</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 </a:t>
            </a:r>
            <a:endParaRPr dirty="0"/>
          </a:p>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http://www.independent.co.uk/environment/global-warming-data-centres-to-consume-three-times-as-much-energy-in-next-decade-experts-warn-a6830086.html</a:t>
            </a:r>
            <a:endParaRPr dirty="0"/>
          </a:p>
          <a:p>
            <a:pPr marL="0" lvl="0" indent="0" algn="l" rtl="0">
              <a:lnSpc>
                <a:spcPct val="100000"/>
              </a:lnSpc>
              <a:spcBef>
                <a:spcPts val="0"/>
              </a:spcBef>
              <a:spcAft>
                <a:spcPts val="0"/>
              </a:spcAft>
              <a:buSzPts val="1400"/>
              <a:buNone/>
            </a:pPr>
            <a:r>
              <a:rPr lang="en-US" u="sng" dirty="0">
                <a:solidFill>
                  <a:schemeClr val="hlink"/>
                </a:solidFill>
                <a:hlinkClick r:id="rId4"/>
              </a:rPr>
              <a:t>https://www.standard.co.uk/lifestyle/esmagazine/hidden-environmental-impact-of-phones-a4285491.html?fbclid=IwAR3l1C7UbH2iPSOs9bhYQlNQugSdDsHJzhHoG0tbRNHfqRT48e0bcCL2gYA</a:t>
            </a:r>
            <a:r>
              <a:rPr lang="en-US" dirty="0"/>
              <a:t> </a:t>
            </a:r>
            <a:endParaRPr dirty="0"/>
          </a:p>
          <a:p>
            <a:pPr marL="0" lvl="0" indent="0" algn="l" rtl="0">
              <a:lnSpc>
                <a:spcPct val="100000"/>
              </a:lnSpc>
              <a:spcBef>
                <a:spcPts val="0"/>
              </a:spcBef>
              <a:spcAft>
                <a:spcPts val="0"/>
              </a:spcAft>
              <a:buSzPts val="1400"/>
              <a:buNone/>
            </a:pPr>
            <a:r>
              <a:rPr lang="en-US" dirty="0"/>
              <a:t>https://</a:t>
            </a:r>
            <a:r>
              <a:rPr lang="en-US" dirty="0" err="1"/>
              <a:t>www.iea.org</a:t>
            </a:r>
            <a:r>
              <a:rPr lang="en-US" dirty="0"/>
              <a:t>/reports/data-</a:t>
            </a:r>
            <a:r>
              <a:rPr lang="en-US" dirty="0" err="1"/>
              <a:t>centres</a:t>
            </a:r>
            <a:r>
              <a:rPr lang="en-US" dirty="0"/>
              <a:t>-and-data-transmission-networks  </a:t>
            </a:r>
            <a:endParaRPr dirty="0"/>
          </a:p>
        </p:txBody>
      </p:sp>
      <p:sp>
        <p:nvSpPr>
          <p:cNvPr id="120" name="Google Shape;120;gde13beba70_0_115:notes"/>
          <p:cNvSpPr txBox="1">
            <a:spLocks noGrp="1"/>
          </p:cNvSpPr>
          <p:nvPr>
            <p:ph type="sldNum" idx="12"/>
          </p:nvPr>
        </p:nvSpPr>
        <p:spPr>
          <a:xfrm>
            <a:off x="3850450" y="9430104"/>
            <a:ext cx="2945400" cy="4983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e13beba70_0_121: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de13beba70_0_121: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5-</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Undersea cables or Submarine cables</a:t>
            </a:r>
            <a:endParaRPr b="1">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The undersea cables connect all the data centres across the world and it’s a massive infrastructure.</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In this map you can see all the cables that link all the data centres. If we connected all of them together it would be enough to go to the moon and back 3 times!</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a:t>
            </a:r>
            <a:endParaRPr/>
          </a:p>
          <a:p>
            <a:pPr marL="0" lvl="0" indent="0" algn="l" rtl="0">
              <a:lnSpc>
                <a:spcPct val="100000"/>
              </a:lnSpc>
              <a:spcBef>
                <a:spcPts val="0"/>
              </a:spcBef>
              <a:spcAft>
                <a:spcPts val="0"/>
              </a:spcAft>
              <a:buSzPts val="1400"/>
              <a:buNone/>
            </a:pPr>
            <a:r>
              <a:rPr lang="en-US"/>
              <a:t>https://theconversation.com/in-our-wi-fi-world-the-internet-still-depends-on-undersea-cables-49936</a:t>
            </a:r>
            <a:endParaRPr/>
          </a:p>
        </p:txBody>
      </p:sp>
      <p:sp>
        <p:nvSpPr>
          <p:cNvPr id="127" name="Google Shape;127;gde13beba70_0_121: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e13beba70_0_129: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de13beba70_0_129:notes"/>
          <p:cNvSpPr txBox="1">
            <a:spLocks noGrp="1"/>
          </p:cNvSpPr>
          <p:nvPr>
            <p:ph type="body" idx="1"/>
          </p:nvPr>
        </p:nvSpPr>
        <p:spPr>
          <a:xfrm>
            <a:off x="679769" y="4777964"/>
            <a:ext cx="5438100" cy="3909300"/>
          </a:xfrm>
          <a:prstGeom prst="rect">
            <a:avLst/>
          </a:prstGeom>
          <a:noFill/>
          <a:ln>
            <a:noFill/>
          </a:ln>
        </p:spPr>
        <p:txBody>
          <a:bodyPr spcFirstLastPara="1" wrap="square" lIns="95250" tIns="47600" rIns="95250" bIns="47600"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6-</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Reason why this is a big deal</a:t>
            </a:r>
            <a:endParaRPr b="1">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The reason why this is important is </a:t>
            </a:r>
            <a:r>
              <a:rPr lang="en-US" u="sng">
                <a:latin typeface="Titillium Web"/>
                <a:ea typeface="Titillium Web"/>
                <a:cs typeface="Titillium Web"/>
                <a:sym typeface="Titillium Web"/>
              </a:rPr>
              <a:t>because about 80% of all electricity global is still generated by burning fossil fuels, mainly coal</a:t>
            </a:r>
            <a:r>
              <a:rPr lang="en-US">
                <a:latin typeface="Titillium Web"/>
                <a:ea typeface="Titillium Web"/>
                <a:cs typeface="Titillium Web"/>
                <a:sym typeface="Titillium Web"/>
              </a:rPr>
              <a:t> which is hugely polluting to the environment.</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Although ICT sector is huge investor in renewable energy.</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We are still using a lot of fossil fuels to generate electricity. If we can change this, and there are ways and sources to change we should.</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p:txBody>
      </p:sp>
      <p:sp>
        <p:nvSpPr>
          <p:cNvPr id="136" name="Google Shape;136;gde13beba70_0_129:notes"/>
          <p:cNvSpPr txBox="1">
            <a:spLocks noGrp="1"/>
          </p:cNvSpPr>
          <p:nvPr>
            <p:ph type="sldNum" idx="12"/>
          </p:nvPr>
        </p:nvSpPr>
        <p:spPr>
          <a:xfrm>
            <a:off x="3850450" y="9430104"/>
            <a:ext cx="2945400" cy="498300"/>
          </a:xfrm>
          <a:prstGeom prst="rect">
            <a:avLst/>
          </a:prstGeom>
          <a:noFill/>
          <a:ln>
            <a:noFill/>
          </a:ln>
        </p:spPr>
        <p:txBody>
          <a:bodyPr spcFirstLastPara="1" wrap="square" lIns="95250" tIns="47600" rIns="95250" bIns="476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e13beba70_0_138: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de13beba70_0_138:notes"/>
          <p:cNvSpPr txBox="1">
            <a:spLocks noGrp="1"/>
          </p:cNvSpPr>
          <p:nvPr>
            <p:ph type="body" idx="1"/>
          </p:nvPr>
        </p:nvSpPr>
        <p:spPr>
          <a:xfrm>
            <a:off x="679769" y="4777964"/>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7-</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Stats</a:t>
            </a:r>
            <a:endParaRPr b="1">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Cisco predicts that nearly two-thirds of the global population will have Internet access by 2023. That’s 5.3 billion Internet users.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When we think of sitting behind a desk sending emails all day probably doesn’t seem like we are creating a problem to the environment.</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But with the rapid increase of internet connected devices and internet users -  the amount of data we transfer continues to grow and the digital carbon impact continues to grow too</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While one person’s digital carbon footprint may be quite small, the collective amount of the world’s digital usage is huge– and increasingly worrying.</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Sources:</a:t>
            </a:r>
            <a:endParaRPr/>
          </a:p>
          <a:p>
            <a:pPr marL="0" lvl="0" indent="0" algn="l" rtl="0">
              <a:lnSpc>
                <a:spcPct val="100000"/>
              </a:lnSpc>
              <a:spcBef>
                <a:spcPts val="0"/>
              </a:spcBef>
              <a:spcAft>
                <a:spcPts val="0"/>
              </a:spcAft>
              <a:buSzPts val="1400"/>
              <a:buNone/>
            </a:pPr>
            <a:r>
              <a:rPr lang="en-US"/>
              <a:t>https://www.cisco.com/c/en/us/solutions/executive-perspectives/annual-internet-report/infographic-c82-741491.html</a:t>
            </a:r>
            <a:endParaRPr/>
          </a:p>
          <a:p>
            <a:pPr marL="0" lvl="0" indent="0" algn="l" rtl="0">
              <a:lnSpc>
                <a:spcPct val="100000"/>
              </a:lnSpc>
              <a:spcBef>
                <a:spcPts val="0"/>
              </a:spcBef>
              <a:spcAft>
                <a:spcPts val="0"/>
              </a:spcAft>
              <a:buSzPts val="1400"/>
              <a:buNone/>
            </a:pPr>
            <a:r>
              <a:rPr lang="en-US"/>
              <a:t>https://www.cisco.com/c/en/us/solutions/collateral/executive-perspectives/annual-internet-report/white-paper-c11-741490.html</a:t>
            </a:r>
            <a:endParaRPr/>
          </a:p>
          <a:p>
            <a:pPr marL="0" lvl="0" indent="0" algn="l" rtl="0">
              <a:lnSpc>
                <a:spcPct val="100000"/>
              </a:lnSpc>
              <a:spcBef>
                <a:spcPts val="0"/>
              </a:spcBef>
              <a:spcAft>
                <a:spcPts val="0"/>
              </a:spcAft>
              <a:buSzPts val="1400"/>
              <a:buNone/>
            </a:pPr>
            <a:r>
              <a:rPr lang="en-US"/>
              <a:t>https://www.cisco.com/c/en/us/solutions/executive-perspectives/annual-internet-report/air-highlights.html</a:t>
            </a:r>
            <a:endParaRPr/>
          </a:p>
          <a:p>
            <a:pPr marL="0" lvl="0" indent="0" algn="l" rtl="0">
              <a:lnSpc>
                <a:spcPct val="100000"/>
              </a:lnSpc>
              <a:spcBef>
                <a:spcPts val="0"/>
              </a:spcBef>
              <a:spcAft>
                <a:spcPts val="0"/>
              </a:spcAft>
              <a:buSzPts val="1400"/>
              <a:buNone/>
            </a:pPr>
            <a:r>
              <a:rPr lang="en-US"/>
              <a:t>https://www.mdpi.com/2078-1547/6/1/117/htm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6" name="Google Shape;146;gde13beba70_0_138:notes"/>
          <p:cNvSpPr txBox="1">
            <a:spLocks noGrp="1"/>
          </p:cNvSpPr>
          <p:nvPr>
            <p:ph type="sldNum" idx="12"/>
          </p:nvPr>
        </p:nvSpPr>
        <p:spPr>
          <a:xfrm>
            <a:off x="3850450" y="9430104"/>
            <a:ext cx="2945400" cy="4983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e13beba70_0_148:notes"/>
          <p:cNvSpPr>
            <a:spLocks noGrp="1" noRot="1" noChangeAspect="1"/>
          </p:cNvSpPr>
          <p:nvPr>
            <p:ph type="sldImg" idx="2"/>
          </p:nvPr>
        </p:nvSpPr>
        <p:spPr>
          <a:xfrm>
            <a:off x="461787" y="1241222"/>
            <a:ext cx="5875500" cy="3351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de13beba70_0_148:notes"/>
          <p:cNvSpPr txBox="1">
            <a:spLocks noGrp="1"/>
          </p:cNvSpPr>
          <p:nvPr>
            <p:ph type="body" idx="1"/>
          </p:nvPr>
        </p:nvSpPr>
        <p:spPr>
          <a:xfrm>
            <a:off x="679769" y="4777964"/>
            <a:ext cx="5438100" cy="3909300"/>
          </a:xfrm>
          <a:prstGeom prst="rect">
            <a:avLst/>
          </a:prstGeom>
          <a:noFill/>
          <a:ln>
            <a:noFill/>
          </a:ln>
        </p:spPr>
        <p:txBody>
          <a:bodyPr spcFirstLastPara="1" wrap="square" lIns="95225" tIns="47575" rIns="95225" bIns="47575"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8-</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Digital &amp; Aviation</a:t>
            </a:r>
            <a:endParaRPr b="1">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In fact, as of 2020, the digital carbon impact was about 3.5% of global gas emissions, that is a similar share to the aviation industry pre-covid (so when there were all those flights around the world) – this is the internet and we are a part of it</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Scientists predict that the digital carbon impact it can be 5.5% by 2025, which would make it the 4</a:t>
            </a:r>
            <a:r>
              <a:rPr lang="en-US" baseline="30000">
                <a:latin typeface="Titillium Web"/>
                <a:ea typeface="Titillium Web"/>
                <a:cs typeface="Titillium Web"/>
                <a:sym typeface="Titillium Web"/>
              </a:rPr>
              <a:t>th</a:t>
            </a:r>
            <a:r>
              <a:rPr lang="en-US">
                <a:latin typeface="Titillium Web"/>
                <a:ea typeface="Titillium Web"/>
                <a:cs typeface="Titillium Web"/>
                <a:sym typeface="Titillium Web"/>
              </a:rPr>
              <a:t> biggest polluter in the world, if the internet was a country -after China, US and India</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And it could be as much as 14% by 2040, which would make it as big of a polluter as the US, which is the second largest polluter in the world</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999999"/>
              </a:solidFill>
            </a:endParaRPr>
          </a:p>
          <a:p>
            <a:pPr marL="0" lvl="0" indent="0" algn="l" rtl="0">
              <a:lnSpc>
                <a:spcPct val="100000"/>
              </a:lnSpc>
              <a:spcBef>
                <a:spcPts val="0"/>
              </a:spcBef>
              <a:spcAft>
                <a:spcPts val="0"/>
              </a:spcAft>
              <a:buSzPts val="1400"/>
              <a:buNone/>
            </a:pPr>
            <a:r>
              <a:rPr lang="en-US"/>
              <a:t>Sources: </a:t>
            </a:r>
            <a:endParaRPr/>
          </a:p>
          <a:p>
            <a:pPr marL="0" lvl="0" indent="0" algn="l" rtl="0">
              <a:lnSpc>
                <a:spcPct val="100000"/>
              </a:lnSpc>
              <a:spcBef>
                <a:spcPts val="0"/>
              </a:spcBef>
              <a:spcAft>
                <a:spcPts val="0"/>
              </a:spcAft>
              <a:buSzPts val="1400"/>
              <a:buNone/>
            </a:pPr>
            <a:r>
              <a:rPr lang="en-US" u="sng">
                <a:solidFill>
                  <a:schemeClr val="hlink"/>
                </a:solidFill>
                <a:hlinkClick r:id="rId3"/>
              </a:rPr>
              <a:t>https://www.theguardian.com/environment/2017/dec/11/tsunami-of-data-could-consume-fifth-global-electricity-by-2025</a:t>
            </a: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4"/>
              </a:rPr>
              <a:t>https://www.climatechangenews.com/2017/12/11/tsunami-data-consume-one-fifth-global-electricity-2025/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https://www.sciencedirect.com/science/article/abs/pii/S095965261733233X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5"/>
              </a:rPr>
              <a:t>https://www.theguardian.com/environment/2015/sep/25/server-data-centre-emissions-air-travel-web-google-facebook-greenhouse-gas</a:t>
            </a:r>
            <a:r>
              <a:rPr lang="en-US"/>
              <a:t> </a:t>
            </a:r>
            <a:endParaRPr/>
          </a:p>
          <a:p>
            <a:pPr marL="0" lvl="0" indent="0" algn="l" rtl="0">
              <a:lnSpc>
                <a:spcPct val="100000"/>
              </a:lnSpc>
              <a:spcBef>
                <a:spcPts val="0"/>
              </a:spcBef>
              <a:spcAft>
                <a:spcPts val="0"/>
              </a:spcAft>
              <a:buSzPts val="1400"/>
              <a:buNone/>
            </a:pPr>
            <a:r>
              <a:rPr lang="en-US" sz="1200" u="sng">
                <a:solidFill>
                  <a:schemeClr val="hlink"/>
                </a:solidFill>
                <a:latin typeface="Calibri"/>
                <a:ea typeface="Calibri"/>
                <a:cs typeface="Calibri"/>
                <a:sym typeface="Calibri"/>
                <a:hlinkClick r:id="rId6"/>
              </a:rPr>
              <a:t>http://www.independent.co.uk/environment/global-warming-data-centres-to-consume-three-times-as-much-energy-in-next-decade-experts-warn-a6830086.html</a:t>
            </a:r>
            <a:r>
              <a:rPr lang="en-US" sz="1200" u="sng">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u="sng">
                <a:solidFill>
                  <a:schemeClr val="hlink"/>
                </a:solidFill>
                <a:hlinkClick r:id="rId7"/>
              </a:rPr>
              <a:t>https://www.atag.org/facts-figures.html</a:t>
            </a:r>
            <a:r>
              <a:rPr lang="en-US"/>
              <a:t> </a:t>
            </a:r>
            <a:endParaRPr/>
          </a:p>
          <a:p>
            <a:pPr marL="0" lvl="0" indent="0" algn="l" rtl="0">
              <a:lnSpc>
                <a:spcPct val="100000"/>
              </a:lnSpc>
              <a:spcBef>
                <a:spcPts val="0"/>
              </a:spcBef>
              <a:spcAft>
                <a:spcPts val="0"/>
              </a:spcAft>
              <a:buSzPts val="1400"/>
              <a:buNone/>
            </a:pPr>
            <a:r>
              <a:rPr lang="en-US" sz="1200" u="sng">
                <a:solidFill>
                  <a:schemeClr val="hlink"/>
                </a:solidFill>
                <a:latin typeface="Calibri"/>
                <a:ea typeface="Calibri"/>
                <a:cs typeface="Calibri"/>
                <a:sym typeface="Calibri"/>
                <a:hlinkClick r:id="rId8"/>
              </a:rPr>
              <a:t>https://www.sciencedaily.com/releases/2013/01/130102140452.htm</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u="sng">
                <a:solidFill>
                  <a:schemeClr val="hlink"/>
                </a:solidFill>
                <a:hlinkClick r:id="rId9"/>
              </a:rPr>
              <a:t>https://ceet.unimelb.edu.au/publications/ceet-final-report-2011-2016.pdf</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https://www.southampton.ac.uk/blog/digitalteam/2021/03/03/why-digital-isnt-always-greener-or-fairer/</a:t>
            </a:r>
            <a:endParaRPr/>
          </a:p>
          <a:p>
            <a:pPr marL="0" lvl="0" indent="0" algn="l" rtl="0">
              <a:lnSpc>
                <a:spcPct val="100000"/>
              </a:lnSpc>
              <a:spcBef>
                <a:spcPts val="0"/>
              </a:spcBef>
              <a:spcAft>
                <a:spcPts val="0"/>
              </a:spcAft>
              <a:buSzPts val="1400"/>
              <a:buNone/>
            </a:pPr>
            <a:endParaRPr/>
          </a:p>
        </p:txBody>
      </p:sp>
      <p:sp>
        <p:nvSpPr>
          <p:cNvPr id="157" name="Google Shape;157;gde13beba70_0_148:notes"/>
          <p:cNvSpPr txBox="1">
            <a:spLocks noGrp="1"/>
          </p:cNvSpPr>
          <p:nvPr>
            <p:ph type="sldNum" idx="12"/>
          </p:nvPr>
        </p:nvSpPr>
        <p:spPr>
          <a:xfrm>
            <a:off x="3850450" y="9430104"/>
            <a:ext cx="2945400" cy="498300"/>
          </a:xfrm>
          <a:prstGeom prst="rect">
            <a:avLst/>
          </a:prstGeom>
          <a:noFill/>
          <a:ln>
            <a:noFill/>
          </a:ln>
        </p:spPr>
        <p:txBody>
          <a:bodyPr spcFirstLastPara="1" wrap="square" lIns="95225" tIns="47575" rIns="9522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af1dcee_0_0: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e5af1dcee_0_0: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SzPts val="1100"/>
              <a:buNone/>
            </a:pPr>
            <a:r>
              <a:rPr lang="en-US" b="1">
                <a:latin typeface="Titillium Web"/>
                <a:ea typeface="Titillium Web"/>
                <a:cs typeface="Titillium Web"/>
                <a:sym typeface="Titillium Web"/>
              </a:rPr>
              <a:t>9-</a:t>
            </a:r>
            <a:r>
              <a:rPr lang="en-US">
                <a:latin typeface="Titillium Web"/>
                <a:ea typeface="Titillium Web"/>
                <a:cs typeface="Titillium Web"/>
                <a:sym typeface="Titillium Web"/>
              </a:rPr>
              <a:t>	</a:t>
            </a:r>
            <a:r>
              <a:rPr lang="en-US" b="1">
                <a:latin typeface="Titillium Web"/>
                <a:ea typeface="Titillium Web"/>
                <a:cs typeface="Titillium Web"/>
                <a:sym typeface="Titillium Web"/>
              </a:rPr>
              <a:t>How can we fix it?</a:t>
            </a:r>
            <a:endParaRPr b="1">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 </a:t>
            </a:r>
            <a:endParaRPr>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en-US">
                <a:latin typeface="Titillium Web"/>
                <a:ea typeface="Titillium Web"/>
                <a:cs typeface="Titillium Web"/>
                <a:sym typeface="Titillium Web"/>
              </a:rPr>
              <a:t>Wholegrain digital, one of our partners at footprint Digital has come up with this Digital Declutter for businesses or Declutter toolkit. It’s top-level overview of everything that is contributing to your businesses’ digital carbon emissions. Your IT hardware, video calls, websites, emails,etc.</a:t>
            </a:r>
            <a:endParaRPr>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67" name="Google Shape;167;gde5af1dcee_0_0: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p34"/>
          <p:cNvSpPr txBox="1">
            <a:spLocks noGrp="1"/>
          </p:cNvSpPr>
          <p:nvPr>
            <p:ph type="body" idx="1"/>
          </p:nvPr>
        </p:nvSpPr>
        <p:spPr>
          <a:xfrm>
            <a:off x="838145" y="509062"/>
            <a:ext cx="10515712" cy="4829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907"/>
              </a:spcBef>
              <a:spcAft>
                <a:spcPts val="0"/>
              </a:spcAft>
              <a:buClr>
                <a:srgbClr val="180F5E"/>
              </a:buClr>
              <a:buSzPts val="3200"/>
              <a:buFont typeface="Arial"/>
              <a:buNone/>
              <a:defRPr sz="2903" b="0" i="0" u="none" strike="noStrike" cap="none">
                <a:solidFill>
                  <a:srgbClr val="180F5E"/>
                </a:solidFill>
                <a:latin typeface="Arial"/>
                <a:ea typeface="Arial"/>
                <a:cs typeface="Arial"/>
                <a:sym typeface="Arial"/>
              </a:defRPr>
            </a:lvl1pPr>
            <a:lvl2pPr marL="914400" marR="0" lvl="1" indent="-228600" algn="l" rtl="0">
              <a:lnSpc>
                <a:spcPct val="90000"/>
              </a:lnSpc>
              <a:spcBef>
                <a:spcPts val="454"/>
              </a:spcBef>
              <a:spcAft>
                <a:spcPts val="0"/>
              </a:spcAft>
              <a:buClr>
                <a:schemeClr val="dk1"/>
              </a:buClr>
              <a:buSzPts val="2400"/>
              <a:buFont typeface="Arial"/>
              <a:buNone/>
              <a:defRPr sz="2177"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54"/>
              </a:spcBef>
              <a:spcAft>
                <a:spcPts val="0"/>
              </a:spcAft>
              <a:buClr>
                <a:schemeClr val="dk1"/>
              </a:buClr>
              <a:buSzPts val="2000"/>
              <a:buFont typeface="Arial"/>
              <a:buChar char="•"/>
              <a:defRPr sz="1814"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54"/>
              </a:spcBef>
              <a:spcAft>
                <a:spcPts val="0"/>
              </a:spcAft>
              <a:buClr>
                <a:schemeClr val="dk1"/>
              </a:buClr>
              <a:buSzPts val="1800"/>
              <a:buFont typeface="Arial"/>
              <a:buNone/>
              <a:defRPr sz="1633"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ftr" idx="11"/>
          </p:nvPr>
        </p:nvSpPr>
        <p:spPr>
          <a:xfrm>
            <a:off x="4038658" y="6349055"/>
            <a:ext cx="4114686" cy="36435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body" idx="2"/>
          </p:nvPr>
        </p:nvSpPr>
        <p:spPr>
          <a:xfrm>
            <a:off x="838145" y="1545703"/>
            <a:ext cx="10515712" cy="463110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907"/>
              </a:spcBef>
              <a:spcAft>
                <a:spcPts val="0"/>
              </a:spcAft>
              <a:buClr>
                <a:schemeClr val="dk1"/>
              </a:buClr>
              <a:buSzPts val="2800"/>
              <a:buFont typeface="Arial"/>
              <a:buChar char="•"/>
              <a:defRPr sz="2540" b="0" i="0" u="none" strike="noStrike" cap="none">
                <a:solidFill>
                  <a:schemeClr val="dk1"/>
                </a:solidFill>
                <a:latin typeface="Arial"/>
                <a:ea typeface="Arial"/>
                <a:cs typeface="Arial"/>
                <a:sym typeface="Arial"/>
              </a:defRPr>
            </a:lvl1pPr>
            <a:lvl2pPr marL="914400" marR="0" lvl="1" indent="-381000" algn="l" rtl="0">
              <a:lnSpc>
                <a:spcPct val="90000"/>
              </a:lnSpc>
              <a:spcBef>
                <a:spcPts val="454"/>
              </a:spcBef>
              <a:spcAft>
                <a:spcPts val="0"/>
              </a:spcAft>
              <a:buClr>
                <a:schemeClr val="dk1"/>
              </a:buClr>
              <a:buSzPts val="2400"/>
              <a:buFont typeface="Arial"/>
              <a:buChar char="•"/>
              <a:defRPr sz="2177" b="0" i="0" u="none" strike="noStrike" cap="none">
                <a:solidFill>
                  <a:schemeClr val="dk1"/>
                </a:solidFill>
                <a:latin typeface="Arial"/>
                <a:ea typeface="Arial"/>
                <a:cs typeface="Arial"/>
                <a:sym typeface="Arial"/>
              </a:defRPr>
            </a:lvl2pPr>
            <a:lvl3pPr marL="1371600" marR="0" lvl="2" indent="-355600" algn="l" rtl="0">
              <a:lnSpc>
                <a:spcPct val="90000"/>
              </a:lnSpc>
              <a:spcBef>
                <a:spcPts val="454"/>
              </a:spcBef>
              <a:spcAft>
                <a:spcPts val="0"/>
              </a:spcAft>
              <a:buClr>
                <a:schemeClr val="dk1"/>
              </a:buClr>
              <a:buSzPts val="2000"/>
              <a:buFont typeface="Arial"/>
              <a:buChar char="•"/>
              <a:defRPr sz="1814" b="0" i="0" u="none" strike="noStrike" cap="none">
                <a:solidFill>
                  <a:schemeClr val="dk1"/>
                </a:solidFill>
                <a:latin typeface="Arial"/>
                <a:ea typeface="Arial"/>
                <a:cs typeface="Arial"/>
                <a:sym typeface="Arial"/>
              </a:defRPr>
            </a:lvl3pPr>
            <a:lvl4pPr marL="1828800" marR="0" lvl="3"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Arial"/>
                <a:ea typeface="Arial"/>
                <a:cs typeface="Arial"/>
                <a:sym typeface="Arial"/>
              </a:defRPr>
            </a:lvl4pPr>
            <a:lvl5pPr marL="2286000" marR="0" lvl="4"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Arial"/>
                <a:ea typeface="Arial"/>
                <a:cs typeface="Arial"/>
                <a:sym typeface="Arial"/>
              </a:defRPr>
            </a:lvl5pPr>
            <a:lvl6pPr marL="2743200" marR="0" lvl="5"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54"/>
              </a:spcBef>
              <a:spcAft>
                <a:spcPts val="0"/>
              </a:spcAft>
              <a:buClr>
                <a:schemeClr val="dk1"/>
              </a:buClr>
              <a:buSzPts val="1800"/>
              <a:buFont typeface="Arial"/>
              <a:buChar char="•"/>
              <a:defRPr sz="1633"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728045" y="6356827"/>
            <a:ext cx="2742520" cy="364359"/>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1pPr>
            <a:lvl2pPr marL="0" marR="0" lvl="1"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2pPr>
            <a:lvl3pPr marL="0" marR="0" lvl="2"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3pPr>
            <a:lvl4pPr marL="0" marR="0" lvl="3"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4pPr>
            <a:lvl5pPr marL="0" marR="0" lvl="4"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5pPr>
            <a:lvl6pPr marL="0" marR="0" lvl="5"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6pPr>
            <a:lvl7pPr marL="0" marR="0" lvl="6"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7pPr>
            <a:lvl8pPr marL="0" marR="0" lvl="7"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8pPr>
            <a:lvl9pPr marL="0" marR="0" lvl="8"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9pPr>
          </a:lstStyle>
          <a:p>
            <a:pPr marL="0" lvl="0" indent="0" algn="l" rtl="0">
              <a:spcBef>
                <a:spcPts val="0"/>
              </a:spcBef>
              <a:spcAft>
                <a:spcPts val="0"/>
              </a:spcAft>
              <a:buNone/>
            </a:pPr>
            <a:r>
              <a:rPr lang="en-US"/>
              <a:t>Slide </a:t>
            </a:r>
            <a:fld id="{00000000-1234-1234-1234-123412341234}" type="slidenum">
              <a:rPr lang="en-US"/>
              <a:t>‹#›</a:t>
            </a:fld>
            <a:endParaRPr/>
          </a:p>
        </p:txBody>
      </p:sp>
      <p:pic>
        <p:nvPicPr>
          <p:cNvPr id="15" name="Google Shape;15;p3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0022" y="1067845"/>
            <a:ext cx="12865434" cy="2420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Layout with gradient background 1">
  <p:cSld name="1_Layout with gradient background 1">
    <p:spTree>
      <p:nvGrpSpPr>
        <p:cNvPr id="1" name="Shape 47"/>
        <p:cNvGrpSpPr/>
        <p:nvPr/>
      </p:nvGrpSpPr>
      <p:grpSpPr>
        <a:xfrm>
          <a:off x="0" y="0"/>
          <a:ext cx="0" cy="0"/>
          <a:chOff x="0" y="0"/>
          <a:chExt cx="0" cy="0"/>
        </a:xfrm>
      </p:grpSpPr>
      <p:sp>
        <p:nvSpPr>
          <p:cNvPr id="48" name="Google Shape;48;p39"/>
          <p:cNvSpPr/>
          <p:nvPr/>
        </p:nvSpPr>
        <p:spPr>
          <a:xfrm>
            <a:off x="1" y="0"/>
            <a:ext cx="12192000" cy="6858000"/>
          </a:xfrm>
          <a:prstGeom prst="rect">
            <a:avLst/>
          </a:prstGeom>
          <a:gradFill>
            <a:gsLst>
              <a:gs pos="0">
                <a:schemeClr val="dk2"/>
              </a:gs>
              <a:gs pos="11000">
                <a:schemeClr val="dk2"/>
              </a:gs>
              <a:gs pos="46000">
                <a:srgbClr val="3E4757">
                  <a:alpha val="72549"/>
                </a:srgbClr>
              </a:gs>
              <a:gs pos="71000">
                <a:srgbClr val="3E4757">
                  <a:alpha val="50588"/>
                </a:srgbClr>
              </a:gs>
              <a:gs pos="81000">
                <a:srgbClr val="3D4757">
                  <a:alpha val="40784"/>
                </a:srgbClr>
              </a:gs>
              <a:gs pos="100000">
                <a:srgbClr val="3E4757">
                  <a:alpha val="0"/>
                </a:srgbClr>
              </a:gs>
            </a:gsLst>
            <a:lin ang="0" scaled="0"/>
          </a:gradFill>
          <a:ln>
            <a:noFill/>
          </a:ln>
        </p:spPr>
        <p:txBody>
          <a:bodyPr spcFirstLastPara="1" wrap="square" lIns="82925" tIns="41450" rIns="82925" bIns="4145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39"/>
          <p:cNvSpPr>
            <a:spLocks noGrp="1"/>
          </p:cNvSpPr>
          <p:nvPr>
            <p:ph type="pic" idx="2"/>
          </p:nvPr>
        </p:nvSpPr>
        <p:spPr>
          <a:xfrm>
            <a:off x="410512" y="326586"/>
            <a:ext cx="2254720" cy="685999"/>
          </a:xfrm>
          <a:prstGeom prst="rect">
            <a:avLst/>
          </a:prstGeom>
          <a:noFill/>
          <a:ln>
            <a:noFill/>
          </a:ln>
        </p:spPr>
      </p:sp>
      <p:pic>
        <p:nvPicPr>
          <p:cNvPr id="50" name="Google Shape;50;p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57550" y="6107148"/>
            <a:ext cx="1710319" cy="4401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
        <p:cNvGrpSpPr/>
        <p:nvPr/>
      </p:nvGrpSpPr>
      <p:grpSpPr>
        <a:xfrm>
          <a:off x="0" y="0"/>
          <a:ext cx="0" cy="0"/>
          <a:chOff x="0" y="0"/>
          <a:chExt cx="0" cy="0"/>
        </a:xfrm>
      </p:grpSpPr>
      <p:sp>
        <p:nvSpPr>
          <p:cNvPr id="52" name="Google Shape;52;p40"/>
          <p:cNvSpPr>
            <a:spLocks noGrp="1"/>
          </p:cNvSpPr>
          <p:nvPr>
            <p:ph type="pic" idx="2"/>
          </p:nvPr>
        </p:nvSpPr>
        <p:spPr>
          <a:xfrm>
            <a:off x="360000" y="360000"/>
            <a:ext cx="2498726" cy="1367996"/>
          </a:xfrm>
          <a:prstGeom prst="rect">
            <a:avLst/>
          </a:prstGeom>
          <a:noFill/>
          <a:ln>
            <a:noFill/>
          </a:ln>
        </p:spPr>
      </p:sp>
      <p:pic>
        <p:nvPicPr>
          <p:cNvPr id="53" name="Google Shape;53;p4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55200" y="5863501"/>
            <a:ext cx="1929600" cy="6241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yout with gradient background 2">
  <p:cSld name="Layout with gradient background 2">
    <p:spTree>
      <p:nvGrpSpPr>
        <p:cNvPr id="1" name="Shape 54"/>
        <p:cNvGrpSpPr/>
        <p:nvPr/>
      </p:nvGrpSpPr>
      <p:grpSpPr>
        <a:xfrm>
          <a:off x="0" y="0"/>
          <a:ext cx="0" cy="0"/>
          <a:chOff x="0" y="0"/>
          <a:chExt cx="0" cy="0"/>
        </a:xfrm>
      </p:grpSpPr>
      <p:sp>
        <p:nvSpPr>
          <p:cNvPr id="55" name="Google Shape;55;p41"/>
          <p:cNvSpPr/>
          <p:nvPr/>
        </p:nvSpPr>
        <p:spPr>
          <a:xfrm>
            <a:off x="0" y="0"/>
            <a:ext cx="12192000" cy="6858000"/>
          </a:xfrm>
          <a:prstGeom prst="rect">
            <a:avLst/>
          </a:prstGeom>
          <a:gradFill>
            <a:gsLst>
              <a:gs pos="0">
                <a:schemeClr val="lt2"/>
              </a:gs>
              <a:gs pos="11000">
                <a:schemeClr val="lt2"/>
              </a:gs>
              <a:gs pos="28000">
                <a:schemeClr val="lt2"/>
              </a:gs>
              <a:gs pos="54000">
                <a:srgbClr val="37B39F">
                  <a:alpha val="58039"/>
                </a:srgbClr>
              </a:gs>
              <a:gs pos="65000">
                <a:srgbClr val="37B39F">
                  <a:alpha val="47843"/>
                </a:srgbClr>
              </a:gs>
              <a:gs pos="74000">
                <a:srgbClr val="37B39F">
                  <a:alpha val="34117"/>
                </a:srgbClr>
              </a:gs>
              <a:gs pos="89000">
                <a:srgbClr val="37B39F">
                  <a:alpha val="0"/>
                </a:srgbClr>
              </a:gs>
              <a:gs pos="100000">
                <a:srgbClr val="37B39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 name="Google Shape;56;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0" y="6014720"/>
            <a:ext cx="1462089" cy="472920"/>
          </a:xfrm>
          <a:prstGeom prst="rect">
            <a:avLst/>
          </a:prstGeom>
          <a:noFill/>
          <a:ln>
            <a:noFill/>
          </a:ln>
        </p:spPr>
      </p:pic>
      <p:sp>
        <p:nvSpPr>
          <p:cNvPr id="57" name="Google Shape;57;p41"/>
          <p:cNvSpPr>
            <a:spLocks noGrp="1"/>
          </p:cNvSpPr>
          <p:nvPr>
            <p:ph type="pic" idx="2"/>
          </p:nvPr>
        </p:nvSpPr>
        <p:spPr>
          <a:xfrm>
            <a:off x="360000" y="360000"/>
            <a:ext cx="2254720" cy="685999"/>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EA4D95"/>
        </a:solidFill>
        <a:effectLst/>
      </p:bgPr>
    </p:bg>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963081" y="3066744"/>
            <a:ext cx="10363200" cy="1362071"/>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with gradient background 4">
  <p:cSld name="Layout with gradient background 4">
    <p:spTree>
      <p:nvGrpSpPr>
        <p:cNvPr id="1" name="Shape 60"/>
        <p:cNvGrpSpPr/>
        <p:nvPr/>
      </p:nvGrpSpPr>
      <p:grpSpPr>
        <a:xfrm>
          <a:off x="0" y="0"/>
          <a:ext cx="0" cy="0"/>
          <a:chOff x="0" y="0"/>
          <a:chExt cx="0" cy="0"/>
        </a:xfrm>
      </p:grpSpPr>
      <p:sp>
        <p:nvSpPr>
          <p:cNvPr id="61" name="Google Shape;61;p43"/>
          <p:cNvSpPr/>
          <p:nvPr/>
        </p:nvSpPr>
        <p:spPr>
          <a:xfrm>
            <a:off x="0" y="0"/>
            <a:ext cx="12192000" cy="6858000"/>
          </a:xfrm>
          <a:prstGeom prst="rect">
            <a:avLst/>
          </a:prstGeom>
          <a:gradFill>
            <a:gsLst>
              <a:gs pos="0">
                <a:schemeClr val="accent4"/>
              </a:gs>
              <a:gs pos="44000">
                <a:srgbClr val="D5BC49">
                  <a:alpha val="87058"/>
                </a:srgbClr>
              </a:gs>
              <a:gs pos="88000">
                <a:srgbClr val="D5BC49">
                  <a:alpha val="0"/>
                </a:srgbClr>
              </a:gs>
              <a:gs pos="100000">
                <a:srgbClr val="D5BC49">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43"/>
          <p:cNvSpPr>
            <a:spLocks noGrp="1"/>
          </p:cNvSpPr>
          <p:nvPr>
            <p:ph type="pic" idx="2"/>
          </p:nvPr>
        </p:nvSpPr>
        <p:spPr>
          <a:xfrm>
            <a:off x="360000" y="360000"/>
            <a:ext cx="2254720" cy="685999"/>
          </a:xfrm>
          <a:prstGeom prst="rect">
            <a:avLst/>
          </a:prstGeom>
          <a:noFill/>
          <a:ln>
            <a:noFill/>
          </a:ln>
        </p:spPr>
      </p:sp>
      <p:pic>
        <p:nvPicPr>
          <p:cNvPr id="63" name="Google Shape;63;p4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4" y="6014720"/>
            <a:ext cx="1462085" cy="47291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4"/>
        <p:cNvGrpSpPr/>
        <p:nvPr/>
      </p:nvGrpSpPr>
      <p:grpSpPr>
        <a:xfrm>
          <a:off x="0" y="0"/>
          <a:ext cx="0" cy="0"/>
          <a:chOff x="0" y="0"/>
          <a:chExt cx="0" cy="0"/>
        </a:xfrm>
      </p:grpSpPr>
      <p:pic>
        <p:nvPicPr>
          <p:cNvPr id="65" name="Google Shape;65;p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4" y="6014720"/>
            <a:ext cx="1462085" cy="472918"/>
          </a:xfrm>
          <a:prstGeom prst="rect">
            <a:avLst/>
          </a:prstGeom>
          <a:noFill/>
          <a:ln>
            <a:noFill/>
          </a:ln>
        </p:spPr>
      </p:pic>
      <p:sp>
        <p:nvSpPr>
          <p:cNvPr id="66" name="Google Shape;66;p45"/>
          <p:cNvSpPr>
            <a:spLocks noGrp="1"/>
          </p:cNvSpPr>
          <p:nvPr>
            <p:ph type="pic" idx="2"/>
          </p:nvPr>
        </p:nvSpPr>
        <p:spPr>
          <a:xfrm>
            <a:off x="360000" y="360000"/>
            <a:ext cx="2254720" cy="685999"/>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7"/>
        <p:cNvGrpSpPr/>
        <p:nvPr/>
      </p:nvGrpSpPr>
      <p:grpSpPr>
        <a:xfrm>
          <a:off x="0" y="0"/>
          <a:ext cx="0" cy="0"/>
          <a:chOff x="0" y="0"/>
          <a:chExt cx="0" cy="0"/>
        </a:xfrm>
      </p:grpSpPr>
      <p:pic>
        <p:nvPicPr>
          <p:cNvPr id="68" name="Google Shape;68;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0" y="6014720"/>
            <a:ext cx="1462089" cy="472920"/>
          </a:xfrm>
          <a:prstGeom prst="rect">
            <a:avLst/>
          </a:prstGeom>
          <a:noFill/>
          <a:ln>
            <a:noFill/>
          </a:ln>
        </p:spPr>
      </p:pic>
      <p:sp>
        <p:nvSpPr>
          <p:cNvPr id="69" name="Google Shape;69;p46"/>
          <p:cNvSpPr>
            <a:spLocks noGrp="1"/>
          </p:cNvSpPr>
          <p:nvPr>
            <p:ph type="pic" idx="2"/>
          </p:nvPr>
        </p:nvSpPr>
        <p:spPr>
          <a:xfrm>
            <a:off x="360000" y="360000"/>
            <a:ext cx="2254720" cy="685999"/>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yout with gradient background 3">
  <p:cSld name="Layout with gradient background 3">
    <p:bg>
      <p:bgPr>
        <a:solidFill>
          <a:schemeClr val="lt1"/>
        </a:solidFill>
        <a:effectLst/>
      </p:bgPr>
    </p:bg>
    <p:spTree>
      <p:nvGrpSpPr>
        <p:cNvPr id="1" name="Shape 70"/>
        <p:cNvGrpSpPr/>
        <p:nvPr/>
      </p:nvGrpSpPr>
      <p:grpSpPr>
        <a:xfrm>
          <a:off x="0" y="0"/>
          <a:ext cx="0" cy="0"/>
          <a:chOff x="0" y="0"/>
          <a:chExt cx="0" cy="0"/>
        </a:xfrm>
      </p:grpSpPr>
      <p:sp>
        <p:nvSpPr>
          <p:cNvPr id="71" name="Google Shape;71;p47"/>
          <p:cNvSpPr/>
          <p:nvPr/>
        </p:nvSpPr>
        <p:spPr>
          <a:xfrm>
            <a:off x="0" y="0"/>
            <a:ext cx="12192000" cy="6858000"/>
          </a:xfrm>
          <a:prstGeom prst="rect">
            <a:avLst/>
          </a:prstGeom>
          <a:gradFill>
            <a:gsLst>
              <a:gs pos="0">
                <a:schemeClr val="lt1"/>
              </a:gs>
              <a:gs pos="48000">
                <a:srgbClr val="FFFFFF">
                  <a:alpha val="74901"/>
                </a:srgbClr>
              </a:gs>
              <a:gs pos="67000">
                <a:srgbClr val="FFFFFF">
                  <a:alpha val="25882"/>
                </a:srgbClr>
              </a:gs>
              <a:gs pos="97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47"/>
          <p:cNvSpPr>
            <a:spLocks noGrp="1"/>
          </p:cNvSpPr>
          <p:nvPr>
            <p:ph type="pic" idx="2"/>
          </p:nvPr>
        </p:nvSpPr>
        <p:spPr>
          <a:xfrm>
            <a:off x="360000" y="360000"/>
            <a:ext cx="2254720" cy="685999"/>
          </a:xfrm>
          <a:prstGeom prst="rect">
            <a:avLst/>
          </a:prstGeom>
          <a:noFill/>
          <a:ln>
            <a:noFill/>
          </a:ln>
        </p:spPr>
      </p:sp>
      <p:pic>
        <p:nvPicPr>
          <p:cNvPr id="73" name="Google Shape;73;p4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4" y="6014720"/>
            <a:ext cx="1462085" cy="47291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yout with client's logo and heading">
  <p:cSld name="Layout with client's logo and heading">
    <p:bg>
      <p:bgPr>
        <a:solidFill>
          <a:schemeClr val="lt1"/>
        </a:solidFill>
        <a:effectLst/>
      </p:bgPr>
    </p:bg>
    <p:spTree>
      <p:nvGrpSpPr>
        <p:cNvPr id="1" name="Shape 74"/>
        <p:cNvGrpSpPr/>
        <p:nvPr/>
      </p:nvGrpSpPr>
      <p:grpSpPr>
        <a:xfrm>
          <a:off x="0" y="0"/>
          <a:ext cx="0" cy="0"/>
          <a:chOff x="0" y="0"/>
          <a:chExt cx="0" cy="0"/>
        </a:xfrm>
      </p:grpSpPr>
      <p:sp>
        <p:nvSpPr>
          <p:cNvPr id="75" name="Google Shape;75;p48"/>
          <p:cNvSpPr>
            <a:spLocks noGrp="1"/>
          </p:cNvSpPr>
          <p:nvPr>
            <p:ph type="pic" idx="2"/>
          </p:nvPr>
        </p:nvSpPr>
        <p:spPr>
          <a:xfrm>
            <a:off x="360000" y="5832000"/>
            <a:ext cx="2254720" cy="685999"/>
          </a:xfrm>
          <a:prstGeom prst="rect">
            <a:avLst/>
          </a:prstGeom>
          <a:noFill/>
          <a:ln>
            <a:noFill/>
          </a:ln>
        </p:spPr>
      </p:sp>
      <p:pic>
        <p:nvPicPr>
          <p:cNvPr id="76" name="Google Shape;76;p4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4" y="6014720"/>
            <a:ext cx="1462085" cy="4729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lain FD layout, no client's logo">
  <p:cSld name="Plain FD layout, no client's logo">
    <p:bg>
      <p:bgPr>
        <a:solidFill>
          <a:schemeClr val="lt1"/>
        </a:solidFill>
        <a:effectLst/>
      </p:bgPr>
    </p:bg>
    <p:spTree>
      <p:nvGrpSpPr>
        <p:cNvPr id="1" name="Shape 77"/>
        <p:cNvGrpSpPr/>
        <p:nvPr/>
      </p:nvGrpSpPr>
      <p:grpSpPr>
        <a:xfrm>
          <a:off x="0" y="0"/>
          <a:ext cx="0" cy="0"/>
          <a:chOff x="0" y="0"/>
          <a:chExt cx="0" cy="0"/>
        </a:xfrm>
      </p:grpSpPr>
      <p:pic>
        <p:nvPicPr>
          <p:cNvPr id="78" name="Google Shape;78;p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4" y="6014720"/>
            <a:ext cx="1462085" cy="4729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55200" y="5863501"/>
            <a:ext cx="1929600" cy="624139"/>
          </a:xfrm>
          <a:prstGeom prst="rect">
            <a:avLst/>
          </a:prstGeom>
          <a:noFill/>
          <a:ln>
            <a:noFill/>
          </a:ln>
        </p:spPr>
      </p:pic>
      <p:sp>
        <p:nvSpPr>
          <p:cNvPr id="18" name="Google Shape;18;p33"/>
          <p:cNvSpPr>
            <a:spLocks noGrp="1"/>
          </p:cNvSpPr>
          <p:nvPr>
            <p:ph type="pic" idx="2"/>
          </p:nvPr>
        </p:nvSpPr>
        <p:spPr>
          <a:xfrm>
            <a:off x="360000" y="360000"/>
            <a:ext cx="2498726" cy="1367996"/>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9"/>
        <p:cNvGrpSpPr/>
        <p:nvPr/>
      </p:nvGrpSpPr>
      <p:grpSpPr>
        <a:xfrm>
          <a:off x="0" y="0"/>
          <a:ext cx="0" cy="0"/>
          <a:chOff x="0" y="0"/>
          <a:chExt cx="0" cy="0"/>
        </a:xfrm>
      </p:grpSpPr>
      <p:sp>
        <p:nvSpPr>
          <p:cNvPr id="80" name="Google Shape;80;p50"/>
          <p:cNvSpPr>
            <a:spLocks noGrp="1"/>
          </p:cNvSpPr>
          <p:nvPr>
            <p:ph type="pic" idx="2"/>
          </p:nvPr>
        </p:nvSpPr>
        <p:spPr>
          <a:xfrm>
            <a:off x="360000" y="360000"/>
            <a:ext cx="2498726" cy="1367996"/>
          </a:xfrm>
          <a:prstGeom prst="rect">
            <a:avLst/>
          </a:prstGeom>
          <a:noFill/>
          <a:ln>
            <a:noFill/>
          </a:ln>
        </p:spPr>
      </p:sp>
      <p:pic>
        <p:nvPicPr>
          <p:cNvPr id="81" name="Google Shape;81;p5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8628" y="5845880"/>
            <a:ext cx="2394447" cy="61615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2"/>
        <p:cNvGrpSpPr/>
        <p:nvPr/>
      </p:nvGrpSpPr>
      <p:grpSpPr>
        <a:xfrm>
          <a:off x="0" y="0"/>
          <a:ext cx="0" cy="0"/>
          <a:chOff x="0" y="0"/>
          <a:chExt cx="0" cy="0"/>
        </a:xfrm>
      </p:grpSpPr>
      <p:sp>
        <p:nvSpPr>
          <p:cNvPr id="83" name="Google Shape;83;p51"/>
          <p:cNvSpPr>
            <a:spLocks noGrp="1"/>
          </p:cNvSpPr>
          <p:nvPr>
            <p:ph type="pic" idx="2"/>
          </p:nvPr>
        </p:nvSpPr>
        <p:spPr>
          <a:xfrm>
            <a:off x="360000" y="360000"/>
            <a:ext cx="2498726" cy="1367996"/>
          </a:xfrm>
          <a:prstGeom prst="rect">
            <a:avLst/>
          </a:prstGeom>
          <a:noFill/>
          <a:ln>
            <a:noFill/>
          </a:ln>
        </p:spPr>
      </p:sp>
      <p:pic>
        <p:nvPicPr>
          <p:cNvPr id="84" name="Google Shape;84;p5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8628" y="5845880"/>
            <a:ext cx="2394447" cy="6161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85"/>
        <p:cNvGrpSpPr/>
        <p:nvPr/>
      </p:nvGrpSpPr>
      <p:grpSpPr>
        <a:xfrm>
          <a:off x="0" y="0"/>
          <a:ext cx="0" cy="0"/>
          <a:chOff x="0" y="0"/>
          <a:chExt cx="0" cy="0"/>
        </a:xfrm>
      </p:grpSpPr>
      <p:sp>
        <p:nvSpPr>
          <p:cNvPr id="86" name="Google Shape;86;p52"/>
          <p:cNvSpPr>
            <a:spLocks noGrp="1"/>
          </p:cNvSpPr>
          <p:nvPr>
            <p:ph type="pic" idx="2"/>
          </p:nvPr>
        </p:nvSpPr>
        <p:spPr>
          <a:xfrm>
            <a:off x="360000" y="360000"/>
            <a:ext cx="2498726" cy="1367996"/>
          </a:xfrm>
          <a:prstGeom prst="rect">
            <a:avLst/>
          </a:prstGeom>
          <a:noFill/>
          <a:ln>
            <a:noFill/>
          </a:ln>
        </p:spPr>
      </p:sp>
      <p:pic>
        <p:nvPicPr>
          <p:cNvPr id="87" name="Google Shape;87;p5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8628" y="5845880"/>
            <a:ext cx="2394447" cy="6161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otprint">
  <p:cSld name="Footprint">
    <p:spTree>
      <p:nvGrpSpPr>
        <p:cNvPr id="1" name="Shape 19"/>
        <p:cNvGrpSpPr/>
        <p:nvPr/>
      </p:nvGrpSpPr>
      <p:grpSpPr>
        <a:xfrm>
          <a:off x="0" y="0"/>
          <a:ext cx="0" cy="0"/>
          <a:chOff x="0" y="0"/>
          <a:chExt cx="0" cy="0"/>
        </a:xfrm>
      </p:grpSpPr>
      <p:pic>
        <p:nvPicPr>
          <p:cNvPr id="20" name="Google Shape;20;gde13beba70_0_9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747" y="3355127"/>
            <a:ext cx="4261333" cy="3508267"/>
          </a:xfrm>
          <a:prstGeom prst="rect">
            <a:avLst/>
          </a:prstGeom>
          <a:noFill/>
          <a:ln>
            <a:noFill/>
          </a:ln>
        </p:spPr>
      </p:pic>
      <p:sp>
        <p:nvSpPr>
          <p:cNvPr id="21" name="Google Shape;21;gde13beba70_0_96"/>
          <p:cNvSpPr txBox="1">
            <a:spLocks noGrp="1"/>
          </p:cNvSpPr>
          <p:nvPr>
            <p:ph type="title"/>
          </p:nvPr>
        </p:nvSpPr>
        <p:spPr>
          <a:xfrm>
            <a:off x="962067" y="752167"/>
            <a:ext cx="7713900" cy="6561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180F5E"/>
              </a:buClr>
              <a:buSzPts val="3200"/>
              <a:buFont typeface="Titillium Web"/>
              <a:buNone/>
              <a:defRPr sz="3200" b="0" i="0" u="none" strike="noStrike" cap="none">
                <a:solidFill>
                  <a:srgbClr val="180F5E"/>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
        <p:nvSpPr>
          <p:cNvPr id="22" name="Google Shape;22;gde13beba70_0_96"/>
          <p:cNvSpPr txBox="1">
            <a:spLocks noGrp="1"/>
          </p:cNvSpPr>
          <p:nvPr>
            <p:ph type="subTitle" idx="1"/>
          </p:nvPr>
        </p:nvSpPr>
        <p:spPr>
          <a:xfrm>
            <a:off x="962067" y="1408167"/>
            <a:ext cx="6664500" cy="440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8C8DA1"/>
              </a:buClr>
              <a:buSzPts val="2133"/>
              <a:buFont typeface="Arial"/>
              <a:buNone/>
              <a:defRPr sz="2133" b="0" i="0" u="none" strike="noStrike" cap="none">
                <a:solidFill>
                  <a:srgbClr val="8C8DA1"/>
                </a:solidFill>
                <a:latin typeface="Titillium Web Light"/>
                <a:ea typeface="Titillium Web Light"/>
                <a:cs typeface="Titillium Web Light"/>
                <a:sym typeface="Titillium Web Light"/>
              </a:defRPr>
            </a:lvl1pPr>
            <a:lvl2pPr marR="0" lvl="1"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chemeClr val="lt1"/>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gde13beba70_0_3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de13beba70_0_3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6" name="Google Shape;26;gde13beba70_0_3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gde13beba70_0_3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de13beba70_0_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7_Title Slide">
    <p:spTree>
      <p:nvGrpSpPr>
        <p:cNvPr id="1" name="Shape 29"/>
        <p:cNvGrpSpPr/>
        <p:nvPr/>
      </p:nvGrpSpPr>
      <p:grpSpPr>
        <a:xfrm>
          <a:off x="0" y="0"/>
          <a:ext cx="0" cy="0"/>
          <a:chOff x="0" y="0"/>
          <a:chExt cx="0" cy="0"/>
        </a:xfrm>
      </p:grpSpPr>
      <p:pic>
        <p:nvPicPr>
          <p:cNvPr id="30" name="Google Shape;30;p4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02" y="6014720"/>
            <a:ext cx="1462080" cy="376232"/>
          </a:xfrm>
          <a:prstGeom prst="rect">
            <a:avLst/>
          </a:prstGeom>
          <a:noFill/>
          <a:ln>
            <a:noFill/>
          </a:ln>
        </p:spPr>
      </p:pic>
      <p:sp>
        <p:nvSpPr>
          <p:cNvPr id="31" name="Google Shape;31;p44"/>
          <p:cNvSpPr>
            <a:spLocks noGrp="1"/>
          </p:cNvSpPr>
          <p:nvPr>
            <p:ph type="pic" idx="2"/>
          </p:nvPr>
        </p:nvSpPr>
        <p:spPr>
          <a:xfrm>
            <a:off x="360000" y="360000"/>
            <a:ext cx="2254738" cy="68610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lain FD layout, no client's logo 2">
  <p:cSld name="Plain FD layout, no client's logo 2">
    <p:bg>
      <p:bgPr>
        <a:solidFill>
          <a:schemeClr val="lt1"/>
        </a:solidFill>
        <a:effectLst/>
      </p:bgPr>
    </p:bg>
    <p:spTree>
      <p:nvGrpSpPr>
        <p:cNvPr id="1" name="Shape 32"/>
        <p:cNvGrpSpPr/>
        <p:nvPr/>
      </p:nvGrpSpPr>
      <p:grpSpPr>
        <a:xfrm>
          <a:off x="0" y="0"/>
          <a:ext cx="0" cy="0"/>
          <a:chOff x="0" y="0"/>
          <a:chExt cx="0" cy="0"/>
        </a:xfrm>
      </p:grpSpPr>
      <p:pic>
        <p:nvPicPr>
          <p:cNvPr id="33" name="Google Shape;33;p3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0" y="6014720"/>
            <a:ext cx="1462089" cy="47292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yout with gradient background 1">
  <p:cSld name="Layout with gradient background 1">
    <p:spTree>
      <p:nvGrpSpPr>
        <p:cNvPr id="1" name="Shape 34"/>
        <p:cNvGrpSpPr/>
        <p:nvPr/>
      </p:nvGrpSpPr>
      <p:grpSpPr>
        <a:xfrm>
          <a:off x="0" y="0"/>
          <a:ext cx="0" cy="0"/>
          <a:chOff x="0" y="0"/>
          <a:chExt cx="0" cy="0"/>
        </a:xfrm>
      </p:grpSpPr>
      <p:sp>
        <p:nvSpPr>
          <p:cNvPr id="35" name="Google Shape;35;p36"/>
          <p:cNvSpPr/>
          <p:nvPr/>
        </p:nvSpPr>
        <p:spPr>
          <a:xfrm>
            <a:off x="0" y="0"/>
            <a:ext cx="12192000" cy="6858000"/>
          </a:xfrm>
          <a:prstGeom prst="rect">
            <a:avLst/>
          </a:prstGeom>
          <a:gradFill>
            <a:gsLst>
              <a:gs pos="0">
                <a:schemeClr val="dk2"/>
              </a:gs>
              <a:gs pos="11000">
                <a:schemeClr val="dk2"/>
              </a:gs>
              <a:gs pos="46000">
                <a:srgbClr val="3E4757">
                  <a:alpha val="72941"/>
                </a:srgbClr>
              </a:gs>
              <a:gs pos="71000">
                <a:srgbClr val="3E4757">
                  <a:alpha val="50980"/>
                </a:srgbClr>
              </a:gs>
              <a:gs pos="81000">
                <a:srgbClr val="3D4757">
                  <a:alpha val="41176"/>
                </a:srgbClr>
              </a:gs>
              <a:gs pos="100000">
                <a:srgbClr val="3E4757">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 name="Google Shape;36;p3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22710" y="6014720"/>
            <a:ext cx="1462089" cy="472920"/>
          </a:xfrm>
          <a:prstGeom prst="rect">
            <a:avLst/>
          </a:prstGeom>
          <a:noFill/>
          <a:ln>
            <a:noFill/>
          </a:ln>
        </p:spPr>
      </p:pic>
      <p:sp>
        <p:nvSpPr>
          <p:cNvPr id="37" name="Google Shape;37;p36"/>
          <p:cNvSpPr>
            <a:spLocks noGrp="1"/>
          </p:cNvSpPr>
          <p:nvPr>
            <p:ph type="pic" idx="2"/>
          </p:nvPr>
        </p:nvSpPr>
        <p:spPr>
          <a:xfrm>
            <a:off x="360000" y="360000"/>
            <a:ext cx="2254720" cy="685999"/>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37"/>
          <p:cNvSpPr txBox="1">
            <a:spLocks noGrp="1"/>
          </p:cNvSpPr>
          <p:nvPr>
            <p:ph type="ctrTitle"/>
          </p:nvPr>
        </p:nvSpPr>
        <p:spPr>
          <a:xfrm>
            <a:off x="1524227" y="1559828"/>
            <a:ext cx="9143548" cy="2387771"/>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80F5E"/>
              </a:buClr>
              <a:buSzPts val="3200"/>
              <a:buFont typeface="Arial"/>
              <a:buNone/>
              <a:defRPr sz="2903" b="0" i="0" u="none" strike="noStrike" cap="none">
                <a:solidFill>
                  <a:srgbClr val="180F5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33" b="0" i="0" u="none" strike="noStrike" cap="none">
                <a:solidFill>
                  <a:srgbClr val="000000"/>
                </a:solidFill>
                <a:latin typeface="Arial"/>
                <a:ea typeface="Arial"/>
                <a:cs typeface="Arial"/>
                <a:sym typeface="Arial"/>
              </a:defRPr>
            </a:lvl9pPr>
          </a:lstStyle>
          <a:p>
            <a:endParaRPr/>
          </a:p>
        </p:txBody>
      </p:sp>
      <p:sp>
        <p:nvSpPr>
          <p:cNvPr id="40" name="Google Shape;40;p37"/>
          <p:cNvSpPr txBox="1">
            <a:spLocks noGrp="1"/>
          </p:cNvSpPr>
          <p:nvPr>
            <p:ph type="subTitle" idx="1"/>
          </p:nvPr>
        </p:nvSpPr>
        <p:spPr>
          <a:xfrm>
            <a:off x="1524227" y="4039768"/>
            <a:ext cx="9143548" cy="165617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907"/>
              </a:spcBef>
              <a:spcAft>
                <a:spcPts val="0"/>
              </a:spcAft>
              <a:buClr>
                <a:srgbClr val="888888"/>
              </a:buClr>
              <a:buSzPts val="2400"/>
              <a:buFont typeface="Arial"/>
              <a:buNone/>
              <a:defRPr sz="2177" b="0" i="0" u="none" strike="noStrike" cap="none">
                <a:solidFill>
                  <a:srgbClr val="888888"/>
                </a:solidFill>
                <a:latin typeface="Arial"/>
                <a:ea typeface="Arial"/>
                <a:cs typeface="Arial"/>
                <a:sym typeface="Arial"/>
              </a:defRPr>
            </a:lvl1pPr>
            <a:lvl2pPr marR="0" lvl="1" algn="ctr" rtl="0">
              <a:lnSpc>
                <a:spcPct val="90000"/>
              </a:lnSpc>
              <a:spcBef>
                <a:spcPts val="454"/>
              </a:spcBef>
              <a:spcAft>
                <a:spcPts val="0"/>
              </a:spcAft>
              <a:buClr>
                <a:schemeClr val="dk1"/>
              </a:buClr>
              <a:buSzPts val="2000"/>
              <a:buFont typeface="Arial"/>
              <a:buNone/>
              <a:defRPr sz="1814" b="0" i="0" u="none" strike="noStrike" cap="none">
                <a:solidFill>
                  <a:schemeClr val="dk1"/>
                </a:solidFill>
                <a:latin typeface="Calibri"/>
                <a:ea typeface="Calibri"/>
                <a:cs typeface="Calibri"/>
                <a:sym typeface="Calibri"/>
              </a:defRPr>
            </a:lvl2pPr>
            <a:lvl3pPr marR="0" lvl="2" algn="ctr" rtl="0">
              <a:lnSpc>
                <a:spcPct val="90000"/>
              </a:lnSpc>
              <a:spcBef>
                <a:spcPts val="454"/>
              </a:spcBef>
              <a:spcAft>
                <a:spcPts val="0"/>
              </a:spcAft>
              <a:buClr>
                <a:schemeClr val="dk1"/>
              </a:buClr>
              <a:buSzPts val="1800"/>
              <a:buFont typeface="Arial"/>
              <a:buNone/>
              <a:defRPr sz="1633" b="0" i="0" u="none" strike="noStrike" cap="none">
                <a:solidFill>
                  <a:schemeClr val="dk1"/>
                </a:solidFill>
                <a:latin typeface="Calibri"/>
                <a:ea typeface="Calibri"/>
                <a:cs typeface="Calibri"/>
                <a:sym typeface="Calibri"/>
              </a:defRPr>
            </a:lvl3pPr>
            <a:lvl4pPr marR="0" lvl="3"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4pPr>
            <a:lvl5pPr marR="0" lvl="4"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5pPr>
            <a:lvl6pPr marR="0" lvl="5"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6pPr>
            <a:lvl7pPr marR="0" lvl="6"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7pPr>
            <a:lvl8pPr marR="0" lvl="7"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8pPr>
            <a:lvl9pPr marR="0" lvl="8" algn="ctr" rtl="0">
              <a:lnSpc>
                <a:spcPct val="90000"/>
              </a:lnSpc>
              <a:spcBef>
                <a:spcPts val="454"/>
              </a:spcBef>
              <a:spcAft>
                <a:spcPts val="0"/>
              </a:spcAft>
              <a:buClr>
                <a:schemeClr val="dk1"/>
              </a:buClr>
              <a:buSzPts val="1600"/>
              <a:buFont typeface="Arial"/>
              <a:buNone/>
              <a:defRPr sz="1452" b="0" i="0" u="none" strike="noStrike" cap="none">
                <a:solidFill>
                  <a:schemeClr val="dk1"/>
                </a:solidFill>
                <a:latin typeface="Calibri"/>
                <a:ea typeface="Calibri"/>
                <a:cs typeface="Calibri"/>
                <a:sym typeface="Calibri"/>
              </a:defRPr>
            </a:lvl9pPr>
          </a:lstStyle>
          <a:p>
            <a:endParaRPr/>
          </a:p>
        </p:txBody>
      </p:sp>
      <p:sp>
        <p:nvSpPr>
          <p:cNvPr id="41" name="Google Shape;41;p37"/>
          <p:cNvSpPr txBox="1">
            <a:spLocks noGrp="1"/>
          </p:cNvSpPr>
          <p:nvPr>
            <p:ph type="ftr" idx="11"/>
          </p:nvPr>
        </p:nvSpPr>
        <p:spPr>
          <a:xfrm>
            <a:off x="4038658" y="6349055"/>
            <a:ext cx="4114686" cy="36435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37"/>
          <p:cNvSpPr txBox="1">
            <a:spLocks noGrp="1"/>
          </p:cNvSpPr>
          <p:nvPr>
            <p:ph type="sldNum" idx="12"/>
          </p:nvPr>
        </p:nvSpPr>
        <p:spPr>
          <a:xfrm>
            <a:off x="702139" y="6356827"/>
            <a:ext cx="2742520" cy="364359"/>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1pPr>
            <a:lvl2pPr marL="0" marR="0" lvl="1"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2pPr>
            <a:lvl3pPr marL="0" marR="0" lvl="2"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3pPr>
            <a:lvl4pPr marL="0" marR="0" lvl="3"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4pPr>
            <a:lvl5pPr marL="0" marR="0" lvl="4"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5pPr>
            <a:lvl6pPr marL="0" marR="0" lvl="5"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6pPr>
            <a:lvl7pPr marL="0" marR="0" lvl="6"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7pPr>
            <a:lvl8pPr marL="0" marR="0" lvl="7"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8pPr>
            <a:lvl9pPr marL="0" marR="0" lvl="8" indent="0" algn="l" rtl="0">
              <a:lnSpc>
                <a:spcPct val="100000"/>
              </a:lnSpc>
              <a:spcBef>
                <a:spcPts val="0"/>
              </a:spcBef>
              <a:spcAft>
                <a:spcPts val="0"/>
              </a:spcAft>
              <a:buClr>
                <a:srgbClr val="A5A5A5"/>
              </a:buClr>
              <a:buSzPts val="1089"/>
              <a:buFont typeface="Calibri"/>
              <a:buNone/>
              <a:defRPr sz="1089" b="0" i="0" u="none" strike="noStrike" cap="none">
                <a:solidFill>
                  <a:srgbClr val="A5A5A5"/>
                </a:solidFill>
                <a:latin typeface="Calibri"/>
                <a:ea typeface="Calibri"/>
                <a:cs typeface="Calibri"/>
                <a:sym typeface="Calibri"/>
              </a:defRPr>
            </a:lvl9pPr>
          </a:lstStyle>
          <a:p>
            <a:pPr marL="0" lvl="0" indent="0" algn="l" rtl="0">
              <a:spcBef>
                <a:spcPts val="0"/>
              </a:spcBef>
              <a:spcAft>
                <a:spcPts val="0"/>
              </a:spcAft>
              <a:buNone/>
            </a:pPr>
            <a:r>
              <a:rPr lang="en-US"/>
              <a:t>Slide </a:t>
            </a:r>
            <a:fld id="{00000000-1234-1234-1234-123412341234}" type="slidenum">
              <a:rPr lang="en-US"/>
              <a:t>‹#›</a:t>
            </a:fld>
            <a:r>
              <a:rPr lang="en-US"/>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Layout with gradient background 2">
  <p:cSld name="2_Layout with gradient background 2">
    <p:spTree>
      <p:nvGrpSpPr>
        <p:cNvPr id="1" name="Shape 43"/>
        <p:cNvGrpSpPr/>
        <p:nvPr/>
      </p:nvGrpSpPr>
      <p:grpSpPr>
        <a:xfrm>
          <a:off x="0" y="0"/>
          <a:ext cx="0" cy="0"/>
          <a:chOff x="0" y="0"/>
          <a:chExt cx="0" cy="0"/>
        </a:xfrm>
      </p:grpSpPr>
      <p:sp>
        <p:nvSpPr>
          <p:cNvPr id="44" name="Google Shape;44;p38"/>
          <p:cNvSpPr/>
          <p:nvPr/>
        </p:nvSpPr>
        <p:spPr>
          <a:xfrm>
            <a:off x="1" y="0"/>
            <a:ext cx="12192000" cy="6858000"/>
          </a:xfrm>
          <a:prstGeom prst="rect">
            <a:avLst/>
          </a:prstGeom>
          <a:gradFill>
            <a:gsLst>
              <a:gs pos="0">
                <a:schemeClr val="lt2"/>
              </a:gs>
              <a:gs pos="11000">
                <a:schemeClr val="lt2"/>
              </a:gs>
              <a:gs pos="28000">
                <a:schemeClr val="lt2"/>
              </a:gs>
              <a:gs pos="54000">
                <a:srgbClr val="37B39F">
                  <a:alpha val="57647"/>
                </a:srgbClr>
              </a:gs>
              <a:gs pos="65000">
                <a:srgbClr val="37B39F">
                  <a:alpha val="47450"/>
                </a:srgbClr>
              </a:gs>
              <a:gs pos="74000">
                <a:srgbClr val="37B39F">
                  <a:alpha val="33725"/>
                </a:srgbClr>
              </a:gs>
              <a:gs pos="89000">
                <a:srgbClr val="37B39F">
                  <a:alpha val="0"/>
                </a:srgbClr>
              </a:gs>
              <a:gs pos="100000">
                <a:srgbClr val="37B39F">
                  <a:alpha val="0"/>
                </a:srgbClr>
              </a:gs>
            </a:gsLst>
            <a:lin ang="0" scaled="0"/>
          </a:gradFill>
          <a:ln>
            <a:noFill/>
          </a:ln>
        </p:spPr>
        <p:txBody>
          <a:bodyPr spcFirstLastPara="1" wrap="square" lIns="82925" tIns="41450" rIns="82925" bIns="4145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5" name="Google Shape;45;p38"/>
          <p:cNvSpPr>
            <a:spLocks noGrp="1"/>
          </p:cNvSpPr>
          <p:nvPr>
            <p:ph type="pic" idx="2"/>
          </p:nvPr>
        </p:nvSpPr>
        <p:spPr>
          <a:xfrm>
            <a:off x="410512" y="326586"/>
            <a:ext cx="2254720" cy="685999"/>
          </a:xfrm>
          <a:prstGeom prst="rect">
            <a:avLst/>
          </a:prstGeom>
          <a:noFill/>
          <a:ln>
            <a:noFill/>
          </a:ln>
        </p:spPr>
      </p:sp>
      <p:pic>
        <p:nvPicPr>
          <p:cNvPr id="46" name="Google Shape;46;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57550" y="6107148"/>
            <a:ext cx="1710319" cy="4401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hyperlink" Target="mailto:rita.matias@footprintdigital.co.uk" TargetMode="External"/><Relationship Id="rId4" Type="http://schemas.openxmlformats.org/officeDocument/2006/relationships/hyperlink" Target="https://www.linkedin.com/in/rita-marques-matia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txBox="1">
            <a:spLocks noGrp="1"/>
          </p:cNvSpPr>
          <p:nvPr>
            <p:ph type="body" idx="1"/>
          </p:nvPr>
        </p:nvSpPr>
        <p:spPr>
          <a:xfrm>
            <a:off x="863329" y="517338"/>
            <a:ext cx="8365759" cy="482802"/>
          </a:xfrm>
          <a:prstGeom prst="rect">
            <a:avLst/>
          </a:prstGeom>
          <a:noFill/>
          <a:ln>
            <a:noFill/>
          </a:ln>
        </p:spPr>
        <p:txBody>
          <a:bodyPr spcFirstLastPara="1" wrap="square" lIns="82925" tIns="41450" rIns="82925" bIns="41450" anchor="t" anchorCtr="0">
            <a:noAutofit/>
          </a:bodyPr>
          <a:lstStyle/>
          <a:p>
            <a:pPr marL="0" lvl="0" indent="0" algn="l" rtl="0">
              <a:lnSpc>
                <a:spcPct val="90000"/>
              </a:lnSpc>
              <a:spcBef>
                <a:spcPts val="907"/>
              </a:spcBef>
              <a:spcAft>
                <a:spcPts val="0"/>
              </a:spcAft>
              <a:buSzPts val="3200"/>
              <a:buNone/>
            </a:pPr>
            <a:r>
              <a:rPr lang="en-US"/>
              <a:t>About The Presenter</a:t>
            </a:r>
            <a:endParaRPr>
              <a:latin typeface="Arial"/>
              <a:ea typeface="Arial"/>
              <a:cs typeface="Arial"/>
              <a:sym typeface="Arial"/>
            </a:endParaRPr>
          </a:p>
        </p:txBody>
      </p:sp>
      <p:pic>
        <p:nvPicPr>
          <p:cNvPr id="94" name="Google Shape;94;p3" descr="A picture containing icon&#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7507" y="6092813"/>
            <a:ext cx="1769076" cy="446222"/>
          </a:xfrm>
          <a:prstGeom prst="rect">
            <a:avLst/>
          </a:prstGeom>
          <a:noFill/>
          <a:ln>
            <a:noFill/>
          </a:ln>
        </p:spPr>
      </p:pic>
      <p:sp>
        <p:nvSpPr>
          <p:cNvPr id="95" name="Google Shape;95;p3"/>
          <p:cNvSpPr txBox="1"/>
          <p:nvPr/>
        </p:nvSpPr>
        <p:spPr>
          <a:xfrm>
            <a:off x="200655" y="6383983"/>
            <a:ext cx="4734600" cy="246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16"/>
              <a:buFont typeface="Arial"/>
              <a:buNone/>
            </a:pPr>
            <a:fld id="{00000000-1234-1234-1234-123412341234}" type="slidenum">
              <a:rPr lang="en-US" sz="816" b="1" i="0" u="none" strike="noStrike" cap="none">
                <a:solidFill>
                  <a:schemeClr val="accent2"/>
                </a:solidFill>
                <a:latin typeface="Arial"/>
                <a:ea typeface="Arial"/>
                <a:cs typeface="Arial"/>
                <a:sym typeface="Arial"/>
              </a:rPr>
              <a:t>1</a:t>
            </a:fld>
            <a:r>
              <a:rPr lang="en-US" sz="816" b="0" i="0" u="none" strike="noStrike" cap="none">
                <a:solidFill>
                  <a:schemeClr val="accent2"/>
                </a:solidFill>
                <a:latin typeface="Arial"/>
                <a:ea typeface="Arial"/>
                <a:cs typeface="Arial"/>
                <a:sym typeface="Arial"/>
              </a:rPr>
              <a:t>  </a:t>
            </a:r>
            <a:r>
              <a:rPr lang="en-US" sz="816" b="1" i="0" u="none" strike="noStrike" cap="none">
                <a:solidFill>
                  <a:schemeClr val="accent2"/>
                </a:solidFill>
                <a:latin typeface="Arial"/>
                <a:ea typeface="Arial"/>
                <a:cs typeface="Arial"/>
                <a:sym typeface="Arial"/>
              </a:rPr>
              <a:t>|  </a:t>
            </a:r>
            <a:r>
              <a:rPr lang="en-US" sz="816" b="0" i="0" u="none" strike="noStrike" cap="none">
                <a:solidFill>
                  <a:schemeClr val="accent2"/>
                </a:solidFill>
                <a:latin typeface="Arial"/>
                <a:ea typeface="Arial"/>
                <a:cs typeface="Arial"/>
                <a:sym typeface="Arial"/>
              </a:rPr>
              <a:t>Footprint Digital  </a:t>
            </a:r>
            <a:r>
              <a:rPr lang="en-US" sz="816" b="1" i="0" u="none" strike="noStrike" cap="none">
                <a:solidFill>
                  <a:schemeClr val="accent2"/>
                </a:solidFill>
                <a:latin typeface="Arial"/>
                <a:ea typeface="Arial"/>
                <a:cs typeface="Arial"/>
                <a:sym typeface="Arial"/>
              </a:rPr>
              <a:t>| </a:t>
            </a:r>
            <a:r>
              <a:rPr lang="en-US" sz="816" b="0" i="0" u="none" strike="noStrike" cap="none">
                <a:solidFill>
                  <a:schemeClr val="accent2"/>
                </a:solidFill>
                <a:latin typeface="Arial"/>
                <a:ea typeface="Arial"/>
                <a:cs typeface="Arial"/>
                <a:sym typeface="Arial"/>
              </a:rPr>
              <a:t> DIT Presentation 3rd June 2021</a:t>
            </a:r>
            <a:endParaRPr sz="1400" b="0" i="0" u="none" strike="noStrike" cap="none">
              <a:solidFill>
                <a:schemeClr val="accent2"/>
              </a:solidFill>
              <a:latin typeface="Arial"/>
              <a:ea typeface="Arial"/>
              <a:cs typeface="Arial"/>
              <a:sym typeface="Arial"/>
            </a:endParaRPr>
          </a:p>
        </p:txBody>
      </p:sp>
      <p:sp>
        <p:nvSpPr>
          <p:cNvPr id="96" name="Google Shape;96;p3"/>
          <p:cNvSpPr txBox="1"/>
          <p:nvPr/>
        </p:nvSpPr>
        <p:spPr>
          <a:xfrm>
            <a:off x="2988775" y="1614475"/>
            <a:ext cx="74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
              <a:buFont typeface="Arial"/>
              <a:buNone/>
            </a:pPr>
            <a:endParaRPr sz="1400" b="0" i="0" u="none" strike="noStrike" cap="none">
              <a:solidFill>
                <a:schemeClr val="lt2"/>
              </a:solidFill>
              <a:latin typeface="Titillium Web"/>
              <a:ea typeface="Titillium Web"/>
              <a:cs typeface="Titillium Web"/>
              <a:sym typeface="Titillium Web"/>
            </a:endParaRPr>
          </a:p>
        </p:txBody>
      </p:sp>
      <p:pic>
        <p:nvPicPr>
          <p:cNvPr id="97" name="Google Shape;97;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53425" y="1756225"/>
            <a:ext cx="2756700" cy="3271800"/>
          </a:xfrm>
          <a:prstGeom prst="roundRect">
            <a:avLst>
              <a:gd name="adj" fmla="val 16667"/>
            </a:avLst>
          </a:prstGeom>
          <a:noFill/>
          <a:ln>
            <a:noFill/>
          </a:ln>
        </p:spPr>
      </p:pic>
      <p:sp>
        <p:nvSpPr>
          <p:cNvPr id="98" name="Google Shape;98;p3"/>
          <p:cNvSpPr txBox="1"/>
          <p:nvPr/>
        </p:nvSpPr>
        <p:spPr>
          <a:xfrm>
            <a:off x="534225" y="1908325"/>
            <a:ext cx="6636900" cy="2462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50"/>
              <a:buFont typeface="Arial"/>
              <a:buNone/>
            </a:pPr>
            <a:r>
              <a:rPr lang="en-US" sz="1850" b="0" i="0" u="none" strike="noStrike" cap="none" dirty="0">
                <a:solidFill>
                  <a:schemeClr val="accent2"/>
                </a:solidFill>
                <a:highlight>
                  <a:srgbClr val="FFFFFF"/>
                </a:highlight>
                <a:latin typeface="Titillium Web"/>
                <a:ea typeface="Titillium Web"/>
                <a:cs typeface="Titillium Web"/>
                <a:sym typeface="Titillium Web"/>
              </a:rPr>
              <a:t>Rita  joined the Partnership Development team in 2020, bringing with her boundless energy, positivity and enthusiasm for the role and for developing strong relationships with partner agencies. She was awarded a bachelor’s degree in Marketing Management from the University of Greenwich, and whilst at the university she set up a Portuguese society and was active in the Marketing society. She also has the  Certificate in Direct and Digital Marketing from the Institute of Direct and Digital Marketing.</a:t>
            </a:r>
            <a:endParaRPr sz="1850" b="0" i="0" u="none" strike="noStrike" cap="none" dirty="0">
              <a:solidFill>
                <a:schemeClr val="accent2"/>
              </a:solidFill>
              <a:latin typeface="Titillium Web"/>
              <a:ea typeface="Titillium Web"/>
              <a:cs typeface="Titillium Web"/>
              <a:sym typeface="Titillium Web"/>
            </a:endParaRPr>
          </a:p>
        </p:txBody>
      </p:sp>
      <p:pic>
        <p:nvPicPr>
          <p:cNvPr id="1026" name="Picture 2">
            <a:extLst>
              <a:ext uri="{FF2B5EF4-FFF2-40B4-BE49-F238E27FC236}">
                <a16:creationId xmlns:a16="http://schemas.microsoft.com/office/drawing/2014/main" id="{07555233-5730-6F45-A082-AE10073CE4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82466" y="5697854"/>
            <a:ext cx="1107429" cy="116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de13beba70_0_1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1"/>
          </a:xfrm>
          <a:prstGeom prst="rect">
            <a:avLst/>
          </a:prstGeom>
          <a:noFill/>
          <a:ln>
            <a:noFill/>
          </a:ln>
        </p:spPr>
      </p:pic>
      <p:sp>
        <p:nvSpPr>
          <p:cNvPr id="181" name="Google Shape;181;gde13beba70_0_172"/>
          <p:cNvSpPr txBox="1">
            <a:spLocks noGrp="1"/>
          </p:cNvSpPr>
          <p:nvPr>
            <p:ph type="title"/>
          </p:nvPr>
        </p:nvSpPr>
        <p:spPr>
          <a:xfrm>
            <a:off x="761731" y="384226"/>
            <a:ext cx="8404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Arial"/>
              <a:buNone/>
            </a:pPr>
            <a:r>
              <a:rPr lang="en-US" sz="6000" b="1">
                <a:solidFill>
                  <a:srgbClr val="FFFFFF"/>
                </a:solidFill>
                <a:latin typeface="Titillium Web"/>
                <a:ea typeface="Titillium Web"/>
                <a:cs typeface="Titillium Web"/>
                <a:sym typeface="Titillium Web"/>
              </a:rPr>
              <a:t>Green hosting</a:t>
            </a:r>
            <a:endParaRPr sz="6000" b="1">
              <a:latin typeface="Titillium Web"/>
              <a:ea typeface="Titillium Web"/>
              <a:cs typeface="Titillium Web"/>
              <a:sym typeface="Titillium Web"/>
            </a:endParaRPr>
          </a:p>
        </p:txBody>
      </p:sp>
      <p:sp>
        <p:nvSpPr>
          <p:cNvPr id="182" name="Google Shape;182;gde13beba70_0_172"/>
          <p:cNvSpPr/>
          <p:nvPr/>
        </p:nvSpPr>
        <p:spPr>
          <a:xfrm>
            <a:off x="9599641" y="169913"/>
            <a:ext cx="2158800" cy="2158800"/>
          </a:xfrm>
          <a:prstGeom prst="ellipse">
            <a:avLst/>
          </a:prstGeom>
          <a:solidFill>
            <a:schemeClr val="lt1"/>
          </a:solidFill>
          <a:ln w="12700" cap="flat" cmpd="sng">
            <a:solidFill>
              <a:srgbClr val="1D7F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3" name="Google Shape;183;gde13beba70_0_172" descr="Ethical online search can help green the internet' - Next Generation  Interne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72665" y="816156"/>
            <a:ext cx="1612899" cy="936145"/>
          </a:xfrm>
          <a:prstGeom prst="rect">
            <a:avLst/>
          </a:prstGeom>
          <a:noFill/>
          <a:ln>
            <a:noFill/>
          </a:ln>
        </p:spPr>
      </p:pic>
      <p:pic>
        <p:nvPicPr>
          <p:cNvPr id="184" name="Google Shape;184;gde13beba70_0_172" descr="A black and white logo&#10;&#10;Description automatically generated with low confiden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pic>
        <p:nvPicPr>
          <p:cNvPr id="190" name="Google Shape;190;gde13beba70_0_1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391706" cy="6858000"/>
          </a:xfrm>
          <a:prstGeom prst="rect">
            <a:avLst/>
          </a:prstGeom>
          <a:noFill/>
          <a:ln>
            <a:noFill/>
          </a:ln>
        </p:spPr>
      </p:pic>
      <p:pic>
        <p:nvPicPr>
          <p:cNvPr id="191" name="Google Shape;191;gde13beba70_0_181"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t="-2197"/>
          <a:stretch/>
        </p:blipFill>
        <p:spPr>
          <a:xfrm>
            <a:off x="11557000" y="6019801"/>
            <a:ext cx="507999" cy="5827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de5af1dcee_0_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1"/>
          </a:xfrm>
          <a:prstGeom prst="rect">
            <a:avLst/>
          </a:prstGeom>
          <a:noFill/>
          <a:ln>
            <a:noFill/>
          </a:ln>
        </p:spPr>
      </p:pic>
      <p:sp>
        <p:nvSpPr>
          <p:cNvPr id="198" name="Google Shape;198;gde5af1dcee_0_11"/>
          <p:cNvSpPr txBox="1">
            <a:spLocks noGrp="1"/>
          </p:cNvSpPr>
          <p:nvPr>
            <p:ph type="title"/>
          </p:nvPr>
        </p:nvSpPr>
        <p:spPr>
          <a:xfrm>
            <a:off x="782424" y="857875"/>
            <a:ext cx="9339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5400"/>
              <a:buFont typeface="Arial"/>
              <a:buNone/>
            </a:pPr>
            <a:r>
              <a:rPr lang="en-US" sz="5000" b="1">
                <a:solidFill>
                  <a:srgbClr val="FFFFFF"/>
                </a:solidFill>
                <a:latin typeface="Titillium Web"/>
                <a:ea typeface="Titillium Web"/>
                <a:cs typeface="Titillium Web"/>
                <a:sym typeface="Titillium Web"/>
              </a:rPr>
              <a:t>Digital marketing</a:t>
            </a:r>
            <a:endParaRPr sz="5000" b="1">
              <a:solidFill>
                <a:srgbClr val="FFFFFF"/>
              </a:solidFill>
              <a:latin typeface="Titillium Web"/>
              <a:ea typeface="Titillium Web"/>
              <a:cs typeface="Titillium Web"/>
              <a:sym typeface="Titillium Web"/>
            </a:endParaRPr>
          </a:p>
        </p:txBody>
      </p:sp>
      <p:pic>
        <p:nvPicPr>
          <p:cNvPr id="199" name="Google Shape;199;gde5af1dcee_0_11"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gde5af1dcee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92D050"/>
              </a:buClr>
              <a:buSzPts val="5400"/>
              <a:buFont typeface="Poppins Medium"/>
              <a:buNone/>
            </a:pPr>
            <a:r>
              <a:rPr lang="en-US" sz="5000" b="1">
                <a:solidFill>
                  <a:srgbClr val="002060"/>
                </a:solidFill>
                <a:latin typeface="Titillium Web"/>
                <a:ea typeface="Titillium Web"/>
                <a:cs typeface="Titillium Web"/>
                <a:sym typeface="Titillium Web"/>
              </a:rPr>
              <a:t>Email</a:t>
            </a:r>
            <a:endParaRPr sz="5000" b="1">
              <a:solidFill>
                <a:srgbClr val="002060"/>
              </a:solidFill>
              <a:latin typeface="Titillium Web"/>
              <a:ea typeface="Titillium Web"/>
              <a:cs typeface="Titillium Web"/>
              <a:sym typeface="Titillium Web"/>
            </a:endParaRPr>
          </a:p>
        </p:txBody>
      </p:sp>
      <p:sp>
        <p:nvSpPr>
          <p:cNvPr id="206" name="Google Shape;206;gde5af1dcee_0_18"/>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5A5A5"/>
              </a:buClr>
              <a:buSzPts val="1200"/>
              <a:buFont typeface="Poppins Medium"/>
              <a:buNone/>
            </a:pPr>
            <a:r>
              <a:rPr lang="en-US" sz="1200" b="0" i="0" u="none" strike="noStrike" cap="none">
                <a:solidFill>
                  <a:srgbClr val="A5A5A5"/>
                </a:solidFill>
                <a:latin typeface="Poppins Medium"/>
                <a:ea typeface="Poppins Medium"/>
                <a:cs typeface="Poppins Medium"/>
                <a:sym typeface="Poppins Medium"/>
              </a:rPr>
              <a:t>Source: OVO Energy</a:t>
            </a:r>
            <a:endParaRPr sz="1200" b="0" i="0" u="none" strike="noStrike" cap="none">
              <a:solidFill>
                <a:srgbClr val="A5A5A5"/>
              </a:solidFill>
              <a:latin typeface="Poppins Medium"/>
              <a:ea typeface="Poppins Medium"/>
              <a:cs typeface="Poppins Medium"/>
              <a:sym typeface="Poppins Medium"/>
            </a:endParaRPr>
          </a:p>
        </p:txBody>
      </p:sp>
      <p:sp>
        <p:nvSpPr>
          <p:cNvPr id="207" name="Google Shape;207;gde5af1dcee_0_18"/>
          <p:cNvSpPr txBox="1"/>
          <p:nvPr/>
        </p:nvSpPr>
        <p:spPr>
          <a:xfrm>
            <a:off x="838200" y="1956719"/>
            <a:ext cx="10073400" cy="407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400"/>
              <a:buFont typeface="Arial"/>
              <a:buNone/>
            </a:pPr>
            <a:r>
              <a:rPr lang="en-US" sz="2400" b="1" i="0" u="none" strike="noStrike" cap="none">
                <a:solidFill>
                  <a:srgbClr val="002060"/>
                </a:solidFill>
                <a:latin typeface="Titillium Web"/>
                <a:ea typeface="Titillium Web"/>
                <a:cs typeface="Titillium Web"/>
                <a:sym typeface="Titillium Web"/>
              </a:rPr>
              <a:t>‘Think Before You Thank’</a:t>
            </a:r>
            <a:endParaRPr sz="2400" b="1" i="0" u="none" strike="noStrike" cap="none">
              <a:solidFill>
                <a:srgbClr val="002060"/>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400"/>
              <a:buFont typeface="Arial"/>
              <a:buNone/>
            </a:pPr>
            <a:r>
              <a:rPr lang="en-US" sz="2400" b="1" i="0" u="none" strike="noStrike" cap="none">
                <a:solidFill>
                  <a:srgbClr val="FF0000"/>
                </a:solidFill>
                <a:latin typeface="Arial"/>
                <a:ea typeface="Arial"/>
                <a:cs typeface="Arial"/>
                <a:sym typeface="Arial"/>
              </a:rPr>
              <a:t>16,433 tonnes </a:t>
            </a:r>
            <a:r>
              <a:rPr lang="en-US" sz="2400" b="1" i="0" u="none" strike="noStrike" cap="none">
                <a:solidFill>
                  <a:schemeClr val="lt1"/>
                </a:solidFill>
                <a:latin typeface="Arial"/>
                <a:ea typeface="Arial"/>
                <a:cs typeface="Arial"/>
                <a:sym typeface="Arial"/>
              </a:rPr>
              <a:t>of CO2 a year.</a:t>
            </a: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08" name="Google Shape;208;gde5af1dcee_0_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24925" y="0"/>
            <a:ext cx="4567076" cy="6858001"/>
          </a:xfrm>
          <a:prstGeom prst="rect">
            <a:avLst/>
          </a:prstGeom>
          <a:noFill/>
          <a:ln>
            <a:noFill/>
          </a:ln>
        </p:spPr>
      </p:pic>
      <p:graphicFrame>
        <p:nvGraphicFramePr>
          <p:cNvPr id="209" name="Google Shape;209;gde5af1dcee_0_18"/>
          <p:cNvGraphicFramePr/>
          <p:nvPr/>
        </p:nvGraphicFramePr>
        <p:xfrm>
          <a:off x="838200" y="2673653"/>
          <a:ext cx="5610200" cy="2225100"/>
        </p:xfrm>
        <a:graphic>
          <a:graphicData uri="http://schemas.openxmlformats.org/drawingml/2006/table">
            <a:tbl>
              <a:tblPr firstRow="1" bandRow="1">
                <a:noFill/>
                <a:tableStyleId>{158B474F-4072-42E7-B161-667DD6FE93A8}</a:tableStyleId>
              </a:tblPr>
              <a:tblGrid>
                <a:gridCol w="2805100">
                  <a:extLst>
                    <a:ext uri="{9D8B030D-6E8A-4147-A177-3AD203B41FA5}">
                      <a16:colId xmlns:a16="http://schemas.microsoft.com/office/drawing/2014/main" val="20000"/>
                    </a:ext>
                  </a:extLst>
                </a:gridCol>
                <a:gridCol w="2805100">
                  <a:extLst>
                    <a:ext uri="{9D8B030D-6E8A-4147-A177-3AD203B41FA5}">
                      <a16:colId xmlns:a16="http://schemas.microsoft.com/office/drawing/2014/main" val="20001"/>
                    </a:ext>
                  </a:extLst>
                </a:gridCol>
              </a:tblGrid>
              <a:tr h="37085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Arial"/>
                          <a:ea typeface="Arial"/>
                          <a:cs typeface="Arial"/>
                          <a:sym typeface="Arial"/>
                        </a:rPr>
                        <a:t>Top 10 most ‘unnecessary’ emails sent</a:t>
                      </a:r>
                      <a:endParaRPr sz="1400" u="none" strike="noStrike" cap="none"/>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1. Thank you</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6. Have a good evening</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2. Thanks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7. Did you get/see this?</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3. Have a good weekend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8. Cheers</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4. Received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9. You too</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5. Appreciated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2060"/>
                          </a:solidFill>
                          <a:latin typeface="Arial"/>
                          <a:ea typeface="Arial"/>
                          <a:cs typeface="Arial"/>
                          <a:sym typeface="Arial"/>
                        </a:rPr>
                        <a:t>10. LOL</a:t>
                      </a:r>
                      <a:endParaRPr sz="1400" u="none" strike="noStrike" cap="none"/>
                    </a:p>
                  </a:txBody>
                  <a:tcPr marL="91450" marR="91450" marT="45725" marB="45725"/>
                </a:tc>
                <a:extLst>
                  <a:ext uri="{0D108BD9-81ED-4DB2-BD59-A6C34878D82A}">
                    <a16:rowId xmlns:a16="http://schemas.microsoft.com/office/drawing/2014/main" val="10005"/>
                  </a:ext>
                </a:extLst>
              </a:tr>
            </a:tbl>
          </a:graphicData>
        </a:graphic>
      </p:graphicFrame>
      <p:pic>
        <p:nvPicPr>
          <p:cNvPr id="210" name="Google Shape;210;gde5af1dcee_0_18"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gde5af1dcee_0_28"/>
          <p:cNvSpPr txBox="1">
            <a:spLocks noGrp="1"/>
          </p:cNvSpPr>
          <p:nvPr>
            <p:ph type="title"/>
          </p:nvPr>
        </p:nvSpPr>
        <p:spPr>
          <a:xfrm>
            <a:off x="838200" y="7198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800"/>
              <a:buFont typeface="Arial"/>
              <a:buNone/>
            </a:pPr>
            <a:r>
              <a:rPr lang="en-US" sz="4700" b="1">
                <a:solidFill>
                  <a:srgbClr val="002060"/>
                </a:solidFill>
                <a:latin typeface="Titillium Web"/>
                <a:ea typeface="Titillium Web"/>
                <a:cs typeface="Titillium Web"/>
                <a:sym typeface="Titillium Web"/>
              </a:rPr>
              <a:t>16,433 tonnes of CO2 per year.</a:t>
            </a:r>
            <a:endParaRPr sz="4700" b="1">
              <a:solidFill>
                <a:srgbClr val="002060"/>
              </a:solidFill>
              <a:latin typeface="Titillium Web"/>
              <a:ea typeface="Titillium Web"/>
              <a:cs typeface="Titillium Web"/>
              <a:sym typeface="Titillium Web"/>
            </a:endParaRPr>
          </a:p>
          <a:p>
            <a:pPr marL="0" lvl="0" indent="0" algn="l" rtl="0">
              <a:lnSpc>
                <a:spcPct val="90000"/>
              </a:lnSpc>
              <a:spcBef>
                <a:spcPts val="0"/>
              </a:spcBef>
              <a:spcAft>
                <a:spcPts val="0"/>
              </a:spcAft>
              <a:buClr>
                <a:srgbClr val="92D050"/>
              </a:buClr>
              <a:buSzPts val="5400"/>
              <a:buFont typeface="Poppins Medium"/>
              <a:buNone/>
            </a:pPr>
            <a:endParaRPr sz="5400" b="1">
              <a:solidFill>
                <a:srgbClr val="000000"/>
              </a:solidFill>
              <a:latin typeface="Poppins Medium"/>
              <a:ea typeface="Poppins Medium"/>
              <a:cs typeface="Poppins Medium"/>
              <a:sym typeface="Poppins Medium"/>
            </a:endParaRPr>
          </a:p>
        </p:txBody>
      </p:sp>
      <p:sp>
        <p:nvSpPr>
          <p:cNvPr id="217" name="Google Shape;217;gde5af1dcee_0_28"/>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200"/>
              <a:buFont typeface="Poppins Medium"/>
              <a:buNone/>
            </a:pPr>
            <a:r>
              <a:rPr lang="en-US" sz="1200" b="0" i="0" u="none" strike="noStrike" cap="none">
                <a:solidFill>
                  <a:srgbClr val="7F7F7F"/>
                </a:solidFill>
                <a:latin typeface="Poppins Medium"/>
                <a:ea typeface="Poppins Medium"/>
                <a:cs typeface="Poppins Medium"/>
                <a:sym typeface="Poppins Medium"/>
              </a:rPr>
              <a:t>Source: OVO Energy</a:t>
            </a:r>
            <a:endParaRPr sz="1200" b="0" i="0" u="none" strike="noStrike" cap="none">
              <a:solidFill>
                <a:srgbClr val="7F7F7F"/>
              </a:solidFill>
              <a:latin typeface="Poppins Medium"/>
              <a:ea typeface="Poppins Medium"/>
              <a:cs typeface="Poppins Medium"/>
              <a:sym typeface="Poppins Medium"/>
            </a:endParaRPr>
          </a:p>
        </p:txBody>
      </p:sp>
      <p:sp>
        <p:nvSpPr>
          <p:cNvPr id="218" name="Google Shape;218;gde5af1dcee_0_28"/>
          <p:cNvSpPr txBox="1"/>
          <p:nvPr/>
        </p:nvSpPr>
        <p:spPr>
          <a:xfrm>
            <a:off x="971525" y="5358040"/>
            <a:ext cx="4600500" cy="69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Arial"/>
              <a:buNone/>
            </a:pPr>
            <a:r>
              <a:rPr lang="en-US" sz="1800" b="1" i="0" u="none" strike="noStrike" cap="none">
                <a:solidFill>
                  <a:srgbClr val="002060"/>
                </a:solidFill>
                <a:latin typeface="Arial"/>
                <a:ea typeface="Arial"/>
                <a:cs typeface="Arial"/>
                <a:sym typeface="Arial"/>
              </a:rPr>
              <a:t>81,152 flights from London to Madrid.</a:t>
            </a:r>
            <a:endParaRPr sz="1800" b="1"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Poppins Medium"/>
              <a:ea typeface="Poppins Medium"/>
              <a:cs typeface="Poppins Medium"/>
              <a:sym typeface="Poppins Medium"/>
            </a:endParaRPr>
          </a:p>
        </p:txBody>
      </p:sp>
      <p:pic>
        <p:nvPicPr>
          <p:cNvPr id="219" name="Google Shape;219;gde5af1dcee_0_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5438" y="1961475"/>
            <a:ext cx="3912672" cy="3183250"/>
          </a:xfrm>
          <a:prstGeom prst="rect">
            <a:avLst/>
          </a:prstGeom>
          <a:noFill/>
          <a:ln>
            <a:noFill/>
          </a:ln>
        </p:spPr>
      </p:pic>
      <p:pic>
        <p:nvPicPr>
          <p:cNvPr id="220" name="Google Shape;220;gde5af1dcee_0_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29900" y="1961475"/>
            <a:ext cx="4600500" cy="3183251"/>
          </a:xfrm>
          <a:prstGeom prst="rect">
            <a:avLst/>
          </a:prstGeom>
          <a:noFill/>
          <a:ln>
            <a:noFill/>
          </a:ln>
        </p:spPr>
      </p:pic>
      <p:sp>
        <p:nvSpPr>
          <p:cNvPr id="221" name="Google Shape;221;gde5af1dcee_0_28"/>
          <p:cNvSpPr txBox="1"/>
          <p:nvPr/>
        </p:nvSpPr>
        <p:spPr>
          <a:xfrm>
            <a:off x="6129900" y="5358053"/>
            <a:ext cx="4600500" cy="69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Arial"/>
              <a:buNone/>
            </a:pPr>
            <a:r>
              <a:rPr lang="en-US" sz="1800" b="1" i="0" u="none" strike="noStrike" cap="none">
                <a:solidFill>
                  <a:srgbClr val="002060"/>
                </a:solidFill>
                <a:latin typeface="Arial"/>
                <a:ea typeface="Arial"/>
                <a:cs typeface="Arial"/>
                <a:sym typeface="Arial"/>
              </a:rPr>
              <a:t>3,334 diesel cars off the road.  </a:t>
            </a:r>
            <a:endParaRPr sz="1800" b="1"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Poppins Medium"/>
              <a:ea typeface="Poppins Medium"/>
              <a:cs typeface="Poppins Medium"/>
              <a:sym typeface="Poppins Medium"/>
            </a:endParaRPr>
          </a:p>
        </p:txBody>
      </p:sp>
      <p:pic>
        <p:nvPicPr>
          <p:cNvPr id="222" name="Google Shape;222;gde5af1dcee_0_28" descr="A picture containing icon&#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gde5af1dcee_0_39"/>
          <p:cNvSpPr txBox="1"/>
          <p:nvPr/>
        </p:nvSpPr>
        <p:spPr>
          <a:xfrm>
            <a:off x="954373" y="1794520"/>
            <a:ext cx="10558200" cy="3477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2060"/>
              </a:buClr>
              <a:buSzPts val="2000"/>
              <a:buFont typeface="Arial"/>
              <a:buNone/>
            </a:pPr>
            <a:r>
              <a:rPr lang="en-US" sz="2000" b="0" i="0" u="none" strike="noStrike" cap="none">
                <a:solidFill>
                  <a:srgbClr val="002060"/>
                </a:solidFill>
                <a:latin typeface="Arial"/>
                <a:ea typeface="Arial"/>
                <a:cs typeface="Arial"/>
                <a:sym typeface="Arial"/>
              </a:rPr>
              <a:t>‘Brits sending 1 less email a day would save 16,433 tonnes of carbon a year’</a:t>
            </a:r>
            <a:endParaRPr sz="20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x1 email = 1g carbon = 0.000001 tonnes CO2e per email (Source: Mike Berners-Lee)</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365 days per year / 12 months = 30.417 emails per mon</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0.000001 tonnes of CO2e x 30.417 emails per month x 12 months per year = 0.000365004 tonnes CO2e saved per person, per year </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UK population of 52,351,213 adults (18 and over. Source: ONS)</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87% of adults use the internet daily and 86% of all adults use email (Source: ONS)</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86% of 52,351,213 = 45,022,043</a:t>
            </a:r>
            <a:endParaRPr sz="1800" b="0" i="0" u="none" strike="noStrike" cap="none">
              <a:solidFill>
                <a:srgbClr val="002060"/>
              </a:solidFill>
              <a:latin typeface="Arial"/>
              <a:ea typeface="Arial"/>
              <a:cs typeface="Arial"/>
              <a:sym typeface="Arial"/>
            </a:endParaRPr>
          </a:p>
          <a:p>
            <a:pPr marL="342900" marR="0" lvl="0" indent="-342900" algn="l" rtl="0">
              <a:lnSpc>
                <a:spcPct val="115000"/>
              </a:lnSpc>
              <a:spcBef>
                <a:spcPts val="0"/>
              </a:spcBef>
              <a:spcAft>
                <a:spcPts val="0"/>
              </a:spcAft>
              <a:buClr>
                <a:srgbClr val="002060"/>
              </a:buClr>
              <a:buSzPts val="2000"/>
              <a:buFont typeface="Poppins Light"/>
              <a:buChar char="•"/>
            </a:pPr>
            <a:r>
              <a:rPr lang="en-US" sz="2000" b="0" i="0" u="none" strike="noStrike" cap="none">
                <a:solidFill>
                  <a:srgbClr val="002060"/>
                </a:solidFill>
                <a:latin typeface="Arial"/>
                <a:ea typeface="Arial"/>
                <a:cs typeface="Arial"/>
                <a:sym typeface="Arial"/>
              </a:rPr>
              <a:t>45,022,043 adults x 0.000365004 tonnes of carbon saved per person per year = 16,433 tonnes of carbon saved per year by total UK population</a:t>
            </a:r>
            <a:endParaRPr sz="1800" b="0" i="0" u="none" strike="noStrike" cap="none">
              <a:solidFill>
                <a:srgbClr val="002060"/>
              </a:solidFill>
              <a:latin typeface="Arial"/>
              <a:ea typeface="Arial"/>
              <a:cs typeface="Arial"/>
              <a:sym typeface="Arial"/>
            </a:endParaRPr>
          </a:p>
        </p:txBody>
      </p:sp>
      <p:sp>
        <p:nvSpPr>
          <p:cNvPr id="229" name="Google Shape;229;gde5af1dcee_0_39"/>
          <p:cNvSpPr txBox="1">
            <a:spLocks noGrp="1"/>
          </p:cNvSpPr>
          <p:nvPr>
            <p:ph type="title"/>
          </p:nvPr>
        </p:nvSpPr>
        <p:spPr>
          <a:xfrm>
            <a:off x="838200" y="365125"/>
            <a:ext cx="3152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92D050"/>
              </a:buClr>
              <a:buSzPts val="5400"/>
              <a:buFont typeface="Poppins Medium"/>
              <a:buNone/>
            </a:pPr>
            <a:r>
              <a:rPr lang="en-US" sz="4700" b="1">
                <a:solidFill>
                  <a:srgbClr val="002060"/>
                </a:solidFill>
                <a:latin typeface="Titillium Web"/>
                <a:ea typeface="Titillium Web"/>
                <a:cs typeface="Titillium Web"/>
                <a:sym typeface="Titillium Web"/>
              </a:rPr>
              <a:t>Email</a:t>
            </a:r>
            <a:endParaRPr sz="4700" b="1">
              <a:solidFill>
                <a:srgbClr val="002060"/>
              </a:solidFill>
              <a:latin typeface="Titillium Web"/>
              <a:ea typeface="Titillium Web"/>
              <a:cs typeface="Titillium Web"/>
              <a:sym typeface="Titillium Web"/>
            </a:endParaRPr>
          </a:p>
        </p:txBody>
      </p:sp>
      <p:sp>
        <p:nvSpPr>
          <p:cNvPr id="230" name="Google Shape;230;gde5af1dcee_0_39"/>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5A5A5"/>
              </a:buClr>
              <a:buSzPts val="1200"/>
              <a:buFont typeface="Poppins Medium"/>
              <a:buNone/>
            </a:pPr>
            <a:r>
              <a:rPr lang="en-US" sz="1200" b="0" i="0" u="none" strike="noStrike" cap="none">
                <a:solidFill>
                  <a:srgbClr val="A5A5A5"/>
                </a:solidFill>
                <a:latin typeface="Poppins Medium"/>
                <a:ea typeface="Poppins Medium"/>
                <a:cs typeface="Poppins Medium"/>
                <a:sym typeface="Poppins Medium"/>
              </a:rPr>
              <a:t>Source: OVO Energy</a:t>
            </a:r>
            <a:endParaRPr sz="1200" b="0" i="0" u="none" strike="noStrike" cap="none">
              <a:solidFill>
                <a:srgbClr val="A5A5A5"/>
              </a:solidFill>
              <a:latin typeface="Poppins Medium"/>
              <a:ea typeface="Poppins Medium"/>
              <a:cs typeface="Poppins Medium"/>
              <a:sym typeface="Poppins Medium"/>
            </a:endParaRPr>
          </a:p>
        </p:txBody>
      </p:sp>
      <p:pic>
        <p:nvPicPr>
          <p:cNvPr id="231" name="Google Shape;231;gde5af1dcee_0_39" descr="A black and white logo&#10;&#10;Description automatically generated with low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pic>
        <p:nvPicPr>
          <p:cNvPr id="232" name="Google Shape;232;gde5af1dcee_0_39"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gde5af1dcee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92D050"/>
              </a:buClr>
              <a:buSzPts val="5400"/>
              <a:buFont typeface="Poppins Medium"/>
              <a:buNone/>
            </a:pPr>
            <a:r>
              <a:rPr lang="en-US" sz="5000" b="1">
                <a:solidFill>
                  <a:srgbClr val="002060"/>
                </a:solidFill>
                <a:latin typeface="Titillium Web"/>
                <a:ea typeface="Titillium Web"/>
                <a:cs typeface="Titillium Web"/>
                <a:sym typeface="Titillium Web"/>
              </a:rPr>
              <a:t>Google search</a:t>
            </a:r>
            <a:endParaRPr sz="5000" b="1">
              <a:solidFill>
                <a:srgbClr val="002060"/>
              </a:solidFill>
              <a:latin typeface="Titillium Web"/>
              <a:ea typeface="Titillium Web"/>
              <a:cs typeface="Titillium Web"/>
              <a:sym typeface="Titillium Web"/>
            </a:endParaRPr>
          </a:p>
        </p:txBody>
      </p:sp>
      <p:sp>
        <p:nvSpPr>
          <p:cNvPr id="239" name="Google Shape;239;gde5af1dcee_0_56"/>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200"/>
              <a:buFont typeface="Poppins Medium"/>
              <a:buNone/>
            </a:pPr>
            <a:r>
              <a:rPr lang="en-US" sz="1200" b="0" i="0" u="none" strike="noStrike" cap="none">
                <a:solidFill>
                  <a:srgbClr val="BFBFBF"/>
                </a:solidFill>
                <a:latin typeface="Poppins Medium"/>
                <a:ea typeface="Poppins Medium"/>
                <a:cs typeface="Poppins Medium"/>
                <a:sym typeface="Poppins Medium"/>
              </a:rPr>
              <a:t>Source: Google</a:t>
            </a:r>
            <a:endParaRPr sz="1200" b="0" i="0" u="none" strike="noStrike" cap="none">
              <a:solidFill>
                <a:srgbClr val="BFBFBF"/>
              </a:solidFill>
              <a:latin typeface="Poppins Medium"/>
              <a:ea typeface="Poppins Medium"/>
              <a:cs typeface="Poppins Medium"/>
              <a:sym typeface="Poppins Medium"/>
            </a:endParaRPr>
          </a:p>
        </p:txBody>
      </p:sp>
      <p:sp>
        <p:nvSpPr>
          <p:cNvPr id="240" name="Google Shape;240;gde5af1dcee_0_56"/>
          <p:cNvSpPr txBox="1"/>
          <p:nvPr/>
        </p:nvSpPr>
        <p:spPr>
          <a:xfrm>
            <a:off x="2668350" y="4765850"/>
            <a:ext cx="8685600" cy="110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5400"/>
              <a:buFont typeface="Arial"/>
              <a:buNone/>
            </a:pPr>
            <a:r>
              <a:rPr lang="en-US" sz="5400" b="1" i="0" u="none" strike="noStrike" cap="none">
                <a:solidFill>
                  <a:srgbClr val="002060"/>
                </a:solidFill>
                <a:latin typeface="Arial"/>
                <a:ea typeface="Arial"/>
                <a:cs typeface="Arial"/>
                <a:sym typeface="Arial"/>
              </a:rPr>
              <a:t>0.2 g                      0.2 g</a:t>
            </a:r>
            <a:endParaRPr sz="5400" b="1"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endParaRPr sz="12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rgbClr val="002060"/>
              </a:solidFill>
              <a:latin typeface="Arial"/>
              <a:ea typeface="Arial"/>
              <a:cs typeface="Arial"/>
              <a:sym typeface="Arial"/>
            </a:endParaRPr>
          </a:p>
        </p:txBody>
      </p:sp>
      <p:pic>
        <p:nvPicPr>
          <p:cNvPr id="241" name="Google Shape;241;gde5af1dcee_0_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57075" y="2048175"/>
            <a:ext cx="3761150" cy="2510550"/>
          </a:xfrm>
          <a:prstGeom prst="rect">
            <a:avLst/>
          </a:prstGeom>
          <a:noFill/>
          <a:ln>
            <a:noFill/>
          </a:ln>
        </p:spPr>
      </p:pic>
      <p:pic>
        <p:nvPicPr>
          <p:cNvPr id="242" name="Google Shape;242;gde5af1dcee_0_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53500" y="2048175"/>
            <a:ext cx="3695800" cy="2510550"/>
          </a:xfrm>
          <a:prstGeom prst="rect">
            <a:avLst/>
          </a:prstGeom>
          <a:noFill/>
          <a:ln>
            <a:noFill/>
          </a:ln>
        </p:spPr>
      </p:pic>
      <p:pic>
        <p:nvPicPr>
          <p:cNvPr id="243" name="Google Shape;243;gde5af1dcee_0_56" descr="A picture containing icon&#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gde5af1dcee_0_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92D050"/>
              </a:buClr>
              <a:buSzPts val="5400"/>
              <a:buFont typeface="Poppins Medium"/>
              <a:buNone/>
            </a:pPr>
            <a:r>
              <a:rPr lang="en-US" sz="4600" b="1">
                <a:solidFill>
                  <a:srgbClr val="002060"/>
                </a:solidFill>
                <a:latin typeface="Titillium Web"/>
                <a:ea typeface="Titillium Web"/>
                <a:cs typeface="Titillium Web"/>
                <a:sym typeface="Titillium Web"/>
              </a:rPr>
              <a:t>Google search</a:t>
            </a:r>
            <a:endParaRPr sz="4600" b="1">
              <a:solidFill>
                <a:srgbClr val="002060"/>
              </a:solidFill>
              <a:latin typeface="Titillium Web"/>
              <a:ea typeface="Titillium Web"/>
              <a:cs typeface="Titillium Web"/>
              <a:sym typeface="Titillium Web"/>
            </a:endParaRPr>
          </a:p>
        </p:txBody>
      </p:sp>
      <p:sp>
        <p:nvSpPr>
          <p:cNvPr id="250" name="Google Shape;250;gde5af1dcee_0_66"/>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200"/>
              <a:buFont typeface="Poppins Medium"/>
              <a:buNone/>
            </a:pPr>
            <a:r>
              <a:rPr lang="en-US" sz="1200" b="0" i="0" u="none" strike="noStrike" cap="none">
                <a:solidFill>
                  <a:srgbClr val="BFBFBF"/>
                </a:solidFill>
                <a:latin typeface="Poppins Medium"/>
                <a:ea typeface="Poppins Medium"/>
                <a:cs typeface="Poppins Medium"/>
                <a:sym typeface="Poppins Medium"/>
              </a:rPr>
              <a:t>Source: Google</a:t>
            </a:r>
            <a:endParaRPr sz="1200" b="0" i="0" u="none" strike="noStrike" cap="none">
              <a:solidFill>
                <a:srgbClr val="BFBFBF"/>
              </a:solidFill>
              <a:latin typeface="Poppins Medium"/>
              <a:ea typeface="Poppins Medium"/>
              <a:cs typeface="Poppins Medium"/>
              <a:sym typeface="Poppins Medium"/>
            </a:endParaRPr>
          </a:p>
        </p:txBody>
      </p:sp>
      <p:sp>
        <p:nvSpPr>
          <p:cNvPr id="251" name="Google Shape;251;gde5af1dcee_0_66"/>
          <p:cNvSpPr txBox="1"/>
          <p:nvPr/>
        </p:nvSpPr>
        <p:spPr>
          <a:xfrm>
            <a:off x="2291700" y="4765850"/>
            <a:ext cx="9274200" cy="110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5400"/>
              <a:buFont typeface="Arial"/>
              <a:buNone/>
            </a:pPr>
            <a:r>
              <a:rPr lang="en-US" sz="5400" b="1" i="0" u="none" strike="noStrike" cap="none">
                <a:solidFill>
                  <a:srgbClr val="002060"/>
                </a:solidFill>
                <a:latin typeface="Arial"/>
                <a:ea typeface="Arial"/>
                <a:cs typeface="Arial"/>
                <a:sym typeface="Arial"/>
              </a:rPr>
              <a:t>3.5B                         700 t</a:t>
            </a:r>
            <a:endParaRPr sz="5400" b="1"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endParaRPr sz="12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rgbClr val="002060"/>
              </a:solidFill>
              <a:latin typeface="Arial"/>
              <a:ea typeface="Arial"/>
              <a:cs typeface="Arial"/>
              <a:sym typeface="Arial"/>
            </a:endParaRPr>
          </a:p>
        </p:txBody>
      </p:sp>
      <p:pic>
        <p:nvPicPr>
          <p:cNvPr id="252" name="Google Shape;252;gde5af1dcee_0_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7815" y="1690825"/>
            <a:ext cx="4510935" cy="2998825"/>
          </a:xfrm>
          <a:prstGeom prst="rect">
            <a:avLst/>
          </a:prstGeom>
          <a:noFill/>
          <a:ln>
            <a:noFill/>
          </a:ln>
        </p:spPr>
      </p:pic>
      <p:sp>
        <p:nvSpPr>
          <p:cNvPr id="253" name="Google Shape;253;gde5af1dcee_0_66"/>
          <p:cNvSpPr/>
          <p:nvPr/>
        </p:nvSpPr>
        <p:spPr>
          <a:xfrm>
            <a:off x="9844765" y="1818795"/>
            <a:ext cx="1412400" cy="1412400"/>
          </a:xfrm>
          <a:prstGeom prst="ellipse">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4" name="Google Shape;254;gde5af1dcee_0_66"/>
          <p:cNvSpPr txBox="1"/>
          <p:nvPr/>
        </p:nvSpPr>
        <p:spPr>
          <a:xfrm>
            <a:off x="10111615" y="1899637"/>
            <a:ext cx="878700" cy="116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7200"/>
              <a:buFont typeface="Arial"/>
              <a:buNone/>
            </a:pPr>
            <a:r>
              <a:rPr lang="en-US" sz="7200" b="1" i="0" u="none" strike="noStrike" cap="none">
                <a:solidFill>
                  <a:srgbClr val="FFFFFF"/>
                </a:solidFill>
                <a:latin typeface="Poppins"/>
                <a:ea typeface="Poppins"/>
                <a:cs typeface="Poppins"/>
                <a:sym typeface="Poppins"/>
              </a:rPr>
              <a:t>6</a:t>
            </a:r>
            <a:endParaRPr sz="1800" b="0" i="0" u="none" strike="noStrike" cap="none">
              <a:solidFill>
                <a:srgbClr val="FFFFFF"/>
              </a:solidFill>
              <a:latin typeface="Calibri"/>
              <a:ea typeface="Calibri"/>
              <a:cs typeface="Calibri"/>
              <a:sym typeface="Calibri"/>
            </a:endParaRPr>
          </a:p>
        </p:txBody>
      </p:sp>
      <p:pic>
        <p:nvPicPr>
          <p:cNvPr id="255" name="Google Shape;255;gde5af1dcee_0_6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93641">
            <a:off x="6192150" y="2802553"/>
            <a:ext cx="5755726" cy="1617343"/>
          </a:xfrm>
          <a:prstGeom prst="rect">
            <a:avLst/>
          </a:prstGeom>
          <a:noFill/>
          <a:ln>
            <a:noFill/>
          </a:ln>
        </p:spPr>
      </p:pic>
      <p:pic>
        <p:nvPicPr>
          <p:cNvPr id="256" name="Google Shape;256;gde5af1dcee_0_66" descr="A picture containing icon&#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de5af1dcee_0_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Black"/>
              <a:buNone/>
            </a:pPr>
            <a:endParaRPr/>
          </a:p>
        </p:txBody>
      </p:sp>
      <p:sp>
        <p:nvSpPr>
          <p:cNvPr id="263" name="Google Shape;263;gde5af1dcee_0_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800"/>
              <a:buNone/>
            </a:pPr>
            <a:endParaRPr/>
          </a:p>
        </p:txBody>
      </p:sp>
      <p:pic>
        <p:nvPicPr>
          <p:cNvPr id="264" name="Google Shape;264;gde5af1dcee_0_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857999"/>
          </a:xfrm>
          <a:prstGeom prst="rect">
            <a:avLst/>
          </a:prstGeom>
          <a:noFill/>
          <a:ln>
            <a:noFill/>
          </a:ln>
        </p:spPr>
      </p:pic>
      <p:sp>
        <p:nvSpPr>
          <p:cNvPr id="265" name="Google Shape;265;gde5af1dcee_0_78"/>
          <p:cNvSpPr txBox="1">
            <a:spLocks noGrp="1"/>
          </p:cNvSpPr>
          <p:nvPr>
            <p:ph type="title"/>
          </p:nvPr>
        </p:nvSpPr>
        <p:spPr>
          <a:xfrm>
            <a:off x="1240600" y="961325"/>
            <a:ext cx="8404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7200"/>
              <a:buFont typeface="Arial"/>
              <a:buNone/>
            </a:pPr>
            <a:r>
              <a:rPr lang="en-US" sz="7200" b="1">
                <a:solidFill>
                  <a:srgbClr val="FFFFFF"/>
                </a:solidFill>
                <a:latin typeface="Arial"/>
                <a:ea typeface="Arial"/>
                <a:cs typeface="Arial"/>
                <a:sym typeface="Arial"/>
              </a:rPr>
              <a:t>Tools</a:t>
            </a:r>
            <a:endParaRPr b="1">
              <a:solidFill>
                <a:srgbClr val="FFFFFF"/>
              </a:solidFill>
              <a:latin typeface="Arial"/>
              <a:ea typeface="Arial"/>
              <a:cs typeface="Arial"/>
              <a:sym typeface="Arial"/>
            </a:endParaRPr>
          </a:p>
        </p:txBody>
      </p:sp>
      <p:pic>
        <p:nvPicPr>
          <p:cNvPr id="266" name="Google Shape;266;gde5af1dcee_0_78"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pic>
        <p:nvPicPr>
          <p:cNvPr id="272" name="Google Shape;272;gde5af1dcee_0_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37182"/>
            <a:ext cx="12415144" cy="7098633"/>
          </a:xfrm>
          <a:prstGeom prst="rect">
            <a:avLst/>
          </a:prstGeom>
          <a:noFill/>
          <a:ln>
            <a:noFill/>
          </a:ln>
        </p:spPr>
      </p:pic>
      <p:sp>
        <p:nvSpPr>
          <p:cNvPr id="273" name="Google Shape;273;gde5af1dcee_0_87"/>
          <p:cNvSpPr txBox="1"/>
          <p:nvPr/>
        </p:nvSpPr>
        <p:spPr>
          <a:xfrm>
            <a:off x="3826500" y="6510600"/>
            <a:ext cx="8365500" cy="694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1200"/>
              <a:buFont typeface="Poppins Medium"/>
              <a:buNone/>
            </a:pPr>
            <a:r>
              <a:rPr lang="en-US" sz="1200" b="0" i="0" u="none" strike="noStrike" cap="none">
                <a:solidFill>
                  <a:schemeClr val="lt1"/>
                </a:solidFill>
                <a:latin typeface="Poppins Medium"/>
                <a:ea typeface="Poppins Medium"/>
                <a:cs typeface="Poppins Medium"/>
                <a:sym typeface="Poppins Medium"/>
              </a:rPr>
              <a:t>https://www.websitecarbon.com/</a:t>
            </a:r>
            <a:endParaRPr sz="1800" b="0" i="0" u="none" strike="noStrike" cap="none">
              <a:solidFill>
                <a:schemeClr val="lt1"/>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gde13beba70_0_6"/>
          <p:cNvSpPr txBox="1">
            <a:spLocks noGrp="1"/>
          </p:cNvSpPr>
          <p:nvPr>
            <p:ph type="title"/>
          </p:nvPr>
        </p:nvSpPr>
        <p:spPr>
          <a:xfrm>
            <a:off x="962066" y="879166"/>
            <a:ext cx="6619800" cy="10131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80F5E"/>
              </a:buClr>
              <a:buSzPts val="4800"/>
              <a:buFont typeface="Arial"/>
              <a:buNone/>
            </a:pPr>
            <a:r>
              <a:rPr lang="en-US" sz="4800"/>
              <a:t>Digital Sustainability</a:t>
            </a:r>
            <a:endParaRPr sz="4000">
              <a:solidFill>
                <a:srgbClr val="434343"/>
              </a:solidFill>
            </a:endParaRPr>
          </a:p>
        </p:txBody>
      </p:sp>
      <p:pic>
        <p:nvPicPr>
          <p:cNvPr id="104" name="Google Shape;104;gde13beba70_0_6" descr="A picture containing icon&#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pic>
        <p:nvPicPr>
          <p:cNvPr id="105" name="Google Shape;105;gde13beba70_0_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11298" y="342899"/>
            <a:ext cx="6906459" cy="5816829"/>
          </a:xfrm>
          <a:prstGeom prst="rect">
            <a:avLst/>
          </a:prstGeom>
          <a:noFill/>
          <a:ln>
            <a:noFill/>
          </a:ln>
        </p:spPr>
      </p:pic>
      <p:sp>
        <p:nvSpPr>
          <p:cNvPr id="106" name="Google Shape;106;gde13beba70_0_6"/>
          <p:cNvSpPr txBox="1"/>
          <p:nvPr/>
        </p:nvSpPr>
        <p:spPr>
          <a:xfrm>
            <a:off x="1301750" y="2059234"/>
            <a:ext cx="6565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2060"/>
                </a:solidFill>
                <a:latin typeface="Titillium Web"/>
                <a:ea typeface="Titillium Web"/>
                <a:cs typeface="Titillium Web"/>
                <a:sym typeface="Titillium Web"/>
              </a:rPr>
              <a:t>How to create sustainable websites</a:t>
            </a:r>
            <a:endParaRPr sz="2000" b="0" i="0" u="none" strike="noStrike" cap="none">
              <a:solidFill>
                <a:srgbClr val="002060"/>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pic>
        <p:nvPicPr>
          <p:cNvPr id="279" name="Google Shape;279;gde5af1dcee_0_93" descr="Graphical user interface, diagram, text, application&#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966" y="1168400"/>
            <a:ext cx="5575799" cy="4739430"/>
          </a:xfrm>
          <a:prstGeom prst="rect">
            <a:avLst/>
          </a:prstGeom>
          <a:noFill/>
          <a:ln>
            <a:noFill/>
          </a:ln>
        </p:spPr>
      </p:pic>
      <p:sp>
        <p:nvSpPr>
          <p:cNvPr id="280" name="Google Shape;280;gde5af1dcee_0_93"/>
          <p:cNvSpPr txBox="1">
            <a:spLocks noGrp="1"/>
          </p:cNvSpPr>
          <p:nvPr>
            <p:ph type="title"/>
          </p:nvPr>
        </p:nvSpPr>
        <p:spPr>
          <a:xfrm>
            <a:off x="648268" y="25400"/>
            <a:ext cx="8404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200"/>
              <a:buFont typeface="Arial"/>
              <a:buNone/>
            </a:pPr>
            <a:r>
              <a:rPr lang="en-US" sz="3200" b="1">
                <a:solidFill>
                  <a:srgbClr val="002060"/>
                </a:solidFill>
                <a:latin typeface="Arial"/>
                <a:ea typeface="Arial"/>
                <a:cs typeface="Arial"/>
                <a:sym typeface="Arial"/>
              </a:rPr>
              <a:t>2020</a:t>
            </a:r>
            <a:endParaRPr sz="1600" b="1">
              <a:solidFill>
                <a:srgbClr val="002060"/>
              </a:solidFill>
              <a:latin typeface="Arial"/>
              <a:ea typeface="Arial"/>
              <a:cs typeface="Arial"/>
              <a:sym typeface="Arial"/>
            </a:endParaRPr>
          </a:p>
        </p:txBody>
      </p:sp>
      <p:pic>
        <p:nvPicPr>
          <p:cNvPr id="281" name="Google Shape;281;gde5af1dcee_0_9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98060" y="1168400"/>
            <a:ext cx="5600241" cy="3835401"/>
          </a:xfrm>
          <a:prstGeom prst="rect">
            <a:avLst/>
          </a:prstGeom>
          <a:noFill/>
          <a:ln>
            <a:noFill/>
          </a:ln>
        </p:spPr>
      </p:pic>
      <p:pic>
        <p:nvPicPr>
          <p:cNvPr id="282" name="Google Shape;282;gde5af1dcee_0_9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198060" y="5003801"/>
            <a:ext cx="5600241" cy="904029"/>
          </a:xfrm>
          <a:prstGeom prst="rect">
            <a:avLst/>
          </a:prstGeom>
          <a:noFill/>
          <a:ln>
            <a:noFill/>
          </a:ln>
        </p:spPr>
      </p:pic>
      <p:sp>
        <p:nvSpPr>
          <p:cNvPr id="283" name="Google Shape;283;gde5af1dcee_0_93"/>
          <p:cNvSpPr txBox="1"/>
          <p:nvPr/>
        </p:nvSpPr>
        <p:spPr>
          <a:xfrm>
            <a:off x="6461351" y="20620"/>
            <a:ext cx="84045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200"/>
              <a:buFont typeface="Arial"/>
              <a:buNone/>
            </a:pPr>
            <a:r>
              <a:rPr lang="en-US" sz="3200" b="1" i="0" u="none" strike="noStrike" cap="none">
                <a:solidFill>
                  <a:srgbClr val="002060"/>
                </a:solidFill>
                <a:latin typeface="Arial"/>
                <a:ea typeface="Arial"/>
                <a:cs typeface="Arial"/>
                <a:sym typeface="Arial"/>
              </a:rPr>
              <a:t>2021</a:t>
            </a:r>
            <a:endParaRPr sz="1600" b="1" i="0" u="none" strike="noStrike" cap="none">
              <a:solidFill>
                <a:srgbClr val="002060"/>
              </a:solidFill>
              <a:latin typeface="Arial"/>
              <a:ea typeface="Arial"/>
              <a:cs typeface="Arial"/>
              <a:sym typeface="Arial"/>
            </a:endParaRPr>
          </a:p>
        </p:txBody>
      </p:sp>
      <p:pic>
        <p:nvPicPr>
          <p:cNvPr id="284" name="Google Shape;284;gde5af1dcee_0_93" descr="A picture containing icon&#10;&#10;Description automatically generate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gde5af1dcee_0_1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sz="3700">
                <a:solidFill>
                  <a:srgbClr val="002060"/>
                </a:solidFill>
                <a:latin typeface="Titillium Web"/>
                <a:ea typeface="Titillium Web"/>
                <a:cs typeface="Titillium Web"/>
                <a:sym typeface="Titillium Web"/>
              </a:rPr>
              <a:t>Carbon badge</a:t>
            </a:r>
            <a:endParaRPr sz="3700">
              <a:latin typeface="Titillium Web"/>
              <a:ea typeface="Titillium Web"/>
              <a:cs typeface="Titillium Web"/>
              <a:sym typeface="Titillium Web"/>
            </a:endParaRPr>
          </a:p>
        </p:txBody>
      </p:sp>
      <p:pic>
        <p:nvPicPr>
          <p:cNvPr id="291" name="Google Shape;291;gde5af1dcee_0_103" descr="Badge - Dark Versi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09826" y="2275052"/>
            <a:ext cx="6282174" cy="2656559"/>
          </a:xfrm>
          <a:prstGeom prst="rect">
            <a:avLst/>
          </a:prstGeom>
          <a:noFill/>
          <a:ln>
            <a:noFill/>
          </a:ln>
        </p:spPr>
      </p:pic>
      <p:pic>
        <p:nvPicPr>
          <p:cNvPr id="292" name="Google Shape;292;gde5af1dcee_0_103" descr="Badge - Light Version"/>
          <p:cNvPicPr preferRelativeResize="0"/>
          <p:nvPr/>
        </p:nvPicPr>
        <p:blipFill rotWithShape="1">
          <a:blip r:embed="rId4" cstate="email">
            <a:alphaModFix/>
            <a:extLst>
              <a:ext uri="{28A0092B-C50C-407E-A947-70E740481C1C}">
                <a14:useLocalDpi xmlns:a14="http://schemas.microsoft.com/office/drawing/2010/main"/>
              </a:ext>
            </a:extLst>
          </a:blip>
          <a:srcRect r="4020"/>
          <a:stretch/>
        </p:blipFill>
        <p:spPr>
          <a:xfrm>
            <a:off x="1" y="2398916"/>
            <a:ext cx="5727701" cy="2532695"/>
          </a:xfrm>
          <a:prstGeom prst="rect">
            <a:avLst/>
          </a:prstGeom>
          <a:noFill/>
          <a:ln>
            <a:noFill/>
          </a:ln>
        </p:spPr>
      </p:pic>
      <p:sp>
        <p:nvSpPr>
          <p:cNvPr id="293" name="Google Shape;293;gde5af1dcee_0_103"/>
          <p:cNvSpPr txBox="1"/>
          <p:nvPr/>
        </p:nvSpPr>
        <p:spPr>
          <a:xfrm>
            <a:off x="389314" y="6383193"/>
            <a:ext cx="1007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200"/>
              <a:buFont typeface="Poppins Medium"/>
              <a:buNone/>
            </a:pPr>
            <a:r>
              <a:rPr lang="en-US" sz="1200" b="0" i="0" u="none" strike="noStrike" cap="none">
                <a:solidFill>
                  <a:srgbClr val="BFBFBF"/>
                </a:solidFill>
                <a:latin typeface="Poppins Medium"/>
                <a:ea typeface="Poppins Medium"/>
                <a:cs typeface="Poppins Medium"/>
                <a:sym typeface="Poppins Medium"/>
              </a:rPr>
              <a:t>Source: Wholegrain Digital</a:t>
            </a:r>
            <a:endParaRPr sz="1200" b="0" i="0" u="none" strike="noStrike" cap="none">
              <a:solidFill>
                <a:srgbClr val="BFBFBF"/>
              </a:solidFill>
              <a:latin typeface="Poppins Medium"/>
              <a:ea typeface="Poppins Medium"/>
              <a:cs typeface="Poppins Medium"/>
              <a:sym typeface="Poppins Medium"/>
            </a:endParaRPr>
          </a:p>
        </p:txBody>
      </p:sp>
      <p:pic>
        <p:nvPicPr>
          <p:cNvPr id="294" name="Google Shape;294;gde5af1dcee_0_103" descr="A black and white logo&#10;&#10;Description automatically generated with low confiden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pic>
        <p:nvPicPr>
          <p:cNvPr id="295" name="Google Shape;295;gde5af1dcee_0_103" descr="A picture containing icon&#10;&#10;Description automatically generate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de5af1dcee_0_2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Black"/>
              <a:buNone/>
            </a:pPr>
            <a:endParaRPr/>
          </a:p>
        </p:txBody>
      </p:sp>
      <p:pic>
        <p:nvPicPr>
          <p:cNvPr id="302" name="Google Shape;302;gde5af1dcee_0_28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1" y="0"/>
            <a:ext cx="122379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gde5af1dcee_0_3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sz="4200" b="1">
                <a:solidFill>
                  <a:srgbClr val="002060"/>
                </a:solidFill>
                <a:latin typeface="Titillium Web"/>
                <a:ea typeface="Titillium Web"/>
                <a:cs typeface="Titillium Web"/>
                <a:sym typeface="Titillium Web"/>
              </a:rPr>
              <a:t>Carbon Reporting Tool</a:t>
            </a:r>
            <a:endParaRPr sz="4200" b="1">
              <a:solidFill>
                <a:srgbClr val="002060"/>
              </a:solidFill>
              <a:latin typeface="Titillium Web"/>
              <a:ea typeface="Titillium Web"/>
              <a:cs typeface="Titillium Web"/>
              <a:sym typeface="Titillium Web"/>
            </a:endParaRPr>
          </a:p>
        </p:txBody>
      </p:sp>
      <p:pic>
        <p:nvPicPr>
          <p:cNvPr id="309" name="Google Shape;309;gde5af1dcee_0_3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4050" y="1690688"/>
            <a:ext cx="10883899" cy="4606635"/>
          </a:xfrm>
          <a:prstGeom prst="rect">
            <a:avLst/>
          </a:prstGeom>
          <a:noFill/>
          <a:ln>
            <a:noFill/>
          </a:ln>
        </p:spPr>
      </p:pic>
      <p:pic>
        <p:nvPicPr>
          <p:cNvPr id="310" name="Google Shape;310;gde5af1dcee_0_376"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53800" y="6009816"/>
            <a:ext cx="444500" cy="5870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gde5af1dcee_0_3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sz="4100" b="1">
                <a:solidFill>
                  <a:srgbClr val="002060"/>
                </a:solidFill>
                <a:latin typeface="Titillium Web"/>
                <a:ea typeface="Titillium Web"/>
                <a:cs typeface="Titillium Web"/>
                <a:sym typeface="Titillium Web"/>
              </a:rPr>
              <a:t>Carbon Reporting Tool</a:t>
            </a:r>
            <a:endParaRPr sz="4100" b="1">
              <a:solidFill>
                <a:srgbClr val="002060"/>
              </a:solidFill>
              <a:latin typeface="Titillium Web"/>
              <a:ea typeface="Titillium Web"/>
              <a:cs typeface="Titillium Web"/>
              <a:sym typeface="Titillium Web"/>
            </a:endParaRPr>
          </a:p>
        </p:txBody>
      </p:sp>
      <p:pic>
        <p:nvPicPr>
          <p:cNvPr id="317" name="Google Shape;317;gde5af1dcee_0_3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5451" y="1542437"/>
            <a:ext cx="10161097" cy="5054419"/>
          </a:xfrm>
          <a:prstGeom prst="rect">
            <a:avLst/>
          </a:prstGeom>
          <a:noFill/>
          <a:ln>
            <a:noFill/>
          </a:ln>
        </p:spPr>
      </p:pic>
      <p:pic>
        <p:nvPicPr>
          <p:cNvPr id="318" name="Google Shape;318;gde5af1dcee_0_383"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53800" y="6009816"/>
            <a:ext cx="444500" cy="5870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gf1aea4b4a4_0_0"/>
          <p:cNvSpPr txBox="1">
            <a:spLocks noGrp="1"/>
          </p:cNvSpPr>
          <p:nvPr>
            <p:ph type="title"/>
          </p:nvPr>
        </p:nvSpPr>
        <p:spPr>
          <a:xfrm>
            <a:off x="703288" y="2538699"/>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sz="8000" b="1">
                <a:solidFill>
                  <a:srgbClr val="002060"/>
                </a:solidFill>
                <a:latin typeface="Arial"/>
                <a:ea typeface="Arial"/>
                <a:cs typeface="Arial"/>
                <a:sym typeface="Arial"/>
              </a:rPr>
              <a:t>BUSINESS</a:t>
            </a:r>
            <a:r>
              <a:rPr lang="en-US" sz="8000" b="1">
                <a:latin typeface="Arial"/>
                <a:ea typeface="Arial"/>
                <a:cs typeface="Arial"/>
                <a:sym typeface="Arial"/>
              </a:rPr>
              <a:t> </a:t>
            </a:r>
            <a:r>
              <a:rPr lang="en-US" sz="8000" b="1">
                <a:solidFill>
                  <a:srgbClr val="FF3399"/>
                </a:solidFill>
                <a:latin typeface="Arial"/>
                <a:ea typeface="Arial"/>
                <a:cs typeface="Arial"/>
                <a:sym typeface="Arial"/>
              </a:rPr>
              <a:t>UN</a:t>
            </a:r>
            <a:r>
              <a:rPr lang="en-US" sz="8000" b="1">
                <a:solidFill>
                  <a:srgbClr val="002060"/>
                </a:solidFill>
                <a:latin typeface="Arial"/>
                <a:ea typeface="Arial"/>
                <a:cs typeface="Arial"/>
                <a:sym typeface="Arial"/>
              </a:rPr>
              <a:t>USUAL</a:t>
            </a:r>
            <a:endParaRPr/>
          </a:p>
        </p:txBody>
      </p:sp>
      <p:pic>
        <p:nvPicPr>
          <p:cNvPr id="325" name="Google Shape;325;gf1aea4b4a4_0_0" descr="A black and white logo&#10;&#10;Description automatically generated with low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pic>
        <p:nvPicPr>
          <p:cNvPr id="326" name="Google Shape;326;gf1aea4b4a4_0_0"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pic>
        <p:nvPicPr>
          <p:cNvPr id="332" name="Google Shape;332;gf1aea4b4a4_0_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13268" y="748903"/>
            <a:ext cx="11565600" cy="5360100"/>
          </a:xfrm>
          <a:prstGeom prst="rect">
            <a:avLst/>
          </a:prstGeom>
          <a:noFill/>
          <a:ln>
            <a:noFill/>
          </a:ln>
        </p:spPr>
      </p:pic>
      <p:sp>
        <p:nvSpPr>
          <p:cNvPr id="333" name="Google Shape;333;gf1aea4b4a4_0_7"/>
          <p:cNvSpPr/>
          <p:nvPr/>
        </p:nvSpPr>
        <p:spPr>
          <a:xfrm>
            <a:off x="7475946" y="670488"/>
            <a:ext cx="1439454" cy="826276"/>
          </a:xfrm>
          <a:custGeom>
            <a:avLst/>
            <a:gdLst/>
            <a:ahLst/>
            <a:cxnLst/>
            <a:rect l="l" t="t" r="r" b="b"/>
            <a:pathLst>
              <a:path w="1439454" h="826276" extrusionOk="0">
                <a:moveTo>
                  <a:pt x="1439454" y="215337"/>
                </a:moveTo>
                <a:cubicBezTo>
                  <a:pt x="1127510" y="112943"/>
                  <a:pt x="815566" y="10550"/>
                  <a:pt x="610779" y="1025"/>
                </a:cubicBezTo>
                <a:cubicBezTo>
                  <a:pt x="405992" y="-8500"/>
                  <a:pt x="305979" y="48649"/>
                  <a:pt x="210729" y="158187"/>
                </a:cubicBezTo>
                <a:cubicBezTo>
                  <a:pt x="115479" y="267725"/>
                  <a:pt x="-84546" y="548713"/>
                  <a:pt x="39279" y="658250"/>
                </a:cubicBezTo>
                <a:cubicBezTo>
                  <a:pt x="163104" y="767787"/>
                  <a:pt x="722698" y="858274"/>
                  <a:pt x="953679" y="815412"/>
                </a:cubicBezTo>
                <a:cubicBezTo>
                  <a:pt x="1184660" y="772550"/>
                  <a:pt x="1375161" y="527281"/>
                  <a:pt x="1425167" y="401075"/>
                </a:cubicBezTo>
                <a:cubicBezTo>
                  <a:pt x="1475173" y="274869"/>
                  <a:pt x="1282292" y="108181"/>
                  <a:pt x="1253717" y="58175"/>
                </a:cubicBezTo>
              </a:path>
            </a:pathLst>
          </a:custGeom>
          <a:noFill/>
          <a:ln w="28575" cap="flat" cmpd="sng">
            <a:solidFill>
              <a:srgbClr val="1D7F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4" name="Google Shape;334;gf1aea4b4a4_0_7"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pic>
        <p:nvPicPr>
          <p:cNvPr id="340" name="Google Shape;340;gf1aea4b4a4_0_14"/>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937602" y="643466"/>
            <a:ext cx="10316700" cy="5571000"/>
          </a:xfrm>
          <a:prstGeom prst="rect">
            <a:avLst/>
          </a:prstGeom>
          <a:noFill/>
          <a:ln>
            <a:noFill/>
          </a:ln>
        </p:spPr>
      </p:pic>
      <p:sp>
        <p:nvSpPr>
          <p:cNvPr id="341" name="Google Shape;341;gf1aea4b4a4_0_14"/>
          <p:cNvSpPr/>
          <p:nvPr/>
        </p:nvSpPr>
        <p:spPr>
          <a:xfrm>
            <a:off x="3732621" y="5687624"/>
            <a:ext cx="4768191" cy="826276"/>
          </a:xfrm>
          <a:custGeom>
            <a:avLst/>
            <a:gdLst/>
            <a:ahLst/>
            <a:cxnLst/>
            <a:rect l="l" t="t" r="r" b="b"/>
            <a:pathLst>
              <a:path w="1439454" h="826276" extrusionOk="0">
                <a:moveTo>
                  <a:pt x="1439454" y="215337"/>
                </a:moveTo>
                <a:cubicBezTo>
                  <a:pt x="1127510" y="112943"/>
                  <a:pt x="815566" y="10550"/>
                  <a:pt x="610779" y="1025"/>
                </a:cubicBezTo>
                <a:cubicBezTo>
                  <a:pt x="405992" y="-8500"/>
                  <a:pt x="305979" y="48649"/>
                  <a:pt x="210729" y="158187"/>
                </a:cubicBezTo>
                <a:cubicBezTo>
                  <a:pt x="115479" y="267725"/>
                  <a:pt x="-84546" y="548713"/>
                  <a:pt x="39279" y="658250"/>
                </a:cubicBezTo>
                <a:cubicBezTo>
                  <a:pt x="163104" y="767787"/>
                  <a:pt x="722698" y="858274"/>
                  <a:pt x="953679" y="815412"/>
                </a:cubicBezTo>
                <a:cubicBezTo>
                  <a:pt x="1184660" y="772550"/>
                  <a:pt x="1375161" y="527281"/>
                  <a:pt x="1425167" y="401075"/>
                </a:cubicBezTo>
                <a:cubicBezTo>
                  <a:pt x="1475173" y="274869"/>
                  <a:pt x="1282292" y="108181"/>
                  <a:pt x="1253717" y="58175"/>
                </a:cubicBezTo>
              </a:path>
            </a:pathLst>
          </a:custGeom>
          <a:noFill/>
          <a:ln w="28575" cap="flat" cmpd="sng">
            <a:solidFill>
              <a:srgbClr val="1D7F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2" name="Google Shape;342;gf1aea4b4a4_0_14"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t="-18990"/>
          <a:stretch/>
        </p:blipFill>
        <p:spPr>
          <a:xfrm>
            <a:off x="11296082" y="5918201"/>
            <a:ext cx="502219" cy="701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pic>
        <p:nvPicPr>
          <p:cNvPr id="348" name="Google Shape;348;gf1aea4b4a4_0_21"/>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643467" y="1364998"/>
            <a:ext cx="10905000" cy="4743600"/>
          </a:xfrm>
          <a:prstGeom prst="rect">
            <a:avLst/>
          </a:prstGeom>
          <a:noFill/>
          <a:ln>
            <a:noFill/>
          </a:ln>
        </p:spPr>
      </p:pic>
      <p:sp>
        <p:nvSpPr>
          <p:cNvPr id="349" name="Google Shape;349;gf1aea4b4a4_0_21"/>
          <p:cNvSpPr txBox="1">
            <a:spLocks noGrp="1"/>
          </p:cNvSpPr>
          <p:nvPr>
            <p:ph type="title"/>
          </p:nvPr>
        </p:nvSpPr>
        <p:spPr>
          <a:xfrm>
            <a:off x="643467" y="2667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a:solidFill>
                  <a:srgbClr val="002060"/>
                </a:solidFill>
                <a:latin typeface="Arial"/>
                <a:ea typeface="Arial"/>
                <a:cs typeface="Arial"/>
                <a:sym typeface="Arial"/>
              </a:rPr>
              <a:t>Carbon-responsive design</a:t>
            </a:r>
            <a:endParaRPr>
              <a:solidFill>
                <a:srgbClr val="002060"/>
              </a:solidFill>
              <a:latin typeface="Arial"/>
              <a:ea typeface="Arial"/>
              <a:cs typeface="Arial"/>
              <a:sym typeface="Arial"/>
            </a:endParaRPr>
          </a:p>
        </p:txBody>
      </p:sp>
      <p:pic>
        <p:nvPicPr>
          <p:cNvPr id="350" name="Google Shape;350;gf1aea4b4a4_0_21"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t="-18990"/>
          <a:stretch/>
        </p:blipFill>
        <p:spPr>
          <a:xfrm>
            <a:off x="11296082" y="5918201"/>
            <a:ext cx="502219" cy="7013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pic>
        <p:nvPicPr>
          <p:cNvPr id="363" name="Google Shape;363;gf1aea4b4a4_0_35"/>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864952" y="643466"/>
            <a:ext cx="10462200" cy="5571000"/>
          </a:xfrm>
          <a:prstGeom prst="rect">
            <a:avLst/>
          </a:prstGeom>
          <a:noFill/>
          <a:ln>
            <a:noFill/>
          </a:ln>
        </p:spPr>
      </p:pic>
      <p:pic>
        <p:nvPicPr>
          <p:cNvPr id="364" name="Google Shape;364;gf1aea4b4a4_0_35"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t="-18990"/>
          <a:stretch/>
        </p:blipFill>
        <p:spPr>
          <a:xfrm>
            <a:off x="11296082" y="5918201"/>
            <a:ext cx="502219" cy="7013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
        <p:cNvGrpSpPr/>
        <p:nvPr/>
      </p:nvGrpSpPr>
      <p:grpSpPr>
        <a:xfrm>
          <a:off x="0" y="0"/>
          <a:ext cx="0" cy="0"/>
          <a:chOff x="0" y="0"/>
          <a:chExt cx="0" cy="0"/>
        </a:xfrm>
      </p:grpSpPr>
      <p:sp>
        <p:nvSpPr>
          <p:cNvPr id="112" name="Google Shape;112;gde13beba70_0_106"/>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3" name="Google Shape;113;gde13beba70_0_106" descr="ᐈ Socket stock images, Royalty Free socket photos | download on  Depositphotos®"/>
          <p:cNvPicPr preferRelativeResize="0">
            <a:picLocks noGrp="1"/>
          </p:cNvPicPr>
          <p:nvPr>
            <p:ph type="body" idx="1"/>
          </p:nvPr>
        </p:nvPicPr>
        <p:blipFill rotWithShape="1">
          <a:blip r:embed="rId3">
            <a:alphaModFix/>
            <a:extLst>
              <a:ext uri="{28A0092B-C50C-407E-A947-70E740481C1C}">
                <a14:useLocalDpi xmlns:a14="http://schemas.microsoft.com/office/drawing/2010/main"/>
              </a:ext>
            </a:extLst>
          </a:blip>
          <a:srcRect/>
          <a:stretch/>
        </p:blipFill>
        <p:spPr>
          <a:xfrm>
            <a:off x="20" y="1282"/>
            <a:ext cx="12192000" cy="6856800"/>
          </a:xfrm>
          <a:prstGeom prst="rect">
            <a:avLst/>
          </a:prstGeom>
          <a:noFill/>
          <a:ln>
            <a:noFill/>
          </a:ln>
        </p:spPr>
      </p:pic>
      <p:sp>
        <p:nvSpPr>
          <p:cNvPr id="114" name="Google Shape;114;gde13beba70_0_106"/>
          <p:cNvSpPr/>
          <p:nvPr/>
        </p:nvSpPr>
        <p:spPr>
          <a:xfrm>
            <a:off x="654367" y="582930"/>
            <a:ext cx="2752500" cy="2709300"/>
          </a:xfrm>
          <a:prstGeom prst="ellipse">
            <a:avLst/>
          </a:prstGeom>
          <a:solidFill>
            <a:srgbClr val="FFFFFF"/>
          </a:solidFill>
          <a:ln w="174625" cap="flat" cmpd="thinThick">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5400"/>
              <a:buFont typeface="Arial"/>
              <a:buNone/>
            </a:pPr>
            <a:r>
              <a:rPr lang="en-US" sz="5400" b="1" i="0" u="none" strike="noStrike" cap="none">
                <a:solidFill>
                  <a:srgbClr val="262626"/>
                </a:solidFill>
                <a:latin typeface="Arial Black"/>
                <a:ea typeface="Arial Black"/>
                <a:cs typeface="Arial Black"/>
                <a:sym typeface="Arial Black"/>
              </a:rPr>
              <a:t>25%</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600"/>
              </a:spcAft>
              <a:buClr>
                <a:srgbClr val="000000"/>
              </a:buClr>
              <a:buSzPts val="4000"/>
              <a:buFont typeface="Arial"/>
              <a:buNone/>
            </a:pPr>
            <a:r>
              <a:rPr lang="en-US" sz="4000" b="1" i="0" u="none" strike="noStrike" cap="none">
                <a:solidFill>
                  <a:srgbClr val="262626"/>
                </a:solidFill>
                <a:latin typeface="Arial Black"/>
                <a:ea typeface="Arial Black"/>
                <a:cs typeface="Arial Black"/>
                <a:sym typeface="Arial Black"/>
              </a:rPr>
              <a:t>GHG</a:t>
            </a:r>
            <a:r>
              <a:rPr lang="en-US" sz="5400" b="1" i="0" u="none" strike="noStrike" cap="none">
                <a:solidFill>
                  <a:srgbClr val="262626"/>
                </a:solidFill>
                <a:latin typeface="Arial Black"/>
                <a:ea typeface="Arial Black"/>
                <a:cs typeface="Arial Black"/>
                <a:sym typeface="Arial Black"/>
              </a:rPr>
              <a:t> </a:t>
            </a:r>
            <a:endParaRPr sz="1400" b="0" i="0" u="none" strike="noStrike" cap="none">
              <a:solidFill>
                <a:srgbClr val="000000"/>
              </a:solidFill>
              <a:latin typeface="Arial"/>
              <a:ea typeface="Arial"/>
              <a:cs typeface="Arial"/>
              <a:sym typeface="Arial"/>
            </a:endParaRPr>
          </a:p>
        </p:txBody>
      </p:sp>
      <p:sp>
        <p:nvSpPr>
          <p:cNvPr id="115" name="Google Shape;115;gde13beba70_0_106"/>
          <p:cNvSpPr txBox="1"/>
          <p:nvPr/>
        </p:nvSpPr>
        <p:spPr>
          <a:xfrm>
            <a:off x="413004" y="6157254"/>
            <a:ext cx="9144000" cy="165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sz="1200" b="0" i="0" u="none" strike="noStrike" cap="none">
                <a:solidFill>
                  <a:schemeClr val="lt1"/>
                </a:solidFill>
                <a:latin typeface="Arial"/>
                <a:ea typeface="Arial"/>
                <a:cs typeface="Arial"/>
                <a:sym typeface="Arial"/>
              </a:rPr>
              <a:t>Source: Project Drawdown</a:t>
            </a:r>
            <a:endParaRPr sz="1400" b="0" i="0" u="none" strike="noStrike" cap="none">
              <a:solidFill>
                <a:srgbClr val="000000"/>
              </a:solidFill>
              <a:latin typeface="Arial"/>
              <a:ea typeface="Arial"/>
              <a:cs typeface="Arial"/>
              <a:sym typeface="Arial"/>
            </a:endParaRPr>
          </a:p>
        </p:txBody>
      </p:sp>
      <p:pic>
        <p:nvPicPr>
          <p:cNvPr id="116" name="Google Shape;116;gde13beba70_0_106"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pic>
        <p:nvPicPr>
          <p:cNvPr id="370" name="Google Shape;370;gf1aea4b4a4_0_41"/>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1054309" y="643466"/>
            <a:ext cx="10083300" cy="5571000"/>
          </a:xfrm>
          <a:prstGeom prst="rect">
            <a:avLst/>
          </a:prstGeom>
          <a:noFill/>
          <a:ln>
            <a:noFill/>
          </a:ln>
        </p:spPr>
      </p:pic>
      <p:pic>
        <p:nvPicPr>
          <p:cNvPr id="371" name="Google Shape;371;gf1aea4b4a4_0_41"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t="-18990"/>
          <a:stretch/>
        </p:blipFill>
        <p:spPr>
          <a:xfrm>
            <a:off x="11296082" y="5918201"/>
            <a:ext cx="502219" cy="7013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pic>
        <p:nvPicPr>
          <p:cNvPr id="377" name="Google Shape;377;gf1aea4b4a4_0_4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739632" y="525304"/>
            <a:ext cx="10712700" cy="5807400"/>
          </a:xfrm>
          <a:prstGeom prst="rect">
            <a:avLst/>
          </a:prstGeom>
          <a:noFill/>
          <a:ln>
            <a:noFill/>
          </a:ln>
        </p:spPr>
      </p:pic>
      <p:pic>
        <p:nvPicPr>
          <p:cNvPr id="378" name="Google Shape;378;gf1aea4b4a4_0_47"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t="-18990"/>
          <a:stretch/>
        </p:blipFill>
        <p:spPr>
          <a:xfrm>
            <a:off x="11296082" y="5918201"/>
            <a:ext cx="502219" cy="7013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gde5af1dcee_0_1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0"/>
            <a:ext cx="12192000" cy="7759701"/>
          </a:xfrm>
          <a:prstGeom prst="rect">
            <a:avLst/>
          </a:prstGeom>
          <a:noFill/>
          <a:ln>
            <a:noFill/>
          </a:ln>
        </p:spPr>
      </p:pic>
      <p:sp>
        <p:nvSpPr>
          <p:cNvPr id="385" name="Google Shape;385;gde5af1dcee_0_196"/>
          <p:cNvSpPr txBox="1">
            <a:spLocks noGrp="1"/>
          </p:cNvSpPr>
          <p:nvPr>
            <p:ph type="title"/>
          </p:nvPr>
        </p:nvSpPr>
        <p:spPr>
          <a:xfrm>
            <a:off x="304800" y="193675"/>
            <a:ext cx="8404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Arial"/>
              <a:buNone/>
            </a:pPr>
            <a:r>
              <a:rPr lang="en-US" sz="4200" b="1">
                <a:solidFill>
                  <a:srgbClr val="FFFFFF"/>
                </a:solidFill>
                <a:latin typeface="Titillium Web"/>
                <a:ea typeface="Titillium Web"/>
                <a:cs typeface="Titillium Web"/>
                <a:sym typeface="Titillium Web"/>
              </a:rPr>
              <a:t>Sustainable websites</a:t>
            </a:r>
            <a:endParaRPr sz="4200" b="1">
              <a:latin typeface="Titillium Web"/>
              <a:ea typeface="Titillium Web"/>
              <a:cs typeface="Titillium Web"/>
              <a:sym typeface="Titillium Web"/>
            </a:endParaRPr>
          </a:p>
        </p:txBody>
      </p:sp>
      <p:sp>
        <p:nvSpPr>
          <p:cNvPr id="386" name="Google Shape;386;gde5af1dcee_0_196"/>
          <p:cNvSpPr txBox="1">
            <a:spLocks noGrp="1"/>
          </p:cNvSpPr>
          <p:nvPr>
            <p:ph type="body" idx="1"/>
          </p:nvPr>
        </p:nvSpPr>
        <p:spPr>
          <a:xfrm>
            <a:off x="838200" y="125340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Cheaper </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Smaller</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Faster</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Accessible</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User-friendly</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rgbClr val="FFFFFF"/>
              </a:buClr>
              <a:buSzPts val="2800"/>
              <a:buNone/>
            </a:pPr>
            <a:r>
              <a:rPr lang="en-US" sz="3700" b="1">
                <a:solidFill>
                  <a:srgbClr val="FFFFFF"/>
                </a:solidFill>
                <a:latin typeface="Titillium Web"/>
                <a:ea typeface="Titillium Web"/>
                <a:cs typeface="Titillium Web"/>
                <a:sym typeface="Titillium Web"/>
              </a:rPr>
              <a:t>Resilient</a:t>
            </a:r>
            <a:endParaRPr sz="3700">
              <a:latin typeface="Titillium Web"/>
              <a:ea typeface="Titillium Web"/>
              <a:cs typeface="Titillium Web"/>
              <a:sym typeface="Titillium Web"/>
            </a:endParaRPr>
          </a:p>
          <a:p>
            <a:pPr marL="0" lvl="0" indent="0" algn="l" rtl="0">
              <a:lnSpc>
                <a:spcPct val="115000"/>
              </a:lnSpc>
              <a:spcBef>
                <a:spcPts val="0"/>
              </a:spcBef>
              <a:spcAft>
                <a:spcPts val="0"/>
              </a:spcAft>
              <a:buClr>
                <a:schemeClr val="lt1"/>
              </a:buClr>
              <a:buSzPts val="2800"/>
              <a:buNone/>
            </a:pPr>
            <a:endParaRPr sz="3700" b="1">
              <a:solidFill>
                <a:srgbClr val="FFFFFF"/>
              </a:solidFill>
              <a:latin typeface="Titillium Web"/>
              <a:ea typeface="Titillium Web"/>
              <a:cs typeface="Titillium Web"/>
              <a:sym typeface="Titillium Web"/>
            </a:endParaRPr>
          </a:p>
          <a:p>
            <a:pPr marL="0" lvl="0" indent="0" algn="l" rtl="0">
              <a:lnSpc>
                <a:spcPct val="90000"/>
              </a:lnSpc>
              <a:spcBef>
                <a:spcPts val="1000"/>
              </a:spcBef>
              <a:spcAft>
                <a:spcPts val="0"/>
              </a:spcAft>
              <a:buClr>
                <a:schemeClr val="lt1"/>
              </a:buClr>
              <a:buSzPts val="2800"/>
              <a:buNone/>
            </a:pPr>
            <a:endParaRPr sz="3700" b="1">
              <a:solidFill>
                <a:srgbClr val="FFFFFF"/>
              </a:solidFill>
              <a:latin typeface="Titillium Web"/>
              <a:ea typeface="Titillium Web"/>
              <a:cs typeface="Titillium Web"/>
              <a:sym typeface="Titillium Web"/>
            </a:endParaRPr>
          </a:p>
        </p:txBody>
      </p:sp>
      <p:pic>
        <p:nvPicPr>
          <p:cNvPr id="387" name="Google Shape;387;gde5af1dcee_0_196"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800000">
            <a:off x="5731764" y="-1"/>
            <a:ext cx="6460235" cy="5963056"/>
          </a:xfrm>
          <a:prstGeom prst="rect">
            <a:avLst/>
          </a:prstGeom>
          <a:noFill/>
          <a:ln>
            <a:noFill/>
          </a:ln>
        </p:spPr>
      </p:pic>
      <p:sp>
        <p:nvSpPr>
          <p:cNvPr id="393" name="Google Shape;393;p30"/>
          <p:cNvSpPr txBox="1"/>
          <p:nvPr/>
        </p:nvSpPr>
        <p:spPr>
          <a:xfrm>
            <a:off x="824479" y="416760"/>
            <a:ext cx="3197000" cy="724203"/>
          </a:xfrm>
          <a:prstGeom prst="rect">
            <a:avLst/>
          </a:prstGeom>
          <a:noFill/>
          <a:ln>
            <a:noFill/>
          </a:ln>
        </p:spPr>
        <p:txBody>
          <a:bodyPr spcFirstLastPara="1" wrap="square" lIns="82925" tIns="41450" rIns="82925" bIns="41450" anchor="t" anchorCtr="0">
            <a:noAutofit/>
          </a:bodyPr>
          <a:lstStyle/>
          <a:p>
            <a:pPr marL="0" marR="0" lvl="0" indent="0" algn="l" rtl="0">
              <a:lnSpc>
                <a:spcPct val="90000"/>
              </a:lnSpc>
              <a:spcBef>
                <a:spcPts val="0"/>
              </a:spcBef>
              <a:spcAft>
                <a:spcPts val="0"/>
              </a:spcAft>
              <a:buClr>
                <a:srgbClr val="000000"/>
              </a:buClr>
              <a:buSzPts val="4899"/>
              <a:buFont typeface="Arial"/>
              <a:buNone/>
            </a:pPr>
            <a:r>
              <a:rPr lang="en-US" sz="4899" b="0" i="0" u="none" strike="noStrike" cap="none">
                <a:solidFill>
                  <a:srgbClr val="180F5E"/>
                </a:solidFill>
                <a:latin typeface="Titillium Web"/>
                <a:ea typeface="Titillium Web"/>
                <a:cs typeface="Titillium Web"/>
                <a:sym typeface="Titillium Web"/>
              </a:rPr>
              <a:t>Thank you</a:t>
            </a:r>
            <a:endParaRPr sz="1633" b="0" i="0" u="none" strike="noStrike" cap="none">
              <a:solidFill>
                <a:schemeClr val="dk1"/>
              </a:solidFill>
              <a:latin typeface="Titillium Web"/>
              <a:ea typeface="Titillium Web"/>
              <a:cs typeface="Titillium Web"/>
              <a:sym typeface="Titillium Web"/>
            </a:endParaRPr>
          </a:p>
        </p:txBody>
      </p:sp>
      <p:sp>
        <p:nvSpPr>
          <p:cNvPr id="394" name="Google Shape;394;p30"/>
          <p:cNvSpPr txBox="1"/>
          <p:nvPr/>
        </p:nvSpPr>
        <p:spPr>
          <a:xfrm>
            <a:off x="2023817" y="1590141"/>
            <a:ext cx="7961882" cy="450688"/>
          </a:xfrm>
          <a:prstGeom prst="rect">
            <a:avLst/>
          </a:prstGeom>
          <a:noFill/>
          <a:ln>
            <a:noFill/>
          </a:ln>
        </p:spPr>
        <p:txBody>
          <a:bodyPr spcFirstLastPara="1" wrap="square" lIns="82925" tIns="41450" rIns="82925" bIns="41450" anchor="t" anchorCtr="0">
            <a:noAutofit/>
          </a:bodyPr>
          <a:lstStyle/>
          <a:p>
            <a:pPr marL="0" marR="0" lvl="0" indent="0" algn="l" rtl="0">
              <a:lnSpc>
                <a:spcPct val="90000"/>
              </a:lnSpc>
              <a:spcBef>
                <a:spcPts val="0"/>
              </a:spcBef>
              <a:spcAft>
                <a:spcPts val="0"/>
              </a:spcAft>
              <a:buClr>
                <a:srgbClr val="000000"/>
              </a:buClr>
              <a:buSzPts val="2177"/>
              <a:buFont typeface="Arial"/>
              <a:buNone/>
            </a:pPr>
            <a:endParaRPr sz="2177" b="0" i="0" u="none" strike="noStrike" cap="none">
              <a:solidFill>
                <a:srgbClr val="000000"/>
              </a:solidFill>
              <a:latin typeface="Arial"/>
              <a:ea typeface="Arial"/>
              <a:cs typeface="Arial"/>
              <a:sym typeface="Arial"/>
            </a:endParaRPr>
          </a:p>
        </p:txBody>
      </p:sp>
      <p:sp>
        <p:nvSpPr>
          <p:cNvPr id="395" name="Google Shape;395;p30"/>
          <p:cNvSpPr/>
          <p:nvPr/>
        </p:nvSpPr>
        <p:spPr>
          <a:xfrm>
            <a:off x="1024031" y="3689474"/>
            <a:ext cx="4621200" cy="2364000"/>
          </a:xfrm>
          <a:prstGeom prst="rect">
            <a:avLst/>
          </a:prstGeom>
          <a:noFill/>
          <a:ln>
            <a:noFill/>
          </a:ln>
        </p:spPr>
        <p:txBody>
          <a:bodyPr spcFirstLastPara="1" wrap="square" lIns="82925" tIns="41450" rIns="82925" bIns="41450" anchor="t" anchorCtr="0">
            <a:noAutofit/>
          </a:bodyPr>
          <a:lstStyle/>
          <a:p>
            <a:pPr marL="0" marR="0" lvl="0" indent="0" algn="l" rtl="0">
              <a:lnSpc>
                <a:spcPct val="100000"/>
              </a:lnSpc>
              <a:spcBef>
                <a:spcPts val="0"/>
              </a:spcBef>
              <a:spcAft>
                <a:spcPts val="0"/>
              </a:spcAft>
              <a:buClr>
                <a:srgbClr val="000000"/>
              </a:buClr>
              <a:buSzPts val="1960"/>
              <a:buFont typeface="Arial"/>
              <a:buNone/>
            </a:pPr>
            <a:r>
              <a:rPr lang="en-US" sz="1960" b="0" i="0" u="none" strike="noStrike" cap="none">
                <a:solidFill>
                  <a:schemeClr val="dk1"/>
                </a:solidFill>
                <a:latin typeface="Titillium Web"/>
                <a:ea typeface="Titillium Web"/>
                <a:cs typeface="Titillium Web"/>
                <a:sym typeface="Titillium Web"/>
              </a:rPr>
              <a:t>Connect with Footprint Digital</a:t>
            </a:r>
            <a:endParaRPr sz="1633" b="0" i="0" u="none" strike="noStrike" cap="none">
              <a:solidFill>
                <a:schemeClr val="dk1"/>
              </a:solidFill>
              <a:latin typeface="Titillium Web"/>
              <a:ea typeface="Titillium Web"/>
              <a:cs typeface="Titillium Web"/>
              <a:sym typeface="Titillium Web"/>
            </a:endParaRPr>
          </a:p>
          <a:p>
            <a:pPr marL="0" marR="0" lvl="0" indent="0" algn="just" rtl="0">
              <a:lnSpc>
                <a:spcPct val="100000"/>
              </a:lnSpc>
              <a:spcBef>
                <a:spcPts val="0"/>
              </a:spcBef>
              <a:spcAft>
                <a:spcPts val="0"/>
              </a:spcAft>
              <a:buClr>
                <a:srgbClr val="000000"/>
              </a:buClr>
              <a:buSzPts val="1633"/>
              <a:buFont typeface="Arial"/>
              <a:buNone/>
            </a:pPr>
            <a:endParaRPr sz="1633" b="0" i="0" u="none" strike="noStrike" cap="none">
              <a:solidFill>
                <a:schemeClr val="dk1"/>
              </a:solidFill>
              <a:latin typeface="Titillium Web"/>
              <a:ea typeface="Titillium Web"/>
              <a:cs typeface="Titillium Web"/>
              <a:sym typeface="Titillium Web"/>
            </a:endParaRPr>
          </a:p>
          <a:p>
            <a:pPr marL="0" marR="0" lvl="0" indent="0" algn="just" rtl="0">
              <a:lnSpc>
                <a:spcPct val="100000"/>
              </a:lnSpc>
              <a:spcBef>
                <a:spcPts val="0"/>
              </a:spcBef>
              <a:spcAft>
                <a:spcPts val="0"/>
              </a:spcAft>
              <a:buClr>
                <a:srgbClr val="000000"/>
              </a:buClr>
              <a:buSzPts val="1633"/>
              <a:buFont typeface="Arial"/>
              <a:buNone/>
            </a:pPr>
            <a:r>
              <a:rPr lang="en-US" sz="1633" b="1" i="0" u="none" strike="noStrike" cap="none">
                <a:solidFill>
                  <a:schemeClr val="dk1"/>
                </a:solidFill>
                <a:latin typeface="Titillium Web"/>
                <a:ea typeface="Titillium Web"/>
                <a:cs typeface="Titillium Web"/>
                <a:sym typeface="Titillium Web"/>
              </a:rPr>
              <a:t>LinkedIn:</a:t>
            </a:r>
            <a:r>
              <a:rPr lang="en-US" sz="1633" b="0" i="0" u="none" strike="noStrike" cap="none">
                <a:solidFill>
                  <a:schemeClr val="dk1"/>
                </a:solidFill>
                <a:latin typeface="Titillium Web"/>
                <a:ea typeface="Titillium Web"/>
                <a:cs typeface="Titillium Web"/>
                <a:sym typeface="Titillium Web"/>
              </a:rPr>
              <a:t>   </a:t>
            </a:r>
            <a:r>
              <a:rPr lang="en-US" sz="1633" b="0" i="0" u="none" strike="noStrike" cap="none">
                <a:solidFill>
                  <a:srgbClr val="EA4D95"/>
                </a:solidFill>
                <a:latin typeface="Titillium Web"/>
                <a:ea typeface="Titillium Web"/>
                <a:cs typeface="Titillium Web"/>
                <a:sym typeface="Titillium Web"/>
              </a:rPr>
              <a:t>Footprint Digital Ltd</a:t>
            </a:r>
            <a:endParaRPr sz="1633" b="0" i="0" u="none" strike="noStrike" cap="none">
              <a:solidFill>
                <a:schemeClr val="dk1"/>
              </a:solidFill>
              <a:latin typeface="Titillium Web"/>
              <a:ea typeface="Titillium Web"/>
              <a:cs typeface="Titillium Web"/>
              <a:sym typeface="Titillium Web"/>
            </a:endParaRPr>
          </a:p>
          <a:p>
            <a:pPr marL="0" marR="0" lvl="0" indent="0" algn="just" rtl="0">
              <a:lnSpc>
                <a:spcPct val="100000"/>
              </a:lnSpc>
              <a:spcBef>
                <a:spcPts val="0"/>
              </a:spcBef>
              <a:spcAft>
                <a:spcPts val="0"/>
              </a:spcAft>
              <a:buClr>
                <a:srgbClr val="000000"/>
              </a:buClr>
              <a:buSzPts val="1633"/>
              <a:buFont typeface="Arial"/>
              <a:buNone/>
            </a:pPr>
            <a:r>
              <a:rPr lang="en-US" sz="1633" b="1" i="0" u="none" strike="noStrike" cap="none">
                <a:solidFill>
                  <a:schemeClr val="dk1"/>
                </a:solidFill>
                <a:latin typeface="Titillium Web"/>
                <a:ea typeface="Titillium Web"/>
                <a:cs typeface="Titillium Web"/>
                <a:sym typeface="Titillium Web"/>
              </a:rPr>
              <a:t>Instagram:</a:t>
            </a:r>
            <a:r>
              <a:rPr lang="en-US" sz="1633" b="0" i="0" u="none" strike="noStrike" cap="none">
                <a:solidFill>
                  <a:schemeClr val="dk1"/>
                </a:solidFill>
                <a:latin typeface="Titillium Web"/>
                <a:ea typeface="Titillium Web"/>
                <a:cs typeface="Titillium Web"/>
                <a:sym typeface="Titillium Web"/>
              </a:rPr>
              <a:t> </a:t>
            </a:r>
            <a:r>
              <a:rPr lang="en-US" sz="1633" b="0" i="0" u="none" strike="noStrike" cap="none">
                <a:solidFill>
                  <a:srgbClr val="EA4D95"/>
                </a:solidFill>
                <a:latin typeface="Titillium Web"/>
                <a:ea typeface="Titillium Web"/>
                <a:cs typeface="Titillium Web"/>
                <a:sym typeface="Titillium Web"/>
              </a:rPr>
              <a:t>@footprintdigital.ltd</a:t>
            </a:r>
            <a:endParaRPr sz="1633" b="0" i="0" u="none" strike="noStrike" cap="none">
              <a:solidFill>
                <a:schemeClr val="dk1"/>
              </a:solidFill>
              <a:latin typeface="Titillium Web"/>
              <a:ea typeface="Titillium Web"/>
              <a:cs typeface="Titillium Web"/>
              <a:sym typeface="Titillium Web"/>
            </a:endParaRPr>
          </a:p>
          <a:p>
            <a:pPr marL="0" marR="0" lvl="0" indent="0" algn="just" rtl="0">
              <a:lnSpc>
                <a:spcPct val="100000"/>
              </a:lnSpc>
              <a:spcBef>
                <a:spcPts val="0"/>
              </a:spcBef>
              <a:spcAft>
                <a:spcPts val="0"/>
              </a:spcAft>
              <a:buClr>
                <a:srgbClr val="000000"/>
              </a:buClr>
              <a:buSzPts val="1633"/>
              <a:buFont typeface="Arial"/>
              <a:buNone/>
            </a:pPr>
            <a:r>
              <a:rPr lang="en-US" sz="1633" b="1" i="0" u="none" strike="noStrike" cap="none">
                <a:solidFill>
                  <a:schemeClr val="dk1"/>
                </a:solidFill>
                <a:latin typeface="Titillium Web"/>
                <a:ea typeface="Titillium Web"/>
                <a:cs typeface="Titillium Web"/>
                <a:sym typeface="Titillium Web"/>
              </a:rPr>
              <a:t>Twitter:</a:t>
            </a:r>
            <a:r>
              <a:rPr lang="en-US" sz="1633" b="0" i="0" u="none" strike="noStrike" cap="none">
                <a:solidFill>
                  <a:schemeClr val="dk1"/>
                </a:solidFill>
                <a:latin typeface="Titillium Web"/>
                <a:ea typeface="Titillium Web"/>
                <a:cs typeface="Titillium Web"/>
                <a:sym typeface="Titillium Web"/>
              </a:rPr>
              <a:t>      </a:t>
            </a:r>
            <a:r>
              <a:rPr lang="en-US" sz="1633" b="0" i="0" u="none" strike="noStrike" cap="none">
                <a:solidFill>
                  <a:srgbClr val="EA4D95"/>
                </a:solidFill>
                <a:latin typeface="Titillium Web"/>
                <a:ea typeface="Titillium Web"/>
                <a:cs typeface="Titillium Web"/>
                <a:sym typeface="Titillium Web"/>
              </a:rPr>
              <a:t>@footprintdigit</a:t>
            </a:r>
            <a:endParaRPr sz="1633"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endParaRPr sz="1633"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r>
              <a:rPr lang="en-US" sz="1633" b="1" i="0" u="none" strike="noStrike" cap="none">
                <a:solidFill>
                  <a:schemeClr val="dk1"/>
                </a:solidFill>
                <a:latin typeface="Titillium Web"/>
                <a:ea typeface="Titillium Web"/>
                <a:cs typeface="Titillium Web"/>
                <a:sym typeface="Titillium Web"/>
              </a:rPr>
              <a:t>Email: </a:t>
            </a:r>
            <a:r>
              <a:rPr lang="en-US" sz="1633" b="0" i="0" u="none" strike="noStrike" cap="none">
                <a:solidFill>
                  <a:schemeClr val="dk1"/>
                </a:solidFill>
                <a:latin typeface="Titillium Web"/>
                <a:ea typeface="Titillium Web"/>
                <a:cs typeface="Titillium Web"/>
                <a:sym typeface="Titillium Web"/>
              </a:rPr>
              <a:t>	</a:t>
            </a:r>
            <a:r>
              <a:rPr lang="en-US" sz="1633" b="0" i="0" u="none" strike="noStrike" cap="none">
                <a:solidFill>
                  <a:srgbClr val="EA4D95"/>
                </a:solidFill>
                <a:latin typeface="Titillium Web"/>
                <a:ea typeface="Titillium Web"/>
                <a:cs typeface="Titillium Web"/>
                <a:sym typeface="Titillium Web"/>
              </a:rPr>
              <a:t>enquiries@footprintdigital.co.uk </a:t>
            </a:r>
            <a:endParaRPr sz="1633"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r>
              <a:rPr lang="en-US" sz="1633" b="1" i="0" u="none" strike="noStrike" cap="none">
                <a:solidFill>
                  <a:schemeClr val="dk1"/>
                </a:solidFill>
                <a:latin typeface="Titillium Web"/>
                <a:ea typeface="Titillium Web"/>
                <a:cs typeface="Titillium Web"/>
                <a:sym typeface="Titillium Web"/>
              </a:rPr>
              <a:t>Visit: </a:t>
            </a:r>
            <a:r>
              <a:rPr lang="en-US" sz="1633" b="0" i="0" u="none" strike="noStrike" cap="none">
                <a:solidFill>
                  <a:schemeClr val="dk1"/>
                </a:solidFill>
                <a:latin typeface="Titillium Web"/>
                <a:ea typeface="Titillium Web"/>
                <a:cs typeface="Titillium Web"/>
                <a:sym typeface="Titillium Web"/>
              </a:rPr>
              <a:t>	</a:t>
            </a:r>
            <a:r>
              <a:rPr lang="en-US" sz="1633" b="0" i="0" u="none" strike="noStrike" cap="none">
                <a:solidFill>
                  <a:srgbClr val="EA4D95"/>
                </a:solidFill>
                <a:latin typeface="Titillium Web"/>
                <a:ea typeface="Titillium Web"/>
                <a:cs typeface="Titillium Web"/>
                <a:sym typeface="Titillium Web"/>
              </a:rPr>
              <a:t>www.footprintdigital.co.uk </a:t>
            </a:r>
            <a:endParaRPr sz="1633" b="0" i="0" u="none" strike="noStrike" cap="none">
              <a:solidFill>
                <a:schemeClr val="dk1"/>
              </a:solidFill>
              <a:latin typeface="Titillium Web"/>
              <a:ea typeface="Titillium Web"/>
              <a:cs typeface="Titillium Web"/>
              <a:sym typeface="Titillium Web"/>
            </a:endParaRPr>
          </a:p>
        </p:txBody>
      </p:sp>
      <p:sp>
        <p:nvSpPr>
          <p:cNvPr id="396" name="Google Shape;396;p30"/>
          <p:cNvSpPr txBox="1"/>
          <p:nvPr/>
        </p:nvSpPr>
        <p:spPr>
          <a:xfrm>
            <a:off x="1110576" y="1529025"/>
            <a:ext cx="4448100" cy="2216100"/>
          </a:xfrm>
          <a:prstGeom prst="rect">
            <a:avLst/>
          </a:prstGeom>
          <a:noFill/>
          <a:ln>
            <a:noFill/>
          </a:ln>
        </p:spPr>
        <p:txBody>
          <a:bodyPr spcFirstLastPara="1" wrap="square" lIns="82925" tIns="41450" rIns="82925" bIns="41450" anchor="t" anchorCtr="0">
            <a:noAutofit/>
          </a:bodyPr>
          <a:lstStyle/>
          <a:p>
            <a:pPr marL="0" marR="0" lvl="0" indent="0" algn="l" rtl="0">
              <a:lnSpc>
                <a:spcPct val="100000"/>
              </a:lnSpc>
              <a:spcBef>
                <a:spcPts val="0"/>
              </a:spcBef>
              <a:spcAft>
                <a:spcPts val="0"/>
              </a:spcAft>
              <a:buClr>
                <a:srgbClr val="000000"/>
              </a:buClr>
              <a:buSzPts val="1960"/>
              <a:buFont typeface="Arial"/>
              <a:buNone/>
            </a:pPr>
            <a:r>
              <a:rPr lang="en-US" sz="1960" b="0" i="0" u="none" strike="noStrike" cap="none">
                <a:solidFill>
                  <a:schemeClr val="dk1"/>
                </a:solidFill>
                <a:latin typeface="Titillium Web"/>
                <a:ea typeface="Titillium Web"/>
                <a:cs typeface="Titillium Web"/>
                <a:sym typeface="Titillium Web"/>
              </a:rPr>
              <a:t>Connect with </a:t>
            </a:r>
            <a:r>
              <a:rPr lang="en-US" sz="1960">
                <a:solidFill>
                  <a:schemeClr val="dk1"/>
                </a:solidFill>
                <a:latin typeface="Titillium Web"/>
                <a:ea typeface="Titillium Web"/>
                <a:cs typeface="Titillium Web"/>
                <a:sym typeface="Titillium Web"/>
              </a:rPr>
              <a:t>me</a:t>
            </a:r>
            <a:endParaRPr sz="1700" b="0" i="0" u="none" strike="noStrike" cap="none">
              <a:solidFill>
                <a:srgbClr val="EA4D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endParaRPr sz="1700" b="0" i="0" u="none" strike="noStrike" cap="none">
              <a:solidFill>
                <a:srgbClr val="EA4D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r>
              <a:rPr lang="en-US" sz="1700" b="0" i="0" u="none" strike="noStrike" cap="none">
                <a:solidFill>
                  <a:srgbClr val="EA4D95"/>
                </a:solidFill>
                <a:latin typeface="Titillium Web"/>
                <a:ea typeface="Titillium Web"/>
                <a:cs typeface="Titillium Web"/>
                <a:sym typeface="Titillium Web"/>
              </a:rPr>
              <a:t>Rita Matias:</a:t>
            </a:r>
            <a:endParaRPr sz="1700" b="0" i="0" u="none" strike="noStrike" cap="none">
              <a:solidFill>
                <a:srgbClr val="EA4D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r>
              <a:rPr lang="en-US" sz="1700" b="0" i="0" u="sng" strike="noStrike" cap="none">
                <a:solidFill>
                  <a:schemeClr val="hlink"/>
                </a:solidFill>
                <a:latin typeface="Titillium Web"/>
                <a:ea typeface="Titillium Web"/>
                <a:cs typeface="Titillium Web"/>
                <a:sym typeface="Titillium Web"/>
                <a:hlinkClick r:id="rId4"/>
              </a:rPr>
              <a:t>www.linkedin.com/in/rita-marques-matias/</a:t>
            </a:r>
            <a:endParaRPr sz="1700">
              <a:solidFill>
                <a:srgbClr val="EA4D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33"/>
              <a:buFont typeface="Arial"/>
              <a:buNone/>
            </a:pPr>
            <a:r>
              <a:rPr lang="en-US" sz="1700" u="sng">
                <a:solidFill>
                  <a:schemeClr val="hlink"/>
                </a:solidFill>
                <a:latin typeface="Titillium Web"/>
                <a:ea typeface="Titillium Web"/>
                <a:cs typeface="Titillium Web"/>
                <a:sym typeface="Titillium Web"/>
                <a:hlinkClick r:id="rId5"/>
              </a:rPr>
              <a:t>rita.matias@footprintdigital.co.uk</a:t>
            </a:r>
            <a:r>
              <a:rPr lang="en-US" sz="1700">
                <a:solidFill>
                  <a:srgbClr val="EA4D95"/>
                </a:solidFill>
                <a:latin typeface="Titillium Web"/>
                <a:ea typeface="Titillium Web"/>
                <a:cs typeface="Titillium Web"/>
                <a:sym typeface="Titillium Web"/>
              </a:rPr>
              <a:t> </a:t>
            </a:r>
            <a:endParaRPr sz="1700">
              <a:solidFill>
                <a:srgbClr val="EA4D95"/>
              </a:solidFill>
              <a:latin typeface="Titillium Web"/>
              <a:ea typeface="Titillium Web"/>
              <a:cs typeface="Titillium Web"/>
              <a:sym typeface="Titillium Web"/>
            </a:endParaRPr>
          </a:p>
        </p:txBody>
      </p:sp>
      <p:pic>
        <p:nvPicPr>
          <p:cNvPr id="2050" name="Picture 2">
            <a:extLst>
              <a:ext uri="{FF2B5EF4-FFF2-40B4-BE49-F238E27FC236}">
                <a16:creationId xmlns:a16="http://schemas.microsoft.com/office/drawing/2014/main" id="{D6FD6EA9-9B53-B749-9B93-CAA123A349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50212" y="5644612"/>
            <a:ext cx="1052286" cy="110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de13beba70_0_115" descr="mage result for data centr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123" name="Google Shape;123;gde13beba70_0_115"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de13beba70_0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Black"/>
              <a:buNone/>
            </a:pPr>
            <a:endParaRPr/>
          </a:p>
        </p:txBody>
      </p:sp>
      <p:pic>
        <p:nvPicPr>
          <p:cNvPr id="130" name="Google Shape;130;gde13beba70_0_121" descr="In our Wi-Fi world, the internet still depends on undersea cables"/>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31" name="Google Shape;131;gde13beba70_0_121"/>
          <p:cNvSpPr txBox="1"/>
          <p:nvPr/>
        </p:nvSpPr>
        <p:spPr>
          <a:xfrm>
            <a:off x="413004" y="6157254"/>
            <a:ext cx="9144000" cy="165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sz="1200" b="0" i="0" u="none" strike="noStrike" cap="none">
                <a:solidFill>
                  <a:srgbClr val="A5A5A5"/>
                </a:solidFill>
                <a:latin typeface="Arial"/>
                <a:ea typeface="Arial"/>
                <a:cs typeface="Arial"/>
                <a:sym typeface="Arial"/>
              </a:rPr>
              <a:t>Source: The Conversation</a:t>
            </a:r>
            <a:endParaRPr sz="1400" b="0" i="0" u="none" strike="noStrike" cap="none">
              <a:solidFill>
                <a:srgbClr val="000000"/>
              </a:solidFill>
              <a:latin typeface="Arial"/>
              <a:ea typeface="Arial"/>
              <a:cs typeface="Arial"/>
              <a:sym typeface="Arial"/>
            </a:endParaRPr>
          </a:p>
        </p:txBody>
      </p:sp>
      <p:pic>
        <p:nvPicPr>
          <p:cNvPr id="132" name="Google Shape;132;gde13beba70_0_121" descr="A picture containing ic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gde13beba70_0_1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9" name="Google Shape;139;gde13beba70_0_129" descr="UK Coal: What will happen to Britain's power stations after 2025 deadline?"/>
          <p:cNvPicPr preferRelativeResize="0">
            <a:picLocks noGrp="1"/>
          </p:cNvPicPr>
          <p:nvPr>
            <p:ph type="body" idx="1"/>
          </p:nvPr>
        </p:nvPicPr>
        <p:blipFill rotWithShape="1">
          <a:blip r:embed="rId3">
            <a:alphaModFix/>
            <a:extLst>
              <a:ext uri="{28A0092B-C50C-407E-A947-70E740481C1C}">
                <a14:useLocalDpi xmlns:a14="http://schemas.microsoft.com/office/drawing/2010/main"/>
              </a:ext>
            </a:extLst>
          </a:blip>
          <a:srcRect/>
          <a:stretch/>
        </p:blipFill>
        <p:spPr>
          <a:xfrm>
            <a:off x="20" y="1282"/>
            <a:ext cx="12192000" cy="6856800"/>
          </a:xfrm>
          <a:prstGeom prst="rect">
            <a:avLst/>
          </a:prstGeom>
          <a:noFill/>
          <a:ln>
            <a:noFill/>
          </a:ln>
        </p:spPr>
      </p:pic>
      <p:sp>
        <p:nvSpPr>
          <p:cNvPr id="140" name="Google Shape;140;gde13beba70_0_129"/>
          <p:cNvSpPr/>
          <p:nvPr/>
        </p:nvSpPr>
        <p:spPr>
          <a:xfrm>
            <a:off x="654367" y="582930"/>
            <a:ext cx="2752500" cy="2709300"/>
          </a:xfrm>
          <a:prstGeom prst="ellipse">
            <a:avLst/>
          </a:prstGeom>
          <a:solidFill>
            <a:srgbClr val="FFFFFF"/>
          </a:solidFill>
          <a:ln w="174625" cap="flat" cmpd="thinThick">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600"/>
              </a:spcAft>
              <a:buClr>
                <a:srgbClr val="000000"/>
              </a:buClr>
              <a:buSzPts val="5400"/>
              <a:buFont typeface="Arial"/>
              <a:buNone/>
            </a:pPr>
            <a:r>
              <a:rPr lang="en-US" sz="5400" b="1" i="0" u="none" strike="noStrike" cap="none">
                <a:solidFill>
                  <a:srgbClr val="262626"/>
                </a:solidFill>
                <a:latin typeface="Arial Black"/>
                <a:ea typeface="Arial Black"/>
                <a:cs typeface="Arial Black"/>
                <a:sym typeface="Arial Black"/>
              </a:rPr>
              <a:t>80% </a:t>
            </a:r>
            <a:endParaRPr sz="1400" b="0" i="0" u="none" strike="noStrike" cap="none">
              <a:solidFill>
                <a:srgbClr val="000000"/>
              </a:solidFill>
              <a:latin typeface="Arial"/>
              <a:ea typeface="Arial"/>
              <a:cs typeface="Arial"/>
              <a:sym typeface="Arial"/>
            </a:endParaRPr>
          </a:p>
        </p:txBody>
      </p:sp>
      <p:sp>
        <p:nvSpPr>
          <p:cNvPr id="141" name="Google Shape;141;gde13beba70_0_129"/>
          <p:cNvSpPr txBox="1"/>
          <p:nvPr/>
        </p:nvSpPr>
        <p:spPr>
          <a:xfrm>
            <a:off x="1529" y="6458154"/>
            <a:ext cx="9144000" cy="165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sz="1200" b="0" i="0" u="none" strike="noStrike" cap="none">
                <a:solidFill>
                  <a:schemeClr val="lt1"/>
                </a:solidFill>
                <a:latin typeface="Arial"/>
                <a:ea typeface="Arial"/>
                <a:cs typeface="Arial"/>
                <a:sym typeface="Arial"/>
              </a:rPr>
              <a:t>Source: https://ourworldindata.org/fossil-fuels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2400"/>
              <a:buFont typeface="Arial"/>
              <a:buNone/>
            </a:pPr>
            <a:endParaRPr sz="1200" b="0" i="0" u="none" strike="noStrike" cap="none">
              <a:solidFill>
                <a:schemeClr val="lt1"/>
              </a:solidFill>
              <a:latin typeface="Arial"/>
              <a:ea typeface="Arial"/>
              <a:cs typeface="Arial"/>
              <a:sym typeface="Arial"/>
            </a:endParaRPr>
          </a:p>
        </p:txBody>
      </p:sp>
      <p:pic>
        <p:nvPicPr>
          <p:cNvPr id="142" name="Google Shape;142;gde13beba70_0_129"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pic>
        <p:nvPicPr>
          <p:cNvPr id="148" name="Google Shape;148;gde13beba70_0_1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1360" y="1567416"/>
            <a:ext cx="3390900" cy="4076699"/>
          </a:xfrm>
          <a:prstGeom prst="rect">
            <a:avLst/>
          </a:prstGeom>
          <a:noFill/>
          <a:ln>
            <a:noFill/>
          </a:ln>
        </p:spPr>
      </p:pic>
      <p:pic>
        <p:nvPicPr>
          <p:cNvPr id="149" name="Google Shape;149;gde13beba70_0_1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8328" y="1549128"/>
            <a:ext cx="3340100" cy="4076700"/>
          </a:xfrm>
          <a:prstGeom prst="rect">
            <a:avLst/>
          </a:prstGeom>
          <a:noFill/>
          <a:ln>
            <a:noFill/>
          </a:ln>
        </p:spPr>
      </p:pic>
      <p:sp>
        <p:nvSpPr>
          <p:cNvPr id="150" name="Google Shape;150;gde13beba70_0_138"/>
          <p:cNvSpPr txBox="1"/>
          <p:nvPr/>
        </p:nvSpPr>
        <p:spPr>
          <a:xfrm>
            <a:off x="418084" y="6419088"/>
            <a:ext cx="7388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400"/>
              <a:buFont typeface="Arial"/>
              <a:buNone/>
            </a:pPr>
            <a:r>
              <a:rPr lang="en-US" sz="1400" b="0" i="0" u="none" strike="noStrike" cap="none">
                <a:solidFill>
                  <a:srgbClr val="BFBFBF"/>
                </a:solidFill>
                <a:latin typeface="Arial"/>
                <a:ea typeface="Arial"/>
                <a:cs typeface="Arial"/>
                <a:sym typeface="Arial"/>
              </a:rPr>
              <a:t>Source: Cisco: Projecting the future of digital transformation (2018 – 2023)</a:t>
            </a:r>
            <a:endParaRPr sz="1400" b="0" i="0" u="none" strike="noStrike" cap="none">
              <a:solidFill>
                <a:srgbClr val="BFBFBF"/>
              </a:solidFill>
              <a:latin typeface="Arial"/>
              <a:ea typeface="Arial"/>
              <a:cs typeface="Arial"/>
              <a:sym typeface="Arial"/>
            </a:endParaRPr>
          </a:p>
        </p:txBody>
      </p:sp>
      <p:pic>
        <p:nvPicPr>
          <p:cNvPr id="151" name="Google Shape;151;gde13beba70_0_1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344924" y="1567416"/>
            <a:ext cx="3380740" cy="4058413"/>
          </a:xfrm>
          <a:prstGeom prst="rect">
            <a:avLst/>
          </a:prstGeom>
          <a:noFill/>
          <a:ln>
            <a:noFill/>
          </a:ln>
        </p:spPr>
      </p:pic>
      <p:pic>
        <p:nvPicPr>
          <p:cNvPr id="152" name="Google Shape;152;gde13beba70_0_138" descr="Cisco logo and symbol, meaning, history, 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18084" y="329739"/>
            <a:ext cx="1600201" cy="843229"/>
          </a:xfrm>
          <a:prstGeom prst="rect">
            <a:avLst/>
          </a:prstGeom>
          <a:noFill/>
          <a:ln>
            <a:noFill/>
          </a:ln>
        </p:spPr>
      </p:pic>
      <p:pic>
        <p:nvPicPr>
          <p:cNvPr id="153" name="Google Shape;153;gde13beba70_0_138" descr="A picture containing icon&#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461500" y="6030119"/>
            <a:ext cx="2336799" cy="5894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
        <p:cNvGrpSpPr/>
        <p:nvPr/>
      </p:nvGrpSpPr>
      <p:grpSpPr>
        <a:xfrm>
          <a:off x="0" y="0"/>
          <a:ext cx="0" cy="0"/>
          <a:chOff x="0" y="0"/>
          <a:chExt cx="0" cy="0"/>
        </a:xfrm>
      </p:grpSpPr>
      <p:pic>
        <p:nvPicPr>
          <p:cNvPr id="159" name="Google Shape;159;gde13beba70_0_148" descr="E-WASTE: Safety and Sustainability in the Airline Industry"/>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1499" y="0"/>
            <a:ext cx="12474997" cy="6858000"/>
          </a:xfrm>
          <a:prstGeom prst="rect">
            <a:avLst/>
          </a:prstGeom>
          <a:noFill/>
          <a:ln>
            <a:noFill/>
          </a:ln>
        </p:spPr>
      </p:pic>
      <p:sp>
        <p:nvSpPr>
          <p:cNvPr id="160" name="Google Shape;160;gde13beba70_0_148"/>
          <p:cNvSpPr/>
          <p:nvPr/>
        </p:nvSpPr>
        <p:spPr>
          <a:xfrm>
            <a:off x="654367" y="582930"/>
            <a:ext cx="2752500" cy="2709300"/>
          </a:xfrm>
          <a:prstGeom prst="ellipse">
            <a:avLst/>
          </a:prstGeom>
          <a:solidFill>
            <a:srgbClr val="FFFFFF"/>
          </a:solidFill>
          <a:ln w="174625" cap="flat" cmpd="thinThick">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rgbClr val="262626"/>
                </a:solidFill>
                <a:latin typeface="Arial Black"/>
                <a:ea typeface="Arial Black"/>
                <a:cs typeface="Arial Black"/>
                <a:sym typeface="Arial Black"/>
              </a:rPr>
              <a:t>~3%</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600"/>
              </a:spcAft>
              <a:buClr>
                <a:srgbClr val="000000"/>
              </a:buClr>
              <a:buSzPts val="2600"/>
              <a:buFont typeface="Arial"/>
              <a:buNone/>
            </a:pPr>
            <a:r>
              <a:rPr lang="en-US" sz="2600" b="1" i="0" u="none" strike="noStrike" cap="none">
                <a:solidFill>
                  <a:srgbClr val="262626"/>
                </a:solidFill>
                <a:latin typeface="Arial Black"/>
                <a:ea typeface="Arial Black"/>
                <a:cs typeface="Arial Black"/>
                <a:sym typeface="Arial Black"/>
              </a:rPr>
              <a:t>in 2020 </a:t>
            </a:r>
            <a:endParaRPr sz="1400" b="0" i="0" u="none" strike="noStrike" cap="none">
              <a:solidFill>
                <a:srgbClr val="000000"/>
              </a:solidFill>
              <a:latin typeface="Arial"/>
              <a:ea typeface="Arial"/>
              <a:cs typeface="Arial"/>
              <a:sym typeface="Arial"/>
            </a:endParaRPr>
          </a:p>
        </p:txBody>
      </p:sp>
      <p:sp>
        <p:nvSpPr>
          <p:cNvPr id="161" name="Google Shape;161;gde13beba70_0_148"/>
          <p:cNvSpPr/>
          <p:nvPr/>
        </p:nvSpPr>
        <p:spPr>
          <a:xfrm>
            <a:off x="654367" y="582930"/>
            <a:ext cx="2752500" cy="2709300"/>
          </a:xfrm>
          <a:prstGeom prst="ellipse">
            <a:avLst/>
          </a:prstGeom>
          <a:solidFill>
            <a:srgbClr val="FFFFFF"/>
          </a:solidFill>
          <a:ln w="174625" cap="flat" cmpd="thinThick">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5200"/>
              <a:buFont typeface="Arial"/>
              <a:buNone/>
            </a:pPr>
            <a:r>
              <a:rPr lang="en-US" sz="5200" b="1" i="0" u="none" strike="noStrike" cap="none">
                <a:solidFill>
                  <a:srgbClr val="262626"/>
                </a:solidFill>
                <a:latin typeface="Arial Black"/>
                <a:ea typeface="Arial Black"/>
                <a:cs typeface="Arial Black"/>
                <a:sym typeface="Arial Black"/>
              </a:rPr>
              <a:t>5.5%</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600"/>
              </a:spcAft>
              <a:buClr>
                <a:srgbClr val="000000"/>
              </a:buClr>
              <a:buSzPts val="2600"/>
              <a:buFont typeface="Arial"/>
              <a:buNone/>
            </a:pPr>
            <a:r>
              <a:rPr lang="en-US" sz="2600" b="1" i="0" u="none" strike="noStrike" cap="none">
                <a:solidFill>
                  <a:srgbClr val="262626"/>
                </a:solidFill>
                <a:latin typeface="Arial Black"/>
                <a:ea typeface="Arial Black"/>
                <a:cs typeface="Arial Black"/>
                <a:sym typeface="Arial Black"/>
              </a:rPr>
              <a:t>by 2025 </a:t>
            </a:r>
            <a:endParaRPr sz="1400" b="0" i="0" u="none" strike="noStrike" cap="none">
              <a:solidFill>
                <a:srgbClr val="000000"/>
              </a:solidFill>
              <a:latin typeface="Arial"/>
              <a:ea typeface="Arial"/>
              <a:cs typeface="Arial"/>
              <a:sym typeface="Arial"/>
            </a:endParaRPr>
          </a:p>
        </p:txBody>
      </p:sp>
      <p:sp>
        <p:nvSpPr>
          <p:cNvPr id="162" name="Google Shape;162;gde13beba70_0_148"/>
          <p:cNvSpPr/>
          <p:nvPr/>
        </p:nvSpPr>
        <p:spPr>
          <a:xfrm>
            <a:off x="654367" y="582930"/>
            <a:ext cx="2752500" cy="2709300"/>
          </a:xfrm>
          <a:prstGeom prst="ellipse">
            <a:avLst/>
          </a:prstGeom>
          <a:solidFill>
            <a:srgbClr val="FFFFFF"/>
          </a:solidFill>
          <a:ln w="174625" cap="flat" cmpd="thinThick">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5200"/>
              <a:buFont typeface="Arial"/>
              <a:buNone/>
            </a:pPr>
            <a:r>
              <a:rPr lang="en-US" sz="5200" b="1" i="0" u="none" strike="noStrike" cap="none">
                <a:solidFill>
                  <a:srgbClr val="262626"/>
                </a:solidFill>
                <a:latin typeface="Arial Black"/>
                <a:ea typeface="Arial Black"/>
                <a:cs typeface="Arial Black"/>
                <a:sym typeface="Arial Black"/>
              </a:rPr>
              <a:t>14%</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600"/>
              </a:spcAft>
              <a:buClr>
                <a:srgbClr val="000000"/>
              </a:buClr>
              <a:buSzPts val="2600"/>
              <a:buFont typeface="Arial"/>
              <a:buNone/>
            </a:pPr>
            <a:r>
              <a:rPr lang="en-US" sz="2600" b="1" i="0" u="none" strike="noStrike" cap="none">
                <a:solidFill>
                  <a:srgbClr val="262626"/>
                </a:solidFill>
                <a:latin typeface="Arial Black"/>
                <a:ea typeface="Arial Black"/>
                <a:cs typeface="Arial Black"/>
                <a:sym typeface="Arial Black"/>
              </a:rPr>
              <a:t>by 2040 </a:t>
            </a:r>
            <a:endParaRPr sz="1400" b="0" i="0" u="none" strike="noStrike" cap="none">
              <a:solidFill>
                <a:srgbClr val="000000"/>
              </a:solidFill>
              <a:latin typeface="Arial"/>
              <a:ea typeface="Arial"/>
              <a:cs typeface="Arial"/>
              <a:sym typeface="Arial"/>
            </a:endParaRPr>
          </a:p>
        </p:txBody>
      </p:sp>
      <p:pic>
        <p:nvPicPr>
          <p:cNvPr id="163" name="Google Shape;163;gde13beba70_0_148"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de5af1dcee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70" name="Google Shape;170;gde5af1dcee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71" name="Google Shape;171;gde5af1dcee_0_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71425" y="-37600"/>
            <a:ext cx="13080751" cy="6933226"/>
          </a:xfrm>
          <a:prstGeom prst="rect">
            <a:avLst/>
          </a:prstGeom>
          <a:noFill/>
          <a:ln>
            <a:noFill/>
          </a:ln>
        </p:spPr>
      </p:pic>
      <p:sp>
        <p:nvSpPr>
          <p:cNvPr id="172" name="Google Shape;172;gde5af1dcee_0_0"/>
          <p:cNvSpPr txBox="1"/>
          <p:nvPr/>
        </p:nvSpPr>
        <p:spPr>
          <a:xfrm>
            <a:off x="-376114" y="6471178"/>
            <a:ext cx="9144000" cy="165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sz="1200" b="0" i="0" u="none" strike="noStrike" cap="none">
                <a:solidFill>
                  <a:schemeClr val="lt1"/>
                </a:solidFill>
                <a:latin typeface="Arial"/>
                <a:ea typeface="Arial"/>
                <a:cs typeface="Arial"/>
                <a:sym typeface="Arial"/>
              </a:rPr>
              <a:t>Source: wholegraindigital.com/digitaldeclutter/</a:t>
            </a:r>
            <a:endParaRPr sz="1400" b="0" i="0" u="none" strike="noStrike" cap="none">
              <a:solidFill>
                <a:srgbClr val="000000"/>
              </a:solidFill>
              <a:latin typeface="Arial"/>
              <a:ea typeface="Arial"/>
              <a:cs typeface="Arial"/>
              <a:sym typeface="Arial"/>
            </a:endParaRPr>
          </a:p>
        </p:txBody>
      </p:sp>
      <p:pic>
        <p:nvPicPr>
          <p:cNvPr id="173" name="Google Shape;173;gde5af1dcee_0_0" descr="A black and white logo&#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8902" y="6030119"/>
            <a:ext cx="2269398" cy="572420"/>
          </a:xfrm>
          <a:prstGeom prst="rect">
            <a:avLst/>
          </a:prstGeom>
          <a:noFill/>
          <a:ln>
            <a:noFill/>
          </a:ln>
        </p:spPr>
      </p:pic>
      <p:pic>
        <p:nvPicPr>
          <p:cNvPr id="174" name="Google Shape;174;gde5af1dcee_0_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96889" y="90975"/>
            <a:ext cx="3104836" cy="18739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3">
      <a:dk1>
        <a:srgbClr val="212B6A"/>
      </a:dk1>
      <a:lt1>
        <a:srgbClr val="FFFFFF"/>
      </a:lt1>
      <a:dk2>
        <a:srgbClr val="3E4757"/>
      </a:dk2>
      <a:lt2>
        <a:srgbClr val="37B39F"/>
      </a:lt2>
      <a:accent1>
        <a:srgbClr val="40344C"/>
      </a:accent1>
      <a:accent2>
        <a:srgbClr val="E05486"/>
      </a:accent2>
      <a:accent3>
        <a:srgbClr val="604A61"/>
      </a:accent3>
      <a:accent4>
        <a:srgbClr val="D5BC49"/>
      </a:accent4>
      <a:accent5>
        <a:srgbClr val="226B98"/>
      </a:accent5>
      <a:accent6>
        <a:srgbClr val="E05486"/>
      </a:accent6>
      <a:hlink>
        <a:srgbClr val="37B39F"/>
      </a:hlink>
      <a:folHlink>
        <a:srgbClr val="604A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FE035DC883E34B950CF42FA92EFBB1" ma:contentTypeVersion="13" ma:contentTypeDescription="Create a new document." ma:contentTypeScope="" ma:versionID="07ef67d54e9c009f048794b93295171a">
  <xsd:schema xmlns:xsd="http://www.w3.org/2001/XMLSchema" xmlns:xs="http://www.w3.org/2001/XMLSchema" xmlns:p="http://schemas.microsoft.com/office/2006/metadata/properties" xmlns:ns2="31efc8b7-5f37-4014-b044-8a90f3478e04" xmlns:ns3="f2ff2b3c-7c97-422f-9a52-24186987da4b" targetNamespace="http://schemas.microsoft.com/office/2006/metadata/properties" ma:root="true" ma:fieldsID="577783f36def1bf522fc7f7d2f7d5260" ns2:_="" ns3:_="">
    <xsd:import namespace="31efc8b7-5f37-4014-b044-8a90f3478e04"/>
    <xsd:import namespace="f2ff2b3c-7c97-422f-9a52-24186987d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fc8b7-5f37-4014-b044-8a90f3478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ff2b3c-7c97-422f-9a52-24186987da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0D9851-3FB2-40E9-8488-DA957AC3A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efc8b7-5f37-4014-b044-8a90f3478e04"/>
    <ds:schemaRef ds:uri="f2ff2b3c-7c97-422f-9a52-24186987da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6C8DD2-7ADC-4B4E-B21F-C02054344592}">
  <ds:schemaRefs>
    <ds:schemaRef ds:uri="http://schemas.microsoft.com/sharepoint/v3/contenttype/forms"/>
  </ds:schemaRefs>
</ds:datastoreItem>
</file>

<file path=customXml/itemProps3.xml><?xml version="1.0" encoding="utf-8"?>
<ds:datastoreItem xmlns:ds="http://schemas.openxmlformats.org/officeDocument/2006/customXml" ds:itemID="{890972DA-626C-473B-B762-0DF39D6167B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TotalTime>
  <Words>3021</Words>
  <Application>Microsoft Office PowerPoint</Application>
  <PresentationFormat>Widescreen</PresentationFormat>
  <Paragraphs>379</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Poppins Medium</vt:lpstr>
      <vt:lpstr>Titillium Web</vt:lpstr>
      <vt:lpstr>Times New Roman</vt:lpstr>
      <vt:lpstr>Poppins Light</vt:lpstr>
      <vt:lpstr>Arial</vt:lpstr>
      <vt:lpstr>Poppins</vt:lpstr>
      <vt:lpstr>Arial Black</vt:lpstr>
      <vt:lpstr>Titillium Web Light</vt:lpstr>
      <vt:lpstr>Georgia</vt:lpstr>
      <vt:lpstr>Calibri</vt:lpstr>
      <vt:lpstr>Office Theme</vt:lpstr>
      <vt:lpstr>PowerPoint Presentation</vt:lpstr>
      <vt:lpstr>Digital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hosting</vt:lpstr>
      <vt:lpstr>PowerPoint Presentation</vt:lpstr>
      <vt:lpstr>Digital marketing</vt:lpstr>
      <vt:lpstr>Email</vt:lpstr>
      <vt:lpstr>16,433 tonnes of CO2 per year. </vt:lpstr>
      <vt:lpstr>Email</vt:lpstr>
      <vt:lpstr>Google search</vt:lpstr>
      <vt:lpstr>Google search</vt:lpstr>
      <vt:lpstr>PowerPoint Presentation</vt:lpstr>
      <vt:lpstr>PowerPoint Presentation</vt:lpstr>
      <vt:lpstr>2020</vt:lpstr>
      <vt:lpstr>Carbon badge</vt:lpstr>
      <vt:lpstr>PowerPoint Presentation</vt:lpstr>
      <vt:lpstr>Carbon Reporting Tool</vt:lpstr>
      <vt:lpstr>Carbon Reporting Tool</vt:lpstr>
      <vt:lpstr>BUSINESS UNUSUAL</vt:lpstr>
      <vt:lpstr>PowerPoint Presentation</vt:lpstr>
      <vt:lpstr>PowerPoint Presentation</vt:lpstr>
      <vt:lpstr>Carbon-responsive design</vt:lpstr>
      <vt:lpstr>PowerPoint Presentation</vt:lpstr>
      <vt:lpstr>PowerPoint Presentation</vt:lpstr>
      <vt:lpstr>PowerPoint Presentation</vt:lpstr>
      <vt:lpstr>Sustainable websites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Agnieszka Szuba</dc:creator>
  <cp:lastModifiedBy>Hayley Mace Chart.PR</cp:lastModifiedBy>
  <cp:revision>2</cp:revision>
  <dcterms:created xsi:type="dcterms:W3CDTF">2019-01-28T22:59:10Z</dcterms:created>
  <dcterms:modified xsi:type="dcterms:W3CDTF">2021-10-13T11:09:24Z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0x0101000EFE035DC883E34B950CF42FA92EFBB1</vt:lpwstr>
  </property>
</Properties>
</file>