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 id="2147483770" r:id="rId5"/>
  </p:sldMasterIdLst>
  <p:notesMasterIdLst>
    <p:notesMasterId r:id="rId43"/>
  </p:notesMasterIdLst>
  <p:sldIdLst>
    <p:sldId id="256" r:id="rId6"/>
    <p:sldId id="1940" r:id="rId7"/>
    <p:sldId id="1823" r:id="rId8"/>
    <p:sldId id="1825" r:id="rId9"/>
    <p:sldId id="1874" r:id="rId10"/>
    <p:sldId id="1955" r:id="rId11"/>
    <p:sldId id="1859" r:id="rId12"/>
    <p:sldId id="1869" r:id="rId13"/>
    <p:sldId id="1868" r:id="rId14"/>
    <p:sldId id="1941" r:id="rId15"/>
    <p:sldId id="286" r:id="rId16"/>
    <p:sldId id="1927" r:id="rId17"/>
    <p:sldId id="1935" r:id="rId18"/>
    <p:sldId id="1936" r:id="rId19"/>
    <p:sldId id="1956" r:id="rId20"/>
    <p:sldId id="1946" r:id="rId21"/>
    <p:sldId id="1945" r:id="rId22"/>
    <p:sldId id="1878" r:id="rId23"/>
    <p:sldId id="1880" r:id="rId24"/>
    <p:sldId id="1917" r:id="rId25"/>
    <p:sldId id="392" r:id="rId26"/>
    <p:sldId id="1876" r:id="rId27"/>
    <p:sldId id="1916" r:id="rId28"/>
    <p:sldId id="1881" r:id="rId29"/>
    <p:sldId id="1883" r:id="rId30"/>
    <p:sldId id="1918" r:id="rId31"/>
    <p:sldId id="1947" r:id="rId32"/>
    <p:sldId id="1886" r:id="rId33"/>
    <p:sldId id="1957" r:id="rId34"/>
    <p:sldId id="1958" r:id="rId35"/>
    <p:sldId id="1890" r:id="rId36"/>
    <p:sldId id="1892" r:id="rId37"/>
    <p:sldId id="1953" r:id="rId38"/>
    <p:sldId id="1954" r:id="rId39"/>
    <p:sldId id="1889" r:id="rId40"/>
    <p:sldId id="1920" r:id="rId41"/>
    <p:sldId id="1951" r:id="rId42"/>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Roberts" initials="LR" lastIdx="1" clrIdx="0">
    <p:extLst>
      <p:ext uri="{19B8F6BF-5375-455C-9EA6-DF929625EA0E}">
        <p15:presenceInfo xmlns:p15="http://schemas.microsoft.com/office/powerpoint/2012/main" userId="S::Lisa.Roberts@newanglia.co.uk::b128bcbf-4c74-445b-80da-9e6855e22322" providerId="AD"/>
      </p:ext>
    </p:extLst>
  </p:cmAuthor>
  <p:cmAuthor id="2" name="Marie Finbow" initials="MF" lastIdx="2" clrIdx="1">
    <p:extLst>
      <p:ext uri="{19B8F6BF-5375-455C-9EA6-DF929625EA0E}">
        <p15:presenceInfo xmlns:p15="http://schemas.microsoft.com/office/powerpoint/2012/main" userId="S::MFinbow@newanglia.co.uk::31fb1a26-2388-4e66-951a-4d5d4ec9f7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FBB"/>
    <a:srgbClr val="FFD52D"/>
    <a:srgbClr val="AC15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7" autoAdjust="0"/>
    <p:restoredTop sz="56516" autoAdjust="0"/>
  </p:normalViewPr>
  <p:slideViewPr>
    <p:cSldViewPr snapToGrid="0">
      <p:cViewPr varScale="1">
        <p:scale>
          <a:sx n="64" d="100"/>
          <a:sy n="64" d="100"/>
        </p:scale>
        <p:origin x="23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Roberts" userId="b128bcbf-4c74-445b-80da-9e6855e22322" providerId="ADAL" clId="{FA652EF4-6EEC-4A39-8F83-6BF1A8F6CFF0}"/>
    <pc:docChg chg="custSel modSld">
      <pc:chgData name="Lisa Roberts" userId="b128bcbf-4c74-445b-80da-9e6855e22322" providerId="ADAL" clId="{FA652EF4-6EEC-4A39-8F83-6BF1A8F6CFF0}" dt="2021-07-21T12:48:41.894" v="96" actId="33524"/>
      <pc:docMkLst>
        <pc:docMk/>
      </pc:docMkLst>
      <pc:sldChg chg="modNotesTx">
        <pc:chgData name="Lisa Roberts" userId="b128bcbf-4c74-445b-80da-9e6855e22322" providerId="ADAL" clId="{FA652EF4-6EEC-4A39-8F83-6BF1A8F6CFF0}" dt="2021-07-20T14:46:13.086" v="24" actId="6549"/>
        <pc:sldMkLst>
          <pc:docMk/>
          <pc:sldMk cId="1304046772" sldId="1823"/>
        </pc:sldMkLst>
      </pc:sldChg>
      <pc:sldChg chg="modNotesTx">
        <pc:chgData name="Lisa Roberts" userId="b128bcbf-4c74-445b-80da-9e6855e22322" providerId="ADAL" clId="{FA652EF4-6EEC-4A39-8F83-6BF1A8F6CFF0}" dt="2021-07-20T14:49:08.133" v="28" actId="6549"/>
        <pc:sldMkLst>
          <pc:docMk/>
          <pc:sldMk cId="1986099933" sldId="1825"/>
        </pc:sldMkLst>
      </pc:sldChg>
      <pc:sldChg chg="modNotesTx">
        <pc:chgData name="Lisa Roberts" userId="b128bcbf-4c74-445b-80da-9e6855e22322" providerId="ADAL" clId="{FA652EF4-6EEC-4A39-8F83-6BF1A8F6CFF0}" dt="2021-07-21T12:48:41.894" v="96" actId="33524"/>
        <pc:sldMkLst>
          <pc:docMk/>
          <pc:sldMk cId="2835565254" sldId="1868"/>
        </pc:sldMkLst>
      </pc:sldChg>
      <pc:sldChg chg="modNotesTx">
        <pc:chgData name="Lisa Roberts" userId="b128bcbf-4c74-445b-80da-9e6855e22322" providerId="ADAL" clId="{FA652EF4-6EEC-4A39-8F83-6BF1A8F6CFF0}" dt="2021-07-20T14:52:17.632" v="94" actId="6549"/>
        <pc:sldMkLst>
          <pc:docMk/>
          <pc:sldMk cId="3157916716" sldId="1946"/>
        </pc:sldMkLst>
      </pc:sldChg>
      <pc:sldChg chg="modSp mod">
        <pc:chgData name="Lisa Roberts" userId="b128bcbf-4c74-445b-80da-9e6855e22322" providerId="ADAL" clId="{FA652EF4-6EEC-4A39-8F83-6BF1A8F6CFF0}" dt="2021-07-20T07:59:35.010" v="22" actId="20577"/>
        <pc:sldMkLst>
          <pc:docMk/>
          <pc:sldMk cId="3156411041" sldId="1955"/>
        </pc:sldMkLst>
        <pc:spChg chg="mod">
          <ac:chgData name="Lisa Roberts" userId="b128bcbf-4c74-445b-80da-9e6855e22322" providerId="ADAL" clId="{FA652EF4-6EEC-4A39-8F83-6BF1A8F6CFF0}" dt="2021-07-20T07:59:35.010" v="22" actId="20577"/>
          <ac:spMkLst>
            <pc:docMk/>
            <pc:sldMk cId="3156411041" sldId="1955"/>
            <ac:spMk id="50" creationId="{610AA719-AC92-49F4-BC8E-77500A49F6B1}"/>
          </ac:spMkLst>
        </pc:spChg>
      </pc:sldChg>
      <pc:sldChg chg="modNotesTx">
        <pc:chgData name="Lisa Roberts" userId="b128bcbf-4c74-445b-80da-9e6855e22322" providerId="ADAL" clId="{FA652EF4-6EEC-4A39-8F83-6BF1A8F6CFF0}" dt="2021-07-20T14:52:24.880" v="95" actId="6549"/>
        <pc:sldMkLst>
          <pc:docMk/>
          <pc:sldMk cId="3237483946" sldId="1956"/>
        </pc:sldMkLst>
      </pc:sldChg>
      <pc:sldChg chg="modSp mod">
        <pc:chgData name="Lisa Roberts" userId="b128bcbf-4c74-445b-80da-9e6855e22322" providerId="ADAL" clId="{FA652EF4-6EEC-4A39-8F83-6BF1A8F6CFF0}" dt="2021-07-20T07:57:29.546" v="20" actId="20577"/>
        <pc:sldMkLst>
          <pc:docMk/>
          <pc:sldMk cId="2276034956" sldId="1957"/>
        </pc:sldMkLst>
        <pc:spChg chg="mod">
          <ac:chgData name="Lisa Roberts" userId="b128bcbf-4c74-445b-80da-9e6855e22322" providerId="ADAL" clId="{FA652EF4-6EEC-4A39-8F83-6BF1A8F6CFF0}" dt="2021-07-20T07:57:29.546" v="20" actId="20577"/>
          <ac:spMkLst>
            <pc:docMk/>
            <pc:sldMk cId="2276034956" sldId="1957"/>
            <ac:spMk id="8" creationId="{29B828F6-886C-4F8A-96B6-5E355D06EB50}"/>
          </ac:spMkLst>
        </pc:spChg>
      </pc:sldChg>
    </pc:docChg>
  </pc:docChgLst>
  <pc:docChgLst>
    <pc:chgData name="Marie Finbow" userId="31fb1a26-2388-4e66-951a-4d5d4ec9f70c" providerId="ADAL" clId="{2C949120-8110-4C0B-BF4D-31F8B6FF421D}"/>
    <pc:docChg chg="custSel addSld delSld modSld addMainMaster">
      <pc:chgData name="Marie Finbow" userId="31fb1a26-2388-4e66-951a-4d5d4ec9f70c" providerId="ADAL" clId="{2C949120-8110-4C0B-BF4D-31F8B6FF421D}" dt="2021-07-16T13:25:09.561" v="48" actId="313"/>
      <pc:docMkLst>
        <pc:docMk/>
      </pc:docMkLst>
      <pc:sldChg chg="del">
        <pc:chgData name="Marie Finbow" userId="31fb1a26-2388-4e66-951a-4d5d4ec9f70c" providerId="ADAL" clId="{2C949120-8110-4C0B-BF4D-31F8B6FF421D}" dt="2021-07-16T12:33:16.589" v="4" actId="2696"/>
        <pc:sldMkLst>
          <pc:docMk/>
          <pc:sldMk cId="2258929323" sldId="1885"/>
        </pc:sldMkLst>
      </pc:sldChg>
      <pc:sldChg chg="del">
        <pc:chgData name="Marie Finbow" userId="31fb1a26-2388-4e66-951a-4d5d4ec9f70c" providerId="ADAL" clId="{2C949120-8110-4C0B-BF4D-31F8B6FF421D}" dt="2021-07-16T12:33:35.760" v="5" actId="2696"/>
        <pc:sldMkLst>
          <pc:docMk/>
          <pc:sldMk cId="2572235592" sldId="1919"/>
        </pc:sldMkLst>
      </pc:sldChg>
      <pc:sldChg chg="modSp add mod modNotesTx">
        <pc:chgData name="Marie Finbow" userId="31fb1a26-2388-4e66-951a-4d5d4ec9f70c" providerId="ADAL" clId="{2C949120-8110-4C0B-BF4D-31F8B6FF421D}" dt="2021-07-16T13:25:09.561" v="48" actId="313"/>
        <pc:sldMkLst>
          <pc:docMk/>
          <pc:sldMk cId="2276034956" sldId="1957"/>
        </pc:sldMkLst>
        <pc:spChg chg="mod">
          <ac:chgData name="Marie Finbow" userId="31fb1a26-2388-4e66-951a-4d5d4ec9f70c" providerId="ADAL" clId="{2C949120-8110-4C0B-BF4D-31F8B6FF421D}" dt="2021-07-16T13:23:48.418" v="36" actId="14100"/>
          <ac:spMkLst>
            <pc:docMk/>
            <pc:sldMk cId="2276034956" sldId="1957"/>
            <ac:spMk id="8" creationId="{29B828F6-886C-4F8A-96B6-5E355D06EB50}"/>
          </ac:spMkLst>
        </pc:spChg>
        <pc:spChg chg="mod">
          <ac:chgData name="Marie Finbow" userId="31fb1a26-2388-4e66-951a-4d5d4ec9f70c" providerId="ADAL" clId="{2C949120-8110-4C0B-BF4D-31F8B6FF421D}" dt="2021-07-16T13:24:01.302" v="38" actId="14100"/>
          <ac:spMkLst>
            <pc:docMk/>
            <pc:sldMk cId="2276034956" sldId="1957"/>
            <ac:spMk id="9" creationId="{CAA5C7A1-C0B5-4A82-96A7-1BDDD797D86A}"/>
          </ac:spMkLst>
        </pc:spChg>
        <pc:spChg chg="mod">
          <ac:chgData name="Marie Finbow" userId="31fb1a26-2388-4e66-951a-4d5d4ec9f70c" providerId="ADAL" clId="{2C949120-8110-4C0B-BF4D-31F8B6FF421D}" dt="2021-07-16T12:34:37.702" v="10" actId="790"/>
          <ac:spMkLst>
            <pc:docMk/>
            <pc:sldMk cId="2276034956" sldId="1957"/>
            <ac:spMk id="10" creationId="{2960F6BF-7ADC-4A21-A121-30B3660837EE}"/>
          </ac:spMkLst>
        </pc:spChg>
      </pc:sldChg>
      <pc:sldChg chg="add">
        <pc:chgData name="Marie Finbow" userId="31fb1a26-2388-4e66-951a-4d5d4ec9f70c" providerId="ADAL" clId="{2C949120-8110-4C0B-BF4D-31F8B6FF421D}" dt="2021-07-16T12:32:59.841" v="3"/>
        <pc:sldMkLst>
          <pc:docMk/>
          <pc:sldMk cId="1944682645" sldId="1958"/>
        </pc:sldMkLst>
      </pc:sldChg>
      <pc:sldMasterChg chg="add addSldLayout">
        <pc:chgData name="Marie Finbow" userId="31fb1a26-2388-4e66-951a-4d5d4ec9f70c" providerId="ADAL" clId="{2C949120-8110-4C0B-BF4D-31F8B6FF421D}" dt="2021-07-16T12:32:56.968" v="0" actId="27028"/>
        <pc:sldMasterMkLst>
          <pc:docMk/>
          <pc:sldMasterMk cId="0" sldId="2147483770"/>
        </pc:sldMasterMkLst>
        <pc:sldLayoutChg chg="add">
          <pc:chgData name="Marie Finbow" userId="31fb1a26-2388-4e66-951a-4d5d4ec9f70c" providerId="ADAL" clId="{2C949120-8110-4C0B-BF4D-31F8B6FF421D}" dt="2021-07-16T12:32:56.968" v="0" actId="27028"/>
          <pc:sldLayoutMkLst>
            <pc:docMk/>
            <pc:sldMasterMk cId="0" sldId="2147483770"/>
            <pc:sldLayoutMk cId="708643019" sldId="21474837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E995C-0B7F-404F-80C0-6857FEA47C77}"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EC156799-8CC7-41E6-9630-2E2ACB82FB88}">
      <dgm:prSet phldrT="[Text]"/>
      <dgm:spPr/>
      <dgm:t>
        <a:bodyPr/>
        <a:lstStyle/>
        <a:p>
          <a:r>
            <a:rPr lang="en-US"/>
            <a:t>Clean</a:t>
          </a:r>
          <a:endParaRPr lang="en-GB"/>
        </a:p>
      </dgm:t>
    </dgm:pt>
    <dgm:pt modelId="{1ED03191-3B67-4AE5-BB77-47C57999F8F2}" type="parTrans" cxnId="{ED654E47-7CB0-4D57-9E45-8D6EA3AA648B}">
      <dgm:prSet/>
      <dgm:spPr/>
      <dgm:t>
        <a:bodyPr/>
        <a:lstStyle/>
        <a:p>
          <a:endParaRPr lang="en-GB"/>
        </a:p>
      </dgm:t>
    </dgm:pt>
    <dgm:pt modelId="{ED7F2961-6D67-451B-A7A5-570586AD11A6}" type="sibTrans" cxnId="{ED654E47-7CB0-4D57-9E45-8D6EA3AA648B}">
      <dgm:prSet/>
      <dgm:spPr/>
      <dgm:t>
        <a:bodyPr/>
        <a:lstStyle/>
        <a:p>
          <a:endParaRPr lang="en-GB"/>
        </a:p>
      </dgm:t>
    </dgm:pt>
    <dgm:pt modelId="{6196C94C-E84C-4B6C-8F70-36B0F68F07F2}">
      <dgm:prSet phldrT="[Text]"/>
      <dgm:spPr/>
      <dgm:t>
        <a:bodyPr/>
        <a:lstStyle/>
        <a:p>
          <a:pPr algn="ctr"/>
          <a:r>
            <a:rPr lang="en-US"/>
            <a:t>Productive</a:t>
          </a:r>
          <a:endParaRPr lang="en-GB"/>
        </a:p>
      </dgm:t>
    </dgm:pt>
    <dgm:pt modelId="{97546113-34F2-4E6E-A2D3-9EAF3AAFD18A}" type="parTrans" cxnId="{625E12A4-2760-43D1-B60B-EE59F5CB0216}">
      <dgm:prSet/>
      <dgm:spPr/>
      <dgm:t>
        <a:bodyPr/>
        <a:lstStyle/>
        <a:p>
          <a:endParaRPr lang="en-GB"/>
        </a:p>
      </dgm:t>
    </dgm:pt>
    <dgm:pt modelId="{E304528D-D6C1-492E-B577-8B09C2A554E3}" type="sibTrans" cxnId="{625E12A4-2760-43D1-B60B-EE59F5CB0216}">
      <dgm:prSet/>
      <dgm:spPr/>
      <dgm:t>
        <a:bodyPr/>
        <a:lstStyle/>
        <a:p>
          <a:endParaRPr lang="en-GB"/>
        </a:p>
      </dgm:t>
    </dgm:pt>
    <dgm:pt modelId="{7FCA094D-5E32-4B69-9C91-D269E6DDB31E}">
      <dgm:prSet phldrT="[Text]"/>
      <dgm:spPr/>
      <dgm:t>
        <a:bodyPr/>
        <a:lstStyle/>
        <a:p>
          <a:pPr algn="ctr"/>
          <a:r>
            <a:rPr lang="en-US"/>
            <a:t>Inclusive</a:t>
          </a:r>
          <a:endParaRPr lang="en-GB"/>
        </a:p>
      </dgm:t>
    </dgm:pt>
    <dgm:pt modelId="{F507295D-1D35-4816-8224-8344AB536213}" type="parTrans" cxnId="{2C717C62-3EFE-4105-9BEF-B50773B45684}">
      <dgm:prSet/>
      <dgm:spPr/>
      <dgm:t>
        <a:bodyPr/>
        <a:lstStyle/>
        <a:p>
          <a:endParaRPr lang="en-GB"/>
        </a:p>
      </dgm:t>
    </dgm:pt>
    <dgm:pt modelId="{129133E0-8858-47FB-8234-2E944A1CB3A6}" type="sibTrans" cxnId="{2C717C62-3EFE-4105-9BEF-B50773B45684}">
      <dgm:prSet/>
      <dgm:spPr/>
      <dgm:t>
        <a:bodyPr/>
        <a:lstStyle/>
        <a:p>
          <a:endParaRPr lang="en-GB"/>
        </a:p>
      </dgm:t>
    </dgm:pt>
    <dgm:pt modelId="{2FCDA5B0-2DFE-47C8-8D39-AA26A512F239}">
      <dgm:prSet/>
      <dgm:spPr/>
      <dgm:t>
        <a:bodyPr/>
        <a:lstStyle/>
        <a:p>
          <a:pPr algn="l"/>
          <a:endParaRPr lang="en-GB"/>
        </a:p>
      </dgm:t>
    </dgm:pt>
    <dgm:pt modelId="{B92BF5D7-60A0-4536-A2EC-9CA40109F52F}" type="parTrans" cxnId="{F81B1901-1725-4B91-8D9A-4B72630DC798}">
      <dgm:prSet/>
      <dgm:spPr/>
      <dgm:t>
        <a:bodyPr/>
        <a:lstStyle/>
        <a:p>
          <a:endParaRPr lang="en-GB"/>
        </a:p>
      </dgm:t>
    </dgm:pt>
    <dgm:pt modelId="{1DB33E2C-D515-450D-A2E7-E564E22DBDDA}" type="sibTrans" cxnId="{F81B1901-1725-4B91-8D9A-4B72630DC798}">
      <dgm:prSet/>
      <dgm:spPr/>
      <dgm:t>
        <a:bodyPr/>
        <a:lstStyle/>
        <a:p>
          <a:endParaRPr lang="en-GB"/>
        </a:p>
      </dgm:t>
    </dgm:pt>
    <dgm:pt modelId="{C7C88218-760B-4E7E-B394-61F2D2D15AC0}" type="pres">
      <dgm:prSet presAssocID="{B59E995C-0B7F-404F-80C0-6857FEA47C77}" presName="compositeShape" presStyleCnt="0">
        <dgm:presLayoutVars>
          <dgm:chMax val="7"/>
          <dgm:dir/>
          <dgm:resizeHandles val="exact"/>
        </dgm:presLayoutVars>
      </dgm:prSet>
      <dgm:spPr/>
    </dgm:pt>
    <dgm:pt modelId="{F85E2B70-C555-4C22-9537-00E017CBCE75}" type="pres">
      <dgm:prSet presAssocID="{EC156799-8CC7-41E6-9630-2E2ACB82FB88}" presName="circ1" presStyleLbl="vennNode1" presStyleIdx="0" presStyleCnt="3"/>
      <dgm:spPr/>
    </dgm:pt>
    <dgm:pt modelId="{C4E9ED8D-FC2F-4D2B-9BE7-26A08DD7458D}" type="pres">
      <dgm:prSet presAssocID="{EC156799-8CC7-41E6-9630-2E2ACB82FB88}" presName="circ1Tx" presStyleLbl="revTx" presStyleIdx="0" presStyleCnt="0">
        <dgm:presLayoutVars>
          <dgm:chMax val="0"/>
          <dgm:chPref val="0"/>
          <dgm:bulletEnabled val="1"/>
        </dgm:presLayoutVars>
      </dgm:prSet>
      <dgm:spPr/>
    </dgm:pt>
    <dgm:pt modelId="{93E8149E-87F7-4536-9655-0B42633337DB}" type="pres">
      <dgm:prSet presAssocID="{6196C94C-E84C-4B6C-8F70-36B0F68F07F2}" presName="circ2" presStyleLbl="vennNode1" presStyleIdx="1" presStyleCnt="3" custLinFactNeighborX="3945"/>
      <dgm:spPr/>
    </dgm:pt>
    <dgm:pt modelId="{110A12F1-54AB-4C9D-AB65-F39984B8F0FD}" type="pres">
      <dgm:prSet presAssocID="{6196C94C-E84C-4B6C-8F70-36B0F68F07F2}" presName="circ2Tx" presStyleLbl="revTx" presStyleIdx="0" presStyleCnt="0">
        <dgm:presLayoutVars>
          <dgm:chMax val="0"/>
          <dgm:chPref val="0"/>
          <dgm:bulletEnabled val="1"/>
        </dgm:presLayoutVars>
      </dgm:prSet>
      <dgm:spPr/>
    </dgm:pt>
    <dgm:pt modelId="{04CC22FE-71E1-4968-99CC-304CA203A276}" type="pres">
      <dgm:prSet presAssocID="{7FCA094D-5E32-4B69-9C91-D269E6DDB31E}" presName="circ3" presStyleLbl="vennNode1" presStyleIdx="2" presStyleCnt="3"/>
      <dgm:spPr/>
    </dgm:pt>
    <dgm:pt modelId="{C57A24E4-2D4A-45DC-B92C-BBDBBFF75D7B}" type="pres">
      <dgm:prSet presAssocID="{7FCA094D-5E32-4B69-9C91-D269E6DDB31E}" presName="circ3Tx" presStyleLbl="revTx" presStyleIdx="0" presStyleCnt="0">
        <dgm:presLayoutVars>
          <dgm:chMax val="0"/>
          <dgm:chPref val="0"/>
          <dgm:bulletEnabled val="1"/>
        </dgm:presLayoutVars>
      </dgm:prSet>
      <dgm:spPr/>
    </dgm:pt>
  </dgm:ptLst>
  <dgm:cxnLst>
    <dgm:cxn modelId="{F81B1901-1725-4B91-8D9A-4B72630DC798}" srcId="{7FCA094D-5E32-4B69-9C91-D269E6DDB31E}" destId="{2FCDA5B0-2DFE-47C8-8D39-AA26A512F239}" srcOrd="0" destOrd="0" parTransId="{B92BF5D7-60A0-4536-A2EC-9CA40109F52F}" sibTransId="{1DB33E2C-D515-450D-A2E7-E564E22DBDDA}"/>
    <dgm:cxn modelId="{C341363A-82C0-44EF-8A2C-51434135C149}" type="presOf" srcId="{6196C94C-E84C-4B6C-8F70-36B0F68F07F2}" destId="{110A12F1-54AB-4C9D-AB65-F39984B8F0FD}" srcOrd="1" destOrd="0" presId="urn:microsoft.com/office/officeart/2005/8/layout/venn1"/>
    <dgm:cxn modelId="{174E635E-0519-4488-A937-A798D6117F35}" type="presOf" srcId="{EC156799-8CC7-41E6-9630-2E2ACB82FB88}" destId="{F85E2B70-C555-4C22-9537-00E017CBCE75}" srcOrd="0" destOrd="0" presId="urn:microsoft.com/office/officeart/2005/8/layout/venn1"/>
    <dgm:cxn modelId="{2C717C62-3EFE-4105-9BEF-B50773B45684}" srcId="{B59E995C-0B7F-404F-80C0-6857FEA47C77}" destId="{7FCA094D-5E32-4B69-9C91-D269E6DDB31E}" srcOrd="2" destOrd="0" parTransId="{F507295D-1D35-4816-8224-8344AB536213}" sibTransId="{129133E0-8858-47FB-8234-2E944A1CB3A6}"/>
    <dgm:cxn modelId="{ED654E47-7CB0-4D57-9E45-8D6EA3AA648B}" srcId="{B59E995C-0B7F-404F-80C0-6857FEA47C77}" destId="{EC156799-8CC7-41E6-9630-2E2ACB82FB88}" srcOrd="0" destOrd="0" parTransId="{1ED03191-3B67-4AE5-BB77-47C57999F8F2}" sibTransId="{ED7F2961-6D67-451B-A7A5-570586AD11A6}"/>
    <dgm:cxn modelId="{2E677D48-C7BE-4C04-ACC4-321BC675E86B}" type="presOf" srcId="{2FCDA5B0-2DFE-47C8-8D39-AA26A512F239}" destId="{04CC22FE-71E1-4968-99CC-304CA203A276}" srcOrd="0" destOrd="1" presId="urn:microsoft.com/office/officeart/2005/8/layout/venn1"/>
    <dgm:cxn modelId="{4891D658-344B-4FDA-AEB9-E90DEDF430A0}" type="presOf" srcId="{7FCA094D-5E32-4B69-9C91-D269E6DDB31E}" destId="{C57A24E4-2D4A-45DC-B92C-BBDBBFF75D7B}" srcOrd="1" destOrd="0" presId="urn:microsoft.com/office/officeart/2005/8/layout/venn1"/>
    <dgm:cxn modelId="{EE051C7F-DBAB-401C-8F12-2D3D5CE80229}" type="presOf" srcId="{B59E995C-0B7F-404F-80C0-6857FEA47C77}" destId="{C7C88218-760B-4E7E-B394-61F2D2D15AC0}" srcOrd="0" destOrd="0" presId="urn:microsoft.com/office/officeart/2005/8/layout/venn1"/>
    <dgm:cxn modelId="{4BF75885-BD9C-4467-ADBA-B8100898F15E}" type="presOf" srcId="{7FCA094D-5E32-4B69-9C91-D269E6DDB31E}" destId="{04CC22FE-71E1-4968-99CC-304CA203A276}" srcOrd="0" destOrd="0" presId="urn:microsoft.com/office/officeart/2005/8/layout/venn1"/>
    <dgm:cxn modelId="{91B4B1A3-2CA2-4D18-9B64-827C04B65856}" type="presOf" srcId="{6196C94C-E84C-4B6C-8F70-36B0F68F07F2}" destId="{93E8149E-87F7-4536-9655-0B42633337DB}" srcOrd="0" destOrd="0" presId="urn:microsoft.com/office/officeart/2005/8/layout/venn1"/>
    <dgm:cxn modelId="{625E12A4-2760-43D1-B60B-EE59F5CB0216}" srcId="{B59E995C-0B7F-404F-80C0-6857FEA47C77}" destId="{6196C94C-E84C-4B6C-8F70-36B0F68F07F2}" srcOrd="1" destOrd="0" parTransId="{97546113-34F2-4E6E-A2D3-9EAF3AAFD18A}" sibTransId="{E304528D-D6C1-492E-B577-8B09C2A554E3}"/>
    <dgm:cxn modelId="{503FF1C3-BB04-43CA-8BA6-CD96575F228E}" type="presOf" srcId="{2FCDA5B0-2DFE-47C8-8D39-AA26A512F239}" destId="{C57A24E4-2D4A-45DC-B92C-BBDBBFF75D7B}" srcOrd="1" destOrd="1" presId="urn:microsoft.com/office/officeart/2005/8/layout/venn1"/>
    <dgm:cxn modelId="{09DB84F6-8F0B-4AD3-A6C6-B467B7202222}" type="presOf" srcId="{EC156799-8CC7-41E6-9630-2E2ACB82FB88}" destId="{C4E9ED8D-FC2F-4D2B-9BE7-26A08DD7458D}" srcOrd="1" destOrd="0" presId="urn:microsoft.com/office/officeart/2005/8/layout/venn1"/>
    <dgm:cxn modelId="{260E62C2-F121-4572-831B-8D306CEDEE44}" type="presParOf" srcId="{C7C88218-760B-4E7E-B394-61F2D2D15AC0}" destId="{F85E2B70-C555-4C22-9537-00E017CBCE75}" srcOrd="0" destOrd="0" presId="urn:microsoft.com/office/officeart/2005/8/layout/venn1"/>
    <dgm:cxn modelId="{939B4635-853A-4BED-AD30-CEECB3DEA544}" type="presParOf" srcId="{C7C88218-760B-4E7E-B394-61F2D2D15AC0}" destId="{C4E9ED8D-FC2F-4D2B-9BE7-26A08DD7458D}" srcOrd="1" destOrd="0" presId="urn:microsoft.com/office/officeart/2005/8/layout/venn1"/>
    <dgm:cxn modelId="{7912728F-CC59-4DE3-B499-786274616036}" type="presParOf" srcId="{C7C88218-760B-4E7E-B394-61F2D2D15AC0}" destId="{93E8149E-87F7-4536-9655-0B42633337DB}" srcOrd="2" destOrd="0" presId="urn:microsoft.com/office/officeart/2005/8/layout/venn1"/>
    <dgm:cxn modelId="{A0F83284-16F8-4290-8569-6A7707224817}" type="presParOf" srcId="{C7C88218-760B-4E7E-B394-61F2D2D15AC0}" destId="{110A12F1-54AB-4C9D-AB65-F39984B8F0FD}" srcOrd="3" destOrd="0" presId="urn:microsoft.com/office/officeart/2005/8/layout/venn1"/>
    <dgm:cxn modelId="{A825ACF8-10C1-4685-B087-805067F32460}" type="presParOf" srcId="{C7C88218-760B-4E7E-B394-61F2D2D15AC0}" destId="{04CC22FE-71E1-4968-99CC-304CA203A276}" srcOrd="4" destOrd="0" presId="urn:microsoft.com/office/officeart/2005/8/layout/venn1"/>
    <dgm:cxn modelId="{28CB75EE-67C0-4695-9C65-3E583B4223A5}" type="presParOf" srcId="{C7C88218-760B-4E7E-B394-61F2D2D15AC0}" destId="{C57A24E4-2D4A-45DC-B92C-BBDBBFF75D7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E2B70-C555-4C22-9537-00E017CBCE75}">
      <dsp:nvSpPr>
        <dsp:cNvPr id="0" name=""/>
        <dsp:cNvSpPr/>
      </dsp:nvSpPr>
      <dsp:spPr>
        <a:xfrm>
          <a:off x="1214311" y="29799"/>
          <a:ext cx="1430395" cy="14303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Clean</a:t>
          </a:r>
          <a:endParaRPr lang="en-GB" sz="1400" kern="1200"/>
        </a:p>
      </dsp:txBody>
      <dsp:txXfrm>
        <a:off x="1405031" y="280119"/>
        <a:ext cx="1048956" cy="643678"/>
      </dsp:txXfrm>
    </dsp:sp>
    <dsp:sp modelId="{93E8149E-87F7-4536-9655-0B42633337DB}">
      <dsp:nvSpPr>
        <dsp:cNvPr id="0" name=""/>
        <dsp:cNvSpPr/>
      </dsp:nvSpPr>
      <dsp:spPr>
        <a:xfrm>
          <a:off x="1786875" y="923797"/>
          <a:ext cx="1430395" cy="14303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Productive</a:t>
          </a:r>
          <a:endParaRPr lang="en-GB" sz="1400" kern="1200"/>
        </a:p>
      </dsp:txBody>
      <dsp:txXfrm>
        <a:off x="2224337" y="1293316"/>
        <a:ext cx="858237" cy="786717"/>
      </dsp:txXfrm>
    </dsp:sp>
    <dsp:sp modelId="{04CC22FE-71E1-4968-99CC-304CA203A276}">
      <dsp:nvSpPr>
        <dsp:cNvPr id="0" name=""/>
        <dsp:cNvSpPr/>
      </dsp:nvSpPr>
      <dsp:spPr>
        <a:xfrm>
          <a:off x="698177" y="923797"/>
          <a:ext cx="1430395" cy="14303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622300">
            <a:lnSpc>
              <a:spcPct val="90000"/>
            </a:lnSpc>
            <a:spcBef>
              <a:spcPct val="0"/>
            </a:spcBef>
            <a:spcAft>
              <a:spcPct val="35000"/>
            </a:spcAft>
            <a:buNone/>
          </a:pPr>
          <a:r>
            <a:rPr lang="en-US" sz="1400" kern="1200"/>
            <a:t>Inclusive</a:t>
          </a:r>
          <a:endParaRPr lang="en-GB" sz="1400" kern="1200"/>
        </a:p>
        <a:p>
          <a:pPr marL="57150" lvl="1" indent="-57150" algn="l" defTabSz="488950">
            <a:lnSpc>
              <a:spcPct val="90000"/>
            </a:lnSpc>
            <a:spcBef>
              <a:spcPct val="0"/>
            </a:spcBef>
            <a:spcAft>
              <a:spcPct val="15000"/>
            </a:spcAft>
            <a:buChar char="•"/>
          </a:pPr>
          <a:endParaRPr lang="en-GB" sz="1100" kern="1200"/>
        </a:p>
      </dsp:txBody>
      <dsp:txXfrm>
        <a:off x="832872" y="1293316"/>
        <a:ext cx="858237" cy="78671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EE3AF0-9440-4043-8DD1-6C3402A859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807F6F2-D639-49F1-BEFF-E953F55279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7D7973F-D8CE-4429-9372-1203F54B95F7}" type="datetimeFigureOut">
              <a:rPr lang="en-GB"/>
              <a:pPr>
                <a:defRPr/>
              </a:pPr>
              <a:t>21/07/2021</a:t>
            </a:fld>
            <a:endParaRPr lang="en-GB"/>
          </a:p>
        </p:txBody>
      </p:sp>
      <p:sp>
        <p:nvSpPr>
          <p:cNvPr id="4" name="Slide Image Placeholder 3">
            <a:extLst>
              <a:ext uri="{FF2B5EF4-FFF2-40B4-BE49-F238E27FC236}">
                <a16:creationId xmlns:a16="http://schemas.microsoft.com/office/drawing/2014/main" id="{03CAE098-692C-439D-B5B7-9C37019943E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127AD568-F75A-47CF-9373-4B92A56EA53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74BAA686-0850-47FA-A64F-C0A1B758E01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F5BE7927-D3CD-4D7D-A2A9-94D874A42FE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373ED3A-A820-4C15-B36A-830A1FC2F77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ons.gov.uk/economy/grossdomesticproductgdp/articles/impactofthecoronaviruscovid19pandemiconretailsalesin2020/2021-01-28" TargetMode="External"/><Relationship Id="rId7" Type="http://schemas.openxmlformats.org/officeDocument/2006/relationships/hyperlink" Target="https://www.newcivilengineer.com/latest/cost-hikes-of-three-products-reveals-financial-impact-of-construction-materials-crisis-02-06-202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techuk.org/resource/help-to-grow-digital-the-state-of-digital-adoption.html" TargetMode="External"/><Relationship Id="rId5" Type="http://schemas.openxmlformats.org/officeDocument/2006/relationships/hyperlink" Target="https://www.eadt.co.uk/news/business/zombie-businesses-east-anglia-state-support-8038892" TargetMode="External"/><Relationship Id="rId4" Type="http://schemas.openxmlformats.org/officeDocument/2006/relationships/hyperlink" Target="https://www.icaew.com/insights/viewpoints-on-the-news/2021/april-2021/business-rescue-are-zombie-companies-on-the-ris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ewanglia.co.uk/bid-to-attract-investment-through-food-science-gets-government-backing/?utm_medium=email&amp;utm_campaign=New%20Anglia%20LEP%20June%202021%20newsletter&amp;utm_content=New%20Anglia%20LEP%20June%202021%20newsletter+CID_1559196ec21528c03e6fd448c4c203e5&amp;utm_source=Email%20marketing%20software&amp;utm_term=Read%20the%20full%20story%20her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eresagritech.org/"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This slide deck is designed to support any event or meeting that presents the opportunity to share knowledge and seek input to help shape and develop the Norfolk and Suffolk Economic Renewal Plan</a:t>
            </a:r>
          </a:p>
          <a:p>
            <a:endParaRPr lang="en-US" dirty="0"/>
          </a:p>
          <a:p>
            <a:r>
              <a:rPr lang="en-US" dirty="0"/>
              <a:t>The person delivering the presentation can pick and choose the relevant slides dependent on the aim of the event/meeting and its audience.</a:t>
            </a:r>
            <a:endParaRPr lang="en-GB" dirty="0"/>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1</a:t>
            </a:fld>
            <a:endParaRPr lang="en-GB" altLang="en-US"/>
          </a:p>
        </p:txBody>
      </p:sp>
    </p:spTree>
    <p:extLst>
      <p:ext uri="{BB962C8B-B14F-4D97-AF65-F5344CB8AC3E}">
        <p14:creationId xmlns:p14="http://schemas.microsoft.com/office/powerpoint/2010/main" val="4091580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This section sets out some key facts and observations about our economy, the targets and ambitions we set in the Economic Strategy and Local Industrial Strategy.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u="sng" dirty="0"/>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10</a:t>
            </a:fld>
            <a:endParaRPr lang="en-GB" altLang="en-US"/>
          </a:p>
        </p:txBody>
      </p:sp>
    </p:spTree>
    <p:extLst>
      <p:ext uri="{BB962C8B-B14F-4D97-AF65-F5344CB8AC3E}">
        <p14:creationId xmlns:p14="http://schemas.microsoft.com/office/powerpoint/2010/main" val="323039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This slide shows how the economy was performing prior to the pandemic and the exit of the EU.</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above slide reflects the key economic metrics of the Norfolk and Suffolk economy – before leaving the EU had really kicked in, and heading into the 2020 pandemic, and subsequent lockdown.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can see that while overall output, and population were incrementally growing – the region was still trending below UK averages for productivity.</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However, both enterprise rates and jobs were growing at a healthier rate, and the region was making up ground in terms of median wages. Though steady progress was being made in terms of higher attainment levels, we were still some way adrift of the national average.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Overall, the Norfolk and Suffolk economy was keeping pace with national trends and improving on the whole – but we were </a:t>
            </a:r>
            <a:r>
              <a:rPr lang="en-GB" u="sng" dirty="0"/>
              <a:t>maintaining</a:t>
            </a:r>
            <a:r>
              <a:rPr lang="en-GB" dirty="0"/>
              <a:t>, rather than </a:t>
            </a:r>
            <a:r>
              <a:rPr lang="en-GB" u="sng" dirty="0"/>
              <a:t>closing</a:t>
            </a:r>
            <a:r>
              <a:rPr lang="en-GB" dirty="0"/>
              <a:t> the gap on a number of key metrics.</a:t>
            </a:r>
          </a:p>
          <a:p>
            <a:endParaRPr lang="en-GB" dirty="0"/>
          </a:p>
          <a:p>
            <a:r>
              <a:rPr lang="en-GB" b="1" u="sng" dirty="0"/>
              <a:t>Source</a:t>
            </a:r>
            <a:r>
              <a:rPr lang="en-GB" dirty="0"/>
              <a:t>:</a:t>
            </a:r>
          </a:p>
          <a:p>
            <a:endParaRPr lang="en-GB" dirty="0"/>
          </a:p>
          <a:p>
            <a:pPr marL="171450" indent="-171450">
              <a:buFont typeface="Arial" panose="020B0604020202020204" pitchFamily="34" charset="0"/>
              <a:buChar char="•"/>
            </a:pPr>
            <a:r>
              <a:rPr lang="en-GB" i="1" dirty="0"/>
              <a:t>Data from Norfolk &amp; Suffolk LIS – published New Anglia LEP website Jan 2020 (Data in the LIS taken from a range of sources reflecting economic situation in  2016-2019 </a:t>
            </a:r>
          </a:p>
        </p:txBody>
      </p:sp>
      <p:sp>
        <p:nvSpPr>
          <p:cNvPr id="4" name="Slide Number Placeholder 3"/>
          <p:cNvSpPr>
            <a:spLocks noGrp="1"/>
          </p:cNvSpPr>
          <p:nvPr>
            <p:ph type="sldNum" sz="quarter" idx="5"/>
          </p:nvPr>
        </p:nvSpPr>
        <p:spPr/>
        <p:txBody>
          <a:bodyPr/>
          <a:lstStyle/>
          <a:p>
            <a:fld id="{DA48318B-4617-4406-9823-D02E253DDEB3}" type="slidenum">
              <a:rPr lang="en-GB" smtClean="0"/>
              <a:t>11</a:t>
            </a:fld>
            <a:endParaRPr lang="en-GB"/>
          </a:p>
        </p:txBody>
      </p:sp>
    </p:spTree>
    <p:extLst>
      <p:ext uri="{BB962C8B-B14F-4D97-AF65-F5344CB8AC3E}">
        <p14:creationId xmlns:p14="http://schemas.microsoft.com/office/powerpoint/2010/main" val="1170253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What Lies Beneath the Headline Data?</a:t>
            </a:r>
          </a:p>
          <a:p>
            <a:endParaRPr lang="en-GB" dirty="0">
              <a:cs typeface="Calibri"/>
            </a:endParaRPr>
          </a:p>
          <a:p>
            <a:pPr marL="0" indent="0">
              <a:buFont typeface="Arial"/>
              <a:buNone/>
            </a:pPr>
            <a:r>
              <a:rPr lang="en-GB" dirty="0">
                <a:cs typeface="Calibri"/>
              </a:rPr>
              <a:t>In many ways its important to bear in mind we are dealing with 2 simultaneous severe shocks to the economy – and the impact of lockdowns are far more immediately evident and straight forward to metricate and track across an array of indicators</a:t>
            </a:r>
          </a:p>
          <a:p>
            <a:pPr marL="171450" indent="-171450">
              <a:buFont typeface="Arial"/>
              <a:buChar char="•"/>
            </a:pPr>
            <a:endParaRPr lang="en-GB" dirty="0">
              <a:cs typeface="Calibri"/>
            </a:endParaRPr>
          </a:p>
          <a:p>
            <a:pPr marL="0" indent="0">
              <a:buFont typeface="Arial"/>
              <a:buNone/>
            </a:pPr>
            <a:r>
              <a:rPr lang="en-GB" dirty="0">
                <a:cs typeface="Calibri"/>
              </a:rPr>
              <a:t>The impact of leaving the EU however, whilst reflected to a degree in anecdotal, qualitative evidence is far more difficult to readily identify and was always likely to take a longer period of time to come to light, and at this juncture its simply too early to say with any degree of certainty what the precise economy wide impact has been.</a:t>
            </a:r>
          </a:p>
          <a:p>
            <a:pPr marL="171450" indent="-171450">
              <a:buFont typeface="Arial"/>
              <a:buChar char="•"/>
            </a:pPr>
            <a:endParaRPr lang="en-GB" dirty="0">
              <a:cs typeface="Calibri"/>
            </a:endParaRPr>
          </a:p>
          <a:p>
            <a:pPr marL="0" indent="0">
              <a:buFont typeface="Arial"/>
              <a:buNone/>
            </a:pPr>
            <a:r>
              <a:rPr lang="en-GB" dirty="0">
                <a:cs typeface="Calibri"/>
              </a:rPr>
              <a:t>The extent of government support for individuals in employment, and for business owners (extending to VAT and business rate holidays etc), is likely masking what the true cost and impact of the last 12 months+ has actually been. This explains for example why we are seeing the lowest level of business insolvency on record – at a time when we've been in a sustained economic contraction, with incredibly difficult trading conditions for many businesses.</a:t>
            </a:r>
          </a:p>
          <a:p>
            <a:pPr marL="171450" indent="-171450">
              <a:buFont typeface="Arial"/>
              <a:buChar char="•"/>
            </a:pPr>
            <a:endParaRPr lang="en-GB" dirty="0">
              <a:cs typeface="Calibri"/>
            </a:endParaRPr>
          </a:p>
          <a:p>
            <a:pPr marL="0" indent="0">
              <a:buFont typeface="Arial"/>
              <a:buNone/>
            </a:pPr>
            <a:r>
              <a:rPr lang="en-GB" dirty="0">
                <a:cs typeface="Calibri"/>
              </a:rPr>
              <a:t>This slide reflects </a:t>
            </a:r>
            <a:r>
              <a:rPr lang="en-GB" i="1" dirty="0">
                <a:cs typeface="Calibri"/>
              </a:rPr>
              <a:t>combined</a:t>
            </a:r>
            <a:r>
              <a:rPr lang="en-GB" dirty="0">
                <a:cs typeface="Calibri"/>
              </a:rPr>
              <a:t>, headline data for all of Norfolk and Suffolk. There are of course, significant, place-specific variances across all of these metrics</a:t>
            </a:r>
          </a:p>
          <a:p>
            <a:endParaRPr lang="en-GB" dirty="0"/>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u="none" dirty="0"/>
              <a:t>Observations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Due to the limitations on the availability of certain data – we can’t produce a snapshot that updates the previous slide exactly.</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We have however identified certain metrics that act as proxies and provide an informed indication of how both Brexit and lockdown restrictions are effecting the Norfolk and Suffolk economy here and now.</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Both the furlough and unemployment rates in the region have tracked national averages and trends very closely.  There is still a significant degree of uncertainty around unemployment rates in particular – dependent on a number of factors.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As mentioned earlier – and unsurprisingly, it appears as though the region’s productivity level has remained stable, but stagnant in relation to UK wide conditions.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There has been a notable increase in housing demand, alongside a very frantic housing market – in the wake of lifting of lockdown restrictions and the accompanying stamp duty relief.</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haven’t detected any major shifts in terms of proportions of level 4 attainment, or in terms of skills alignment with market demand – a wealth of evidence indicates we need to increase the proportion of the workforce with STEM related skills.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Median wage levels are perhaps looking healthy (though we need to exercise some caution, as the specific nature of the impact of lockdown may be skewing the figures – by suppressing the volume of lower paid jobs in the calculation)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Similarly, the volume of overall jobs may be artificially being inflated by the array of government support schemes businesses are currently able to access – once these are removed, it’s possible we could see this metric start to trend downwards.</a:t>
            </a:r>
          </a:p>
          <a:p>
            <a:endParaRPr lang="en-GB" dirty="0"/>
          </a:p>
          <a:p>
            <a:endParaRPr lang="en-GB" dirty="0"/>
          </a:p>
          <a:p>
            <a:endParaRPr lang="en-GB" dirty="0"/>
          </a:p>
          <a:p>
            <a:r>
              <a:rPr lang="en-GB" b="1" u="sng" dirty="0"/>
              <a:t>Sources</a:t>
            </a:r>
            <a:r>
              <a:rPr lang="en-GB" dirty="0"/>
              <a:t>:</a:t>
            </a:r>
          </a:p>
          <a:p>
            <a:endParaRPr lang="en-GB" dirty="0"/>
          </a:p>
          <a:p>
            <a:pPr marL="171450" indent="-171450">
              <a:buFont typeface="Arial" panose="020B0604020202020204" pitchFamily="34" charset="0"/>
              <a:buChar char="•"/>
            </a:pPr>
            <a:r>
              <a:rPr lang="en-GB" i="1" dirty="0"/>
              <a:t>Furlough: HMRC CJRS Monthly Updates – Local Authority split May 2021</a:t>
            </a:r>
          </a:p>
          <a:p>
            <a:pPr marL="171450" indent="-171450">
              <a:buFont typeface="Arial" panose="020B0604020202020204" pitchFamily="34" charset="0"/>
              <a:buChar char="•"/>
            </a:pPr>
            <a:r>
              <a:rPr lang="en-GB" i="1" dirty="0"/>
              <a:t>Productivity: regional GVA 2019 (published May 2021)</a:t>
            </a:r>
          </a:p>
          <a:p>
            <a:pPr marL="171450" indent="-171450">
              <a:buFont typeface="Arial" panose="020B0604020202020204" pitchFamily="34" charset="0"/>
              <a:buChar char="•"/>
            </a:pPr>
            <a:r>
              <a:rPr lang="en-GB" i="1" dirty="0"/>
              <a:t>Qualification and Alignment: Norfolk &amp; Suffolk LSR – evidence base (March 2021)</a:t>
            </a:r>
          </a:p>
          <a:p>
            <a:pPr marL="171450" indent="-171450">
              <a:buFont typeface="Arial" panose="020B0604020202020204" pitchFamily="34" charset="0"/>
              <a:buChar char="•"/>
            </a:pPr>
            <a:r>
              <a:rPr lang="en-GB" i="1" dirty="0"/>
              <a:t>Median Wage: EMSI June 2021 – LEP profile</a:t>
            </a:r>
          </a:p>
          <a:p>
            <a:pPr marL="171450" indent="-171450">
              <a:buFont typeface="Arial" panose="020B0604020202020204" pitchFamily="34" charset="0"/>
              <a:buChar char="•"/>
            </a:pPr>
            <a:r>
              <a:rPr lang="en-GB" i="1" dirty="0"/>
              <a:t>Unemployment Rate: Stat-Explore – ‘Alternative Claim Count – latest quarterly count 2021</a:t>
            </a:r>
          </a:p>
          <a:p>
            <a:pPr marL="171450" indent="-171450">
              <a:buFont typeface="Arial" panose="020B0604020202020204" pitchFamily="34" charset="0"/>
              <a:buChar char="•"/>
            </a:pPr>
            <a:r>
              <a:rPr lang="en-GB" i="1" dirty="0"/>
              <a:t>Jobs: NOMIS – June 2021</a:t>
            </a:r>
          </a:p>
          <a:p>
            <a:endParaRPr lang="en-GB" dirty="0"/>
          </a:p>
          <a:p>
            <a:endParaRPr lang="en-GB" dirty="0"/>
          </a:p>
        </p:txBody>
      </p:sp>
      <p:sp>
        <p:nvSpPr>
          <p:cNvPr id="4" name="Slide Number Placeholder 3"/>
          <p:cNvSpPr>
            <a:spLocks noGrp="1"/>
          </p:cNvSpPr>
          <p:nvPr>
            <p:ph type="sldNum" sz="quarter" idx="5"/>
          </p:nvPr>
        </p:nvSpPr>
        <p:spPr/>
        <p:txBody>
          <a:bodyPr/>
          <a:lstStyle/>
          <a:p>
            <a:fld id="{DA48318B-4617-4406-9823-D02E253DDEB3}" type="slidenum">
              <a:rPr lang="en-GB" smtClean="0"/>
              <a:t>12</a:t>
            </a:fld>
            <a:endParaRPr lang="en-GB"/>
          </a:p>
        </p:txBody>
      </p:sp>
    </p:spTree>
    <p:extLst>
      <p:ext uri="{BB962C8B-B14F-4D97-AF65-F5344CB8AC3E}">
        <p14:creationId xmlns:p14="http://schemas.microsoft.com/office/powerpoint/2010/main" val="3835426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This slide shows the projection of the impact of EU Exit and the pandemic combined on the Norfolk and Suffolk Economy. This is based on the latest March 2021 OBR Forecasting Model.</a:t>
            </a:r>
          </a:p>
          <a:p>
            <a:endParaRPr lang="en-GB" dirty="0"/>
          </a:p>
          <a:p>
            <a:pPr marL="0" indent="0">
              <a:buFont typeface="Arial" panose="020B0604020202020204" pitchFamily="34" charset="0"/>
              <a:buNone/>
            </a:pPr>
            <a:r>
              <a:rPr lang="en-GB" b="0" dirty="0"/>
              <a:t>Over the past year or so, the Office for Budgetary Responsibility’s bi-annual economic forecasts have been recognised as a trusted source of modelling/projecting. Many of our partners are using these forecasts as the basis for their own respective strategy planning/work.</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This slide map their scenario projections across to the Norfolk and Suffolk economy. The projections, have attempted to blend the impact of both the EU Exit and Covid related lockdowns</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It is clear from the data in this slide that the impact of lockdown and Brexit has had a sizeable impact, and, is likely to curtail overall economic growth over the next few years. </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0" dirty="0"/>
              <a:t>Important to always bear in mind these ‘projections’ are based on the available data (which often comes with a  lag), and factors such as ‘variants’ emerging – therefore they should be viewed as informed guesstimates, but the reality of conditions and outcomes can rapidly change.</a:t>
            </a:r>
            <a:endParaRPr lang="en-GB" b="1" dirty="0"/>
          </a:p>
          <a:p>
            <a:endParaRPr lang="en-GB" b="1" dirty="0"/>
          </a:p>
          <a:p>
            <a:endParaRPr lang="en-GB" b="1" dirty="0"/>
          </a:p>
          <a:p>
            <a:r>
              <a:rPr lang="en-GB" b="1" u="sng" dirty="0"/>
              <a:t>NOTES for reference</a:t>
            </a:r>
          </a:p>
          <a:p>
            <a:endParaRPr lang="en-GB" b="1" dirty="0"/>
          </a:p>
          <a:p>
            <a:r>
              <a:rPr lang="en-GB" b="1" dirty="0"/>
              <a:t>OBR Approach - explanation</a:t>
            </a:r>
          </a:p>
          <a:p>
            <a:endParaRPr lang="en-GB" dirty="0"/>
          </a:p>
          <a:p>
            <a:r>
              <a:rPr lang="en-GB" dirty="0"/>
              <a:t>The OBR (Office for Budgetary Responsibility),  is currently the most widely referenced source in terms of assessing the economic impact of lockdown measures, and predicting the speed and shape of projected recovery.</a:t>
            </a:r>
          </a:p>
          <a:p>
            <a:endParaRPr lang="en-GB" dirty="0"/>
          </a:p>
          <a:p>
            <a:r>
              <a:rPr lang="en-GB" dirty="0"/>
              <a:t>Both NODA and SODA are citing the OBR’s scenario modelling, and their approach has also been used by NCC in formulating their 5 year ‘Long Term Impact of Covid’ report. In addition, external consultants HATCH </a:t>
            </a:r>
            <a:r>
              <a:rPr lang="en-GB" dirty="0" err="1"/>
              <a:t>Regeneris</a:t>
            </a:r>
            <a:r>
              <a:rPr lang="en-GB" dirty="0"/>
              <a:t> are basing their scenarios off of the OBR’s March 2021 baseline in providing a report for the Norfolk and Suffolk inward investment team.</a:t>
            </a:r>
          </a:p>
          <a:p>
            <a:endParaRPr lang="en-GB" dirty="0"/>
          </a:p>
          <a:p>
            <a:r>
              <a:rPr lang="en-GB" dirty="0"/>
              <a:t>The OBR provides 3 scenarios when forecasting – Upside/Central/Downside. For reference, below is a snapshot of the circumstances applicable to each of their 3 scenarios, as outlined in their latest report – March 2021:</a:t>
            </a:r>
          </a:p>
          <a:p>
            <a:endParaRPr lang="en-GB" dirty="0"/>
          </a:p>
          <a:p>
            <a:r>
              <a:rPr lang="en-GB" dirty="0"/>
              <a:t>We can now determine that we are currently facing a scenario, somewhere in between the Upside and the Central scenario – with vaccines widely available from the spring, but with restrictions still in place as we attempt to mitigate the impact of variants.</a:t>
            </a:r>
          </a:p>
          <a:p>
            <a:endParaRPr lang="en-GB" dirty="0"/>
          </a:p>
          <a:p>
            <a:r>
              <a:rPr lang="en-GB" dirty="0"/>
              <a:t>The above slide therefore reflects the Central scenario, given the economy is still coping with relatively stringent restrictions.</a:t>
            </a:r>
          </a:p>
          <a:p>
            <a:endParaRPr lang="en-GB" dirty="0"/>
          </a:p>
          <a:p>
            <a:pPr marL="171450" indent="-171450">
              <a:buFont typeface="Arial" panose="020B0604020202020204" pitchFamily="34" charset="0"/>
              <a:buChar char="•"/>
            </a:pPr>
            <a:r>
              <a:rPr lang="en-GB" dirty="0"/>
              <a:t>An </a:t>
            </a:r>
            <a:r>
              <a:rPr lang="en-GB" b="1" dirty="0"/>
              <a:t>upside</a:t>
            </a:r>
            <a:r>
              <a:rPr lang="en-GB" dirty="0"/>
              <a:t> scenario in which the virus was speedily brought under control by the November lockdown. It was then kept under control by the rapid deployment of effective vaccines (reaching the majority of adults in the spring) and the effective operation of test, trace and isolate, with only relatively low levels of public health restrictions. The economy therefore rebounded strongly to its pre-pandemic level by the end of 2021, and there was no medium-term economic scarring relative to our March 2020 forecast.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 </a:t>
            </a:r>
            <a:r>
              <a:rPr lang="en-GB" b="1" dirty="0"/>
              <a:t>central</a:t>
            </a:r>
            <a:r>
              <a:rPr lang="en-GB" dirty="0"/>
              <a:t> forecast, in which the virus was only partially brought under control by the November lockdown, effective vaccines were rolled out more slowly (reaching the majority of adults by the middle of the year) and test, trace and isolate was only partially effective in controlling the virus. As such, relatively stringent health restrictions remained in place until mid-year. The economy therefore recovered more slowly, reaching its pre-pandemic level by the end of 2022 and suffering a moderate degree of medium-term economic scarring which lowered real GDP by 3 per cent relative to our March forecast.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 </a:t>
            </a:r>
            <a:r>
              <a:rPr lang="en-GB" b="1" dirty="0"/>
              <a:t>downside</a:t>
            </a:r>
            <a:r>
              <a:rPr lang="en-GB" dirty="0"/>
              <a:t> scenario in which the virus was not brought under control by the November lockdown, vaccines were of limited effectiveness (in part because of mutations in the virus), and test, trace and isolate was largely ineffective. As a result, stringent restrictions remained in place over the first quarter of 2021 and there was also a further wave of infections the following winter. Output recovered even more slowly, only regaining its pre-pandemic level by 2024, and there was a high degree of medium-term economic scarring, which lowered real GDP by 6 per cent relative to our March forecast.</a:t>
            </a:r>
          </a:p>
          <a:p>
            <a:pPr marL="171450" indent="-171450">
              <a:buFont typeface="Arial" panose="020B0604020202020204" pitchFamily="34" charset="0"/>
              <a:buChar char="•"/>
            </a:pPr>
            <a:endParaRPr lang="en-GB" dirty="0"/>
          </a:p>
          <a:p>
            <a:endParaRPr lang="en-GB" dirty="0"/>
          </a:p>
          <a:p>
            <a:r>
              <a:rPr lang="en-GB" b="1" u="sng" dirty="0"/>
              <a:t>Sources</a:t>
            </a:r>
          </a:p>
          <a:p>
            <a:endParaRPr lang="en-GB" dirty="0"/>
          </a:p>
          <a:p>
            <a:pPr marL="171450" indent="-171450">
              <a:buFont typeface="Arial" panose="020B0604020202020204" pitchFamily="34" charset="0"/>
              <a:buChar char="•"/>
            </a:pPr>
            <a:r>
              <a:rPr lang="en-GB" i="1" dirty="0"/>
              <a:t>OBR Economic Forecast March 2021 – modelled for Norfolk &amp; Suffolk using Regional GDP estimate (May 2021) &amp; NOMIS June 2021 data</a:t>
            </a:r>
          </a:p>
          <a:p>
            <a:endParaRPr lang="en-GB" dirty="0"/>
          </a:p>
        </p:txBody>
      </p:sp>
      <p:sp>
        <p:nvSpPr>
          <p:cNvPr id="4" name="Slide Number Placeholder 3"/>
          <p:cNvSpPr>
            <a:spLocks noGrp="1"/>
          </p:cNvSpPr>
          <p:nvPr>
            <p:ph type="sldNum" sz="quarter" idx="5"/>
          </p:nvPr>
        </p:nvSpPr>
        <p:spPr/>
        <p:txBody>
          <a:bodyPr/>
          <a:lstStyle/>
          <a:p>
            <a:fld id="{DA48318B-4617-4406-9823-D02E253DDEB3}" type="slidenum">
              <a:rPr lang="en-GB" smtClean="0"/>
              <a:t>13</a:t>
            </a:fld>
            <a:endParaRPr lang="en-GB"/>
          </a:p>
        </p:txBody>
      </p:sp>
    </p:spTree>
    <p:extLst>
      <p:ext uri="{BB962C8B-B14F-4D97-AF65-F5344CB8AC3E}">
        <p14:creationId xmlns:p14="http://schemas.microsoft.com/office/powerpoint/2010/main" val="564174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This slides sets out some other observations that have been made on the quantitative and qualitative evidence that is available.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cs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cs typeface="Calibri"/>
              </a:rPr>
              <a:t>Perhaps, rather than seeing the current situation as a ‘fixed’ step change – with resulting </a:t>
            </a:r>
            <a:r>
              <a:rPr lang="en-GB" i="1" dirty="0">
                <a:cs typeface="Calibri"/>
              </a:rPr>
              <a:t>defined</a:t>
            </a:r>
            <a:r>
              <a:rPr lang="en-GB" dirty="0">
                <a:cs typeface="Calibri"/>
              </a:rPr>
              <a:t> outcomes, it is more accurate to describe the current situation as a shift in the underlying foundations of many aspects of our economy – the outcome and nature of which is likely to be uncertain, evolving, and in flux for several years, before more stable patterns become established.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cs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cs typeface="Calibri"/>
              </a:rPr>
              <a:t>Therefore, individuals and organisations displaying or possessing characteristics that support and drive responsiveness, agility, and innovation are likely to be even more valuable than they have in recent years.</a:t>
            </a:r>
          </a:p>
          <a:p>
            <a:pPr marL="0" indent="0">
              <a:buFont typeface="Arial"/>
              <a:buNone/>
            </a:pPr>
            <a:endParaRPr lang="en-GB" dirty="0">
              <a:cs typeface="Calibri"/>
            </a:endParaRPr>
          </a:p>
          <a:p>
            <a:pPr marL="0" indent="0">
              <a:buFont typeface="Arial"/>
              <a:buNone/>
            </a:pPr>
            <a:r>
              <a:rPr lang="en-GB" dirty="0">
                <a:cs typeface="Calibri"/>
              </a:rPr>
              <a:t>It seems reasonable to assume that many of these new ways of working will remain in place for at least several months – even once restrictions are more fully lifted – as many new patterns of working have the potential to deliver cost savings, and new routes to market, lower overheads, enhance productivity and improve quality of life. </a:t>
            </a:r>
          </a:p>
          <a:p>
            <a:pPr marL="171450" indent="-171450">
              <a:buFont typeface="Arial"/>
              <a:buChar char="•"/>
            </a:pPr>
            <a:endParaRPr lang="en-GB" dirty="0">
              <a:cs typeface="Calibri"/>
            </a:endParaRPr>
          </a:p>
          <a:p>
            <a:pPr marL="0" indent="0">
              <a:buFont typeface="Arial"/>
              <a:buNone/>
            </a:pPr>
            <a:r>
              <a:rPr lang="en-GB" dirty="0">
                <a:cs typeface="Calibri"/>
              </a:rPr>
              <a:t>However, these benefits will of course not be unilateral, and could come with some hidden risks and costs. E.g. some emerging research suggests increased rates of working from home could actually disproportionately harm women's progression and mental health in the workplace.</a:t>
            </a:r>
          </a:p>
          <a:p>
            <a:endParaRPr lang="en-GB" b="1" u="sng" dirty="0"/>
          </a:p>
          <a:p>
            <a:r>
              <a:rPr lang="en-GB" b="0" u="none" dirty="0"/>
              <a:t>Some other key observations that are worth noting include:</a:t>
            </a:r>
          </a:p>
          <a:p>
            <a:endParaRPr lang="en-GB"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i="1" dirty="0">
                <a:latin typeface="Arial"/>
                <a:cs typeface="Arial"/>
              </a:rPr>
              <a:t>Transport</a:t>
            </a:r>
            <a:r>
              <a:rPr lang="en-GB" sz="1200" i="1" dirty="0">
                <a:latin typeface="Arial"/>
                <a:cs typeface="Arial"/>
              </a:rPr>
              <a:t>: The data shows that while use of all forms of transport decreased substantially through April 2020 in particular – levels of HGV, light commercial and car usage are now close to or marginally exceeding March 2020 levels. </a:t>
            </a:r>
            <a:r>
              <a:rPr lang="en-GB" sz="1200" i="0" dirty="0">
                <a:latin typeface="+mn-lt"/>
                <a:cs typeface="Arial"/>
              </a:rPr>
              <a:t> </a:t>
            </a:r>
            <a:r>
              <a:rPr lang="en-GB" sz="1200" i="0" dirty="0">
                <a:latin typeface="Arial"/>
                <a:cs typeface="Arial"/>
              </a:rPr>
              <a:t>Cycling usage has fluctuated wildly (perhaps because more than any other form of transport it’s more susceptible to weather conditions), while use of both buses and trains remains relatively low – bus usage at 61% as of March 2020 levels, and train usage at 46%.</a:t>
            </a:r>
            <a:endParaRPr lang="en-GB" i="0" dirty="0"/>
          </a:p>
          <a:p>
            <a:endParaRPr lang="en-GB" b="1"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i="0" dirty="0">
                <a:latin typeface="Arial"/>
                <a:cs typeface="Arial"/>
              </a:rPr>
              <a:t>Digital &amp; Innovation: </a:t>
            </a:r>
            <a:r>
              <a:rPr lang="en-GB" sz="1200" dirty="0">
                <a:latin typeface="Arial"/>
                <a:cs typeface="Arial"/>
              </a:rPr>
              <a:t>Almost every conceivable sector has had to adopt an innovative working practice and adopt new digital solutions in the face of both Covid and the new UK/EU trading arrangement. However, analysis cannot be viewed in sector silos - i.e. as much as some sectors have been almost unilaterally hit (hospitality and retail most obviously), there are layers of nuance within almost every sector, reflecting how individual enterprises have responded and realigned – with those most able and willing to take a more innovative and digital approach seemingly coming out best. While this may have been applicable in 'normal' trading conditions as well,  the circumstances of Brexit and Covid combined have accentuated the outcomes.</a:t>
            </a:r>
          </a:p>
          <a:p>
            <a:endParaRPr lang="en-GB" b="1" u="sng" dirty="0"/>
          </a:p>
          <a:p>
            <a:pPr marL="0" indent="0">
              <a:buFont typeface="Arial" panose="020B0604020202020204" pitchFamily="34" charset="0"/>
              <a:buNone/>
            </a:pPr>
            <a:r>
              <a:rPr lang="en-GB" b="1" dirty="0"/>
              <a:t>Retail</a:t>
            </a:r>
            <a:r>
              <a:rPr lang="en-GB" dirty="0"/>
              <a:t>:  </a:t>
            </a:r>
            <a:r>
              <a:rPr lang="en-GB" sz="1200" i="0" dirty="0">
                <a:latin typeface="Arial"/>
                <a:cs typeface="Arial"/>
              </a:rPr>
              <a:t>Online retail peaked last summer at around 34% of all retail spending – the highest proportion on record. Clothing and fuel sales fell by more than 20%. While total month on month sales values have almost recovered to pre-lockdown levels in many areas – 2020 as a whole saw the largest overall fall in </a:t>
            </a:r>
            <a:r>
              <a:rPr lang="en-GB" sz="1200" i="0" u="sng" dirty="0">
                <a:latin typeface="Arial"/>
                <a:cs typeface="Arial"/>
              </a:rPr>
              <a:t>volumes</a:t>
            </a:r>
            <a:r>
              <a:rPr lang="en-GB" sz="1200" i="0" dirty="0">
                <a:latin typeface="Arial"/>
                <a:cs typeface="Arial"/>
              </a:rPr>
              <a:t> of sales on record. </a:t>
            </a:r>
          </a:p>
          <a:p>
            <a:pPr marL="0" indent="0">
              <a:buFont typeface="Arial" panose="020B0604020202020204" pitchFamily="34" charset="0"/>
              <a:buNone/>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dirty="0"/>
              <a:t>Remote/Flexible Working</a:t>
            </a:r>
            <a:r>
              <a:rPr lang="en-GB" dirty="0"/>
              <a:t>:  </a:t>
            </a:r>
            <a:r>
              <a:rPr lang="en-GB" sz="1200" i="0" dirty="0">
                <a:latin typeface="Arial"/>
                <a:cs typeface="Arial"/>
              </a:rPr>
              <a:t>Acceptance of working from home by most office-based companies has dramatically increased, and has been (generally) less disruptive than initially feared, however, it's still very early to assess and determine to what extent this change of behaviour will play out in the coming months/years. The move to home working has had an impact on some high streets with the lunchtime and after-work footfall significantly decreasing.</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dirty="0"/>
              <a:t>Zombie Companies</a:t>
            </a:r>
            <a:r>
              <a:rPr lang="en-GB" dirty="0"/>
              <a:t>: </a:t>
            </a:r>
            <a:r>
              <a:rPr lang="en-GB" sz="1200" i="0" dirty="0">
                <a:latin typeface="Arial"/>
                <a:cs typeface="Arial"/>
              </a:rPr>
              <a:t>The record low levels of company failure over the past year or so (in the face of a massive hit to overall economic activity) suggests that while government policy has been successful in staving off closures and associated unemployment spikes, there may yet be an unravelling as support is withdrawn.  Timing and clarity are likely to be crucial factors to ensure fallout is minimised. Unprecedented long-term low levels of interest rates had already made taking on debt relatively cheap for companies. Should interest rates start to creep up to manage inflation – then some companies could face acute cash-flow issues</a:t>
            </a:r>
          </a:p>
          <a:p>
            <a:pPr marL="171450" indent="-171450">
              <a:buFont typeface="Arial" panose="020B0604020202020204" pitchFamily="34" charset="0"/>
              <a:buChar char="•"/>
            </a:pPr>
            <a:endParaRPr lang="en-GB" sz="1200" i="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1" i="0" dirty="0">
                <a:latin typeface="Arial"/>
                <a:cs typeface="Arial"/>
              </a:rPr>
              <a:t>Construction &amp; Materials</a:t>
            </a:r>
            <a:r>
              <a:rPr lang="en-GB" sz="1200" i="0" dirty="0">
                <a:latin typeface="Arial"/>
                <a:cs typeface="Arial"/>
              </a:rPr>
              <a:t>: Access to and cost of all materials (especially construction materials), and availability of construction labour are leading to sharp increases in cost bases, and in some instances delays to project progression.  We are aware that there are a number of key opportunities on the horizon (Off-shore Wind and Sizewell to name 2 of the biggest), that will place the availability of labour and materials under further pressure. In addition, there is consistent anecdotal evidence at a local level that demand for warehousing space (often a crucial component in large scale construction projects) is at a premium – due to emerging knock-on pressures from both Brexit and Covid.</a:t>
            </a:r>
            <a:endParaRPr lang="en-GB" sz="1200" i="0" dirty="0">
              <a:cs typeface="Arial"/>
            </a:endParaRPr>
          </a:p>
          <a:p>
            <a:pPr marL="0" indent="0">
              <a:buFont typeface="Arial" panose="020B0604020202020204" pitchFamily="34" charset="0"/>
              <a:buNone/>
            </a:pPr>
            <a:endParaRPr lang="en-GB" sz="1200" i="0"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i="0" dirty="0"/>
              <a:t>Access to Talent &amp; Skills: </a:t>
            </a:r>
            <a:r>
              <a:rPr lang="en-GB" sz="1200" i="0" dirty="0">
                <a:latin typeface="Arial"/>
                <a:cs typeface="Arial"/>
              </a:rPr>
              <a:t>Using our vacancy analytical tool - EMSI - we are seeing a number of sectors returning to relatively healthy levels of recruitment activity. However, we are also detecting a degree of skilled worker shortages across a range of different sectors – e.g. HGV drivers are in very short supply</a:t>
            </a:r>
            <a:r>
              <a:rPr lang="en-GB" sz="1200" i="0" dirty="0">
                <a:latin typeface="+mn-lt"/>
                <a:cs typeface="Arial"/>
              </a:rPr>
              <a:t> </a:t>
            </a:r>
            <a:r>
              <a:rPr lang="en-GB" sz="1200" i="0" dirty="0">
                <a:latin typeface="Arial"/>
                <a:cs typeface="Arial"/>
              </a:rPr>
              <a:t>A number of hospitality venues are reporting real difficulties in securing more qualified and experienced staff. The digital sector in Norfolk and Suffolk have also indicated concern that the advent of more widespread remote working has led to increased competition and wage inflation for talent in the area.</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i="0" dirty="0">
              <a:latin typeface="Arial"/>
              <a:cs typeface="Arial"/>
            </a:endParaRPr>
          </a:p>
          <a:p>
            <a:endParaRPr lang="en-GB" dirty="0"/>
          </a:p>
          <a:p>
            <a:r>
              <a:rPr lang="en-GB" b="1" u="sng" dirty="0"/>
              <a:t>Sources</a:t>
            </a:r>
            <a:r>
              <a:rPr lang="en-GB" dirty="0"/>
              <a:t>:</a:t>
            </a:r>
          </a:p>
          <a:p>
            <a:endParaRPr lang="en-GB" dirty="0"/>
          </a:p>
          <a:p>
            <a:pPr marL="171450" indent="-171450">
              <a:buFont typeface="Arial" panose="020B0604020202020204" pitchFamily="34" charset="0"/>
              <a:buChar char="•"/>
            </a:pPr>
            <a:r>
              <a:rPr lang="en-GB" i="1" dirty="0"/>
              <a:t>Retail: ONS Impact of the pandemic on retail sales 2020 </a:t>
            </a:r>
            <a:r>
              <a:rPr lang="en-GB" i="1" dirty="0">
                <a:hlinkClick r:id="rId3"/>
              </a:rPr>
              <a:t>Impact of the coronavirus (COVID-19) pandemic on retail sales in 2020 - Office for National Statistics (ons.gov.uk)</a:t>
            </a:r>
            <a:endParaRPr lang="en-GB" i="1" dirty="0"/>
          </a:p>
          <a:p>
            <a:pPr marL="171450" indent="-171450">
              <a:buFont typeface="Arial" panose="020B0604020202020204" pitchFamily="34" charset="0"/>
              <a:buChar char="•"/>
            </a:pPr>
            <a:r>
              <a:rPr lang="en-GB" i="1" dirty="0"/>
              <a:t>Transport: Dept for transport Statistics – ‘Use of Transport modes since March 2020’</a:t>
            </a:r>
          </a:p>
          <a:p>
            <a:pPr marL="171450" indent="-171450">
              <a:buFont typeface="Arial" panose="020B0604020202020204" pitchFamily="34" charset="0"/>
              <a:buChar char="•"/>
            </a:pPr>
            <a:r>
              <a:rPr lang="en-GB" i="1" dirty="0"/>
              <a:t>Remote Working: ONS LFS, House of Commons Library ‘Coronavirus: Impact n the labour market’ – June 2021</a:t>
            </a:r>
          </a:p>
          <a:p>
            <a:pPr marL="171450" indent="-171450">
              <a:buFont typeface="Arial" panose="020B0604020202020204" pitchFamily="34" charset="0"/>
              <a:buChar char="•"/>
            </a:pPr>
            <a:r>
              <a:rPr lang="en-GB" i="1" dirty="0"/>
              <a:t>Companies: 	FAME – enterprise incorporation data, ICAEW – ‘Business Rescue: are zombie companies on the rise?’ Apr 2021: </a:t>
            </a:r>
            <a:r>
              <a:rPr lang="en-GB" i="1" dirty="0">
                <a:hlinkClick r:id="rId4"/>
              </a:rPr>
              <a:t>Business rescue: are zombie companies on the rise? | ICAEW</a:t>
            </a:r>
            <a:endParaRPr lang="en-GB" i="1" dirty="0"/>
          </a:p>
          <a:p>
            <a:pPr marL="171450" indent="-171450">
              <a:buFont typeface="Arial" panose="020B0604020202020204" pitchFamily="34" charset="0"/>
              <a:buChar char="•"/>
            </a:pPr>
            <a:r>
              <a:rPr lang="en-GB" i="1" dirty="0"/>
              <a:t>	EADT article – ‘Meet the Zombie Company: </a:t>
            </a:r>
            <a:r>
              <a:rPr lang="en-GB" i="1" dirty="0">
                <a:hlinkClick r:id="rId5"/>
              </a:rPr>
              <a:t>How furlough grew Zombie businesses in Norfolk &amp; Suffolk | East Anglian Daily Times (eadt.co.uk)</a:t>
            </a:r>
            <a:endParaRPr lang="en-GB" i="1" dirty="0"/>
          </a:p>
          <a:p>
            <a:pPr marL="171450" indent="-171450">
              <a:buFont typeface="Arial" panose="020B0604020202020204" pitchFamily="34" charset="0"/>
              <a:buChar char="•"/>
            </a:pPr>
            <a:r>
              <a:rPr lang="en-GB" i="1" dirty="0"/>
              <a:t>Innovation &amp; Digital: Tech UK article: State of Digital Adoption in the UK March 2021: </a:t>
            </a:r>
            <a:r>
              <a:rPr lang="en-GB" i="1" dirty="0">
                <a:hlinkClick r:id="rId6"/>
              </a:rPr>
              <a:t>Help to Grow &amp; the State of Digital Adoption in the UK (techuk.org)</a:t>
            </a:r>
            <a:endParaRPr lang="en-GB" i="1" dirty="0"/>
          </a:p>
          <a:p>
            <a:pPr marL="171450" indent="-171450">
              <a:buFont typeface="Arial" panose="020B0604020202020204" pitchFamily="34" charset="0"/>
              <a:buChar char="•"/>
            </a:pPr>
            <a:r>
              <a:rPr lang="en-GB" i="1" dirty="0"/>
              <a:t>Construction &amp; Materials: 	BEIS Materials Price Index – latest 2021 data, </a:t>
            </a:r>
            <a:r>
              <a:rPr lang="en-GB" i="1" dirty="0">
                <a:hlinkClick r:id="rId7"/>
              </a:rPr>
              <a:t>Cost hikes of three products reveals financial impact of construction materials crisis | New Civil Engineer</a:t>
            </a:r>
            <a:endParaRPr lang="en-GB" i="1" dirty="0"/>
          </a:p>
          <a:p>
            <a:pPr marL="171450" indent="-171450">
              <a:buFont typeface="Arial" panose="020B0604020202020204" pitchFamily="34" charset="0"/>
              <a:buChar char="•"/>
            </a:pPr>
            <a:r>
              <a:rPr lang="en-GB" i="1" dirty="0"/>
              <a:t>Access to Talent &amp; Skills:  EMSI, anecdotal feedback from local recruitment agencies – June 2021</a:t>
            </a:r>
          </a:p>
          <a:p>
            <a:pPr marL="171450" indent="-171450">
              <a:buFont typeface="Arial" panose="020B0604020202020204" pitchFamily="34" charset="0"/>
              <a:buChar char="•"/>
            </a:pPr>
            <a:endParaRPr lang="en-GB" i="1"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14</a:t>
            </a:fld>
            <a:endParaRPr lang="en-GB" altLang="en-US"/>
          </a:p>
        </p:txBody>
      </p:sp>
    </p:spTree>
    <p:extLst>
      <p:ext uri="{BB962C8B-B14F-4D97-AF65-F5344CB8AC3E}">
        <p14:creationId xmlns:p14="http://schemas.microsoft.com/office/powerpoint/2010/main" val="1165809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Headline Observations</a:t>
            </a:r>
          </a:p>
          <a:p>
            <a:endParaRPr lang="en-GB" b="1" u="sng" dirty="0"/>
          </a:p>
          <a:p>
            <a:pPr marL="171450" indent="-171450">
              <a:buFont typeface="Arial" panose="020B0604020202020204" pitchFamily="34" charset="0"/>
              <a:buChar char="•"/>
            </a:pPr>
            <a:r>
              <a:rPr lang="en-GB" b="0" u="none" dirty="0"/>
              <a:t>Over the following couple of slides, we have attempted to gather both available quantitative and qualitative evidence to provide a headline insight into impact and current state of play across all major sectors in Norfolk and Suffolk, setting these observation in a national context – where applicable.</a:t>
            </a:r>
          </a:p>
          <a:p>
            <a:endParaRPr lang="en-GB" b="1" u="sng" dirty="0"/>
          </a:p>
          <a:p>
            <a:pPr marL="171450" indent="-171450">
              <a:buFont typeface="Arial" panose="020B0604020202020204" pitchFamily="34" charset="0"/>
              <a:buChar char="•"/>
            </a:pPr>
            <a:r>
              <a:rPr lang="en-GB" b="0" u="none" dirty="0"/>
              <a:t>Every sector has dealt with an almost unprecedented level of challenge and uncertainty over the past 12 months or so. For some, there have been tangible opportunities, and sustained patterns of growth in particular product lines and service offerings.</a:t>
            </a:r>
          </a:p>
          <a:p>
            <a:pPr marL="171450" indent="-171450">
              <a:buFont typeface="Arial" panose="020B0604020202020204" pitchFamily="34" charset="0"/>
              <a:buChar char="•"/>
            </a:pPr>
            <a:endParaRPr lang="en-GB" b="0" u="none" dirty="0"/>
          </a:p>
          <a:p>
            <a:pPr marL="171450" indent="-171450">
              <a:buFont typeface="Arial" panose="020B0604020202020204" pitchFamily="34" charset="0"/>
              <a:buChar char="•"/>
            </a:pPr>
            <a:r>
              <a:rPr lang="en-GB" b="0" u="none" dirty="0"/>
              <a:t>This has made it almost impossible to assess sector specific impact – as the baseline of activity has in many cases been severely impacted, and the nature of adaption and recovery has varied even within sectors – e.g. some hospitality businesses have adapted to offer online ordering and delivery services, some have the spare space to offer outdoor dining – others simply don’t. Certain manufacturers have diversified their entire operations to meet PPE of medical supply demand – while others have adopted a less responsive to immediate demand cycles and taken the opportunity to consolidate and plan on what a post pandemic landscape might look like.</a:t>
            </a:r>
          </a:p>
          <a:p>
            <a:endParaRPr lang="en-GB" b="0" u="none" dirty="0"/>
          </a:p>
          <a:p>
            <a:r>
              <a:rPr lang="en-GB" b="1" u="sng" dirty="0"/>
              <a:t>Script &amp; Observations</a:t>
            </a:r>
          </a:p>
          <a:p>
            <a:endParaRPr lang="en-GB" b="0" u="none" dirty="0"/>
          </a:p>
          <a:p>
            <a:pPr marL="285750" indent="-285750" algn="l" rtl="0" eaLnBrk="0" fontAlgn="base" hangingPunct="0">
              <a:lnSpc>
                <a:spcPct val="107000"/>
              </a:lnSpc>
              <a:spcBef>
                <a:spcPct val="30000"/>
              </a:spcBef>
              <a:spcAft>
                <a:spcPts val="600"/>
              </a:spcAft>
              <a:buFont typeface="Arial" panose="020B0604020202020204" pitchFamily="34" charset="0"/>
              <a:buChar char="•"/>
            </a:pPr>
            <a:r>
              <a:rPr lang="en-GB" sz="1200" b="1" kern="1200" dirty="0">
                <a:solidFill>
                  <a:schemeClr val="tx1"/>
                </a:solidFill>
                <a:effectLst/>
                <a:latin typeface="Calibri" panose="020F0502020204030204" pitchFamily="34" charset="0"/>
                <a:cs typeface="Times New Roman" panose="02020603050405020304" pitchFamily="18" charset="0"/>
              </a:rPr>
              <a:t>Agri-Food: </a:t>
            </a:r>
            <a:r>
              <a:rPr lang="en-GB" sz="12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region is the single most important focus for export and import of food in the UK. It is the key place where nutritious food is produced and plays a vital role in global-leading research, innovation and logistics to enhance productivity, drive the transition to net zero, deliver the levelling up agenda, and support a strong Global Britain. The UK depends on Norfolk and Suffolk as part of the wider East of England for its food and drink.   </a:t>
            </a:r>
          </a:p>
          <a:p>
            <a:pPr marL="285750" indent="-285750">
              <a:lnSpc>
                <a:spcPct val="107000"/>
              </a:lnSpc>
              <a:spcAft>
                <a:spcPts val="6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600"/>
              </a:spcAft>
              <a:buFont typeface="Arial" panose="020B0604020202020204" pitchFamily="34" charset="0"/>
              <a:buChar cha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Energy &amp; Clean Energy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t>Off-shore Wind Farms and Sizewell offer most apparent sizeable opportunities, though a unique combination of these combined with potential for Hydrogen and anaerobic digestion, offer distinct test bed potential, and the prospect of shifting the region’s productivity output and offering an increased volume of employment above the local median wage.</a:t>
            </a:r>
          </a:p>
          <a:p>
            <a:pPr marL="285750" indent="-285750">
              <a:lnSpc>
                <a:spcPct val="107000"/>
              </a:lnSpc>
              <a:spcAft>
                <a:spcPts val="600"/>
              </a:spcAft>
              <a:buFont typeface="Arial" panose="020B0604020202020204" pitchFamily="34" charset="0"/>
              <a:buChar char="•"/>
            </a:pPr>
            <a:endParaRPr lang="en-GB" sz="1200" dirty="0"/>
          </a:p>
          <a:p>
            <a:pPr marL="285750" indent="-285750">
              <a:lnSpc>
                <a:spcPct val="107000"/>
              </a:lnSpc>
              <a:spcAft>
                <a:spcPts val="600"/>
              </a:spcAft>
              <a:buFont typeface="Arial" panose="020B0604020202020204" pitchFamily="34" charset="0"/>
              <a:buChar char="•"/>
            </a:pPr>
            <a:r>
              <a:rPr lang="en-GB" sz="1200" b="1" dirty="0"/>
              <a:t>ICT Digital</a:t>
            </a:r>
            <a:r>
              <a:rPr lang="en-GB" sz="1200" dirty="0"/>
              <a:t>: Local surveys and business intelligence suggests that while headline figures have not detected a major leap in demand within the IT sector itself, the need for improvement of IT skills across the economy/workforce as a whole is a big priority for business. In addition,  a major shift in recruitment challenges within the IT sector is becoming increasingly evident,  the increased uptake and acceptance of more flexible work patterns and locations means London firms in particular are now able to compete for top local talent more easily.</a:t>
            </a:r>
          </a:p>
          <a:p>
            <a:pPr marL="285750" indent="-285750">
              <a:lnSpc>
                <a:spcPct val="107000"/>
              </a:lnSpc>
              <a:spcAft>
                <a:spcPts val="600"/>
              </a:spcAft>
              <a:buFont typeface="Arial" panose="020B0604020202020204" pitchFamily="34" charset="0"/>
              <a:buChar char="•"/>
            </a:pPr>
            <a:endParaRPr lang="en-GB" sz="1200" dirty="0"/>
          </a:p>
          <a:p>
            <a:pPr marL="285750" indent="-285750">
              <a:lnSpc>
                <a:spcPct val="107000"/>
              </a:lnSpc>
              <a:spcAft>
                <a:spcPts val="600"/>
              </a:spcAft>
              <a:buFont typeface="Arial" panose="020B0604020202020204" pitchFamily="34" charset="0"/>
              <a:buChar char="•"/>
            </a:pPr>
            <a:r>
              <a:rPr lang="en-GB" sz="1200" b="1" dirty="0"/>
              <a:t>Visitor, Culture and Hospitality: </a:t>
            </a:r>
            <a:r>
              <a:rPr lang="en-GB" sz="1200" dirty="0"/>
              <a:t>The picture is complex, as while the industry has not recalled a significant proportion of the workforce from furlough, hospitality in particular is really struggling to recruit sufficient labour into certain roles </a:t>
            </a:r>
            <a:r>
              <a:rPr lang="en-GB" sz="1200" dirty="0" err="1"/>
              <a:t>e.g</a:t>
            </a:r>
            <a:r>
              <a:rPr lang="en-GB" sz="1200" dirty="0"/>
              <a:t> chefs. In addition, the sector has had to cope with shifting measures in terms of social distancing, and also juggle with complex social distancing requirement and rules. Our business intelligence indicates this has increased levels of uncertainty both among some business owners and their staff as to the sustainability of their current viability and employment prospects. However, demand for staycation properties has been very high as the UK population faces continued international travel restrictions – which help to drive future sustainability and revenues.</a:t>
            </a:r>
          </a:p>
          <a:p>
            <a:pPr marL="285750" indent="-285750">
              <a:lnSpc>
                <a:spcPct val="107000"/>
              </a:lnSpc>
              <a:spcAft>
                <a:spcPts val="600"/>
              </a:spcAft>
              <a:buFont typeface="Arial" panose="020B0604020202020204" pitchFamily="34" charset="0"/>
              <a:buChar char="•"/>
            </a:pPr>
            <a:endParaRPr lang="en-GB" sz="1200" dirty="0"/>
          </a:p>
          <a:p>
            <a:pPr marL="285750" marR="0" lvl="0" indent="-285750" algn="l" defTabSz="914400" rtl="0" eaLnBrk="0" fontAlgn="base" latinLnBrk="0" hangingPunct="0">
              <a:lnSpc>
                <a:spcPct val="107000"/>
              </a:lnSpc>
              <a:spcBef>
                <a:spcPct val="30000"/>
              </a:spcBef>
              <a:spcAft>
                <a:spcPts val="600"/>
              </a:spcAft>
              <a:buClrTx/>
              <a:buSzTx/>
              <a:buFont typeface="Arial" panose="020B0604020202020204" pitchFamily="34" charset="0"/>
              <a:buChar char="•"/>
              <a:tabLst/>
              <a:defRPr/>
            </a:pPr>
            <a:r>
              <a:rPr lang="en-GB" sz="1200" b="1" dirty="0"/>
              <a:t>Retail</a:t>
            </a:r>
            <a:r>
              <a:rPr lang="en-GB" sz="1200" dirty="0"/>
              <a:t>: . The sustained decrease in day-time footfall, as many offices have remained closed in larger town centres, has further undermined the short to mid-term prospects for high street retail.  We are detecting increasing anecdotal evidence suggesting the need to re-evaluate the scale of town centre floor space designated for retail usage. Seasonal retail patterns have also been impacted by indirect factors – e.g. international travel restrictions impacting on ‘normal’ summer clothing demand etc.</a:t>
            </a:r>
          </a:p>
          <a:p>
            <a:pPr marL="0" indent="0">
              <a:lnSpc>
                <a:spcPct val="107000"/>
              </a:lnSpc>
              <a:spcAft>
                <a:spcPts val="600"/>
              </a:spcAft>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800"/>
              </a:spcAft>
              <a:buFont typeface="Arial" panose="020B0604020202020204" pitchFamily="34" charset="0"/>
              <a:buChar cha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Health &amp; Social Care: </a:t>
            </a:r>
            <a:r>
              <a:rPr lang="en-GB" sz="1000" dirty="0"/>
              <a:t>The relative scale of the market in Norfolk and Suffolk (driven by the comparatively high and increasing proportion of older people in the population), is high. However, the sector often offers low wages and low per hour productivity output. There is a persistent shortfall in the sector in terms of both skills and available labour – as evidenced by the volume of vacancies advertised. The nature of the challenge around social distancing associated with Covid protection measures, has presented especially acute challenges for this sector, both literally and psychologically. Planning for possible future spikes in demand/pressure on services will be necessary. </a:t>
            </a:r>
          </a:p>
          <a:p>
            <a:pPr marL="171450" indent="-171450">
              <a:spcAft>
                <a:spcPts val="800"/>
              </a:spcAft>
              <a:buFont typeface="Arial" panose="020B0604020202020204" pitchFamily="34" charset="0"/>
              <a:buChar char="•"/>
            </a:pPr>
            <a:endParaRPr lang="en-GB" sz="1000" b="0" u="none" dirty="0"/>
          </a:p>
          <a:p>
            <a:pPr marL="171450" marR="0" lvl="0" indent="-171450" algn="l" defTabSz="914400" rtl="0" eaLnBrk="0" fontAlgn="base" latinLnBrk="0" hangingPunct="0">
              <a:lnSpc>
                <a:spcPct val="100000"/>
              </a:lnSpc>
              <a:spcBef>
                <a:spcPct val="30000"/>
              </a:spcBef>
              <a:spcAft>
                <a:spcPts val="800"/>
              </a:spcAft>
              <a:buClrTx/>
              <a:buSzTx/>
              <a:buFont typeface="Arial" panose="020B0604020202020204" pitchFamily="34" charset="0"/>
              <a:buChar char="•"/>
              <a:tabLst/>
              <a:defRPr/>
            </a:pPr>
            <a:r>
              <a:rPr lang="en-GB" sz="1000" b="1" u="none" dirty="0"/>
              <a:t>Voluntary/third Sector</a:t>
            </a:r>
            <a:r>
              <a:rPr lang="en-GB" sz="1000" b="0" u="none" dirty="0"/>
              <a:t>: </a:t>
            </a:r>
            <a:r>
              <a:rPr lang="en-GB" sz="1000" dirty="0"/>
              <a:t>The pandemic has negatively affected resources and income of the sector organisations.  It has been noted that while more affluent demographics have been able to access employment, services and opportunities, communities with lower incomes have struggled – due to a range of factors, including access to adequate kit and familiarity with digital platforms/solutions. It is extremely diverse and such diversity requires further analysis to enable the relative strengths of the sector to be optimised.</a:t>
            </a: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15</a:t>
            </a:fld>
            <a:endParaRPr lang="en-GB" altLang="en-US"/>
          </a:p>
        </p:txBody>
      </p:sp>
    </p:spTree>
    <p:extLst>
      <p:ext uri="{BB962C8B-B14F-4D97-AF65-F5344CB8AC3E}">
        <p14:creationId xmlns:p14="http://schemas.microsoft.com/office/powerpoint/2010/main" val="1924154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dirty="0"/>
              <a:t>Manufacturing &amp; Engineering</a:t>
            </a:r>
            <a:r>
              <a:rPr lang="en-GB" dirty="0"/>
              <a:t>:  The sector has played a pivotal role in the response to the pandemic, from supporting the call to produce Personal Protective Equipment (PPE) at pace, to ensuring a continued and stable supply of food and drink. </a:t>
            </a:r>
            <a:r>
              <a:rPr lang="en-GB" sz="1200" dirty="0"/>
              <a:t>There have been examples of remarkable agility to capitalise on opportunities – e.g. distilleries switching from beverage to sanitiser production. There are persistent issues around certainty of demand for certain goods, as well as uncertainty and delays around supply chains – resulting from a combination of challenges associated with Covid management and the UK's new trading arrangement with the EU.</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b="1" dirty="0"/>
              <a:t>Prof. Financial &amp; Insurance Services:</a:t>
            </a:r>
            <a:r>
              <a:rPr lang="en-GB" sz="1200" dirty="0"/>
              <a:t>  based on our business intelligence reports, large segments of this sector’s workforce working from home has proved to be more effective than initially anticipated. Many companies are now re-evaluating their real estate requirements, and this may bring opportunities as some firms in more expensive locations nearer to, or in London, may seek to lower their cost base even further. However, challenges remain in terms of uncertainty and added cost deriving from the EU exit, and attracting talent is still a challenge within certain roles </a:t>
            </a:r>
            <a:r>
              <a:rPr lang="en-GB" sz="1200" dirty="0" err="1"/>
              <a:t>e.g</a:t>
            </a:r>
            <a:r>
              <a:rPr lang="en-GB" sz="1200" dirty="0"/>
              <a:t> qualified solicitors in Norfolk and Suffolk</a:t>
            </a:r>
          </a:p>
          <a:p>
            <a:pPr marL="0" indent="0">
              <a:buFont typeface="Arial" panose="020B0604020202020204" pitchFamily="34" charset="0"/>
              <a:buNone/>
            </a:pPr>
            <a:endParaRPr lang="en-GB" sz="1200" dirty="0"/>
          </a:p>
          <a:p>
            <a:pPr marL="171450" indent="-171450">
              <a:buFont typeface="Arial" panose="020B0604020202020204" pitchFamily="34" charset="0"/>
              <a:buChar char="•"/>
            </a:pPr>
            <a:r>
              <a:rPr lang="en-GB" sz="1200" b="1" dirty="0"/>
              <a:t>Life Sciences</a:t>
            </a:r>
            <a:r>
              <a:rPr lang="en-GB" sz="1200" dirty="0"/>
              <a:t>: It remains to be seen whether the sector as a whole can capitalise on potential new international market opportunities, outside the EU. Access to talent is likely to be of paramount importance driving future growth – particularly in terms of higher end attainment levels and ensuring a supply of labour/new entrants with appropriate STEM related qualifications.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b="1" dirty="0"/>
              <a:t>Ports &amp; Logistics</a:t>
            </a:r>
            <a:r>
              <a:rPr lang="en-GB" sz="1200" dirty="0"/>
              <a:t>: The acute increase in demand for warehousing space poses particular cost and planning challenges. The freeport opportunities could be vital for this sector in terms of forging its next stage of development locally and into the next decade.</a:t>
            </a:r>
          </a:p>
          <a:p>
            <a:pPr marL="0" indent="0">
              <a:buFont typeface="Arial" panose="020B0604020202020204" pitchFamily="34" charset="0"/>
              <a:buNone/>
            </a:pPr>
            <a:endParaRPr lang="en-GB" sz="1200" dirty="0"/>
          </a:p>
          <a:p>
            <a:pPr marL="171450" indent="-171450">
              <a:buFont typeface="Arial" panose="020B0604020202020204" pitchFamily="34" charset="0"/>
              <a:buChar char="•"/>
            </a:pPr>
            <a:r>
              <a:rPr lang="en-GB" sz="1200" b="1" dirty="0"/>
              <a:t>Construction: </a:t>
            </a:r>
            <a:r>
              <a:rPr lang="en-GB" sz="1200" b="0" i="0" u="none" strike="noStrike" noProof="0" dirty="0">
                <a:latin typeface="Arial"/>
              </a:rPr>
              <a:t>– Labour challenges have been exacerbated by steadily increasing demand across a number of large projects. The combination of Brexit and Covid restrictions has driven up the cost of materials and delayed supply chains – leading to delays in project timelines</a:t>
            </a:r>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16</a:t>
            </a:fld>
            <a:endParaRPr lang="en-GB" altLang="en-US"/>
          </a:p>
        </p:txBody>
      </p:sp>
    </p:spTree>
    <p:extLst>
      <p:ext uri="{BB962C8B-B14F-4D97-AF65-F5344CB8AC3E}">
        <p14:creationId xmlns:p14="http://schemas.microsoft.com/office/powerpoint/2010/main" val="278868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This section sets out some observations on Norfolk and Suffolk’s strengths and strategic opportunities and makes an assessment on the current interventions and suggests areas for consideration where new interventions are needed.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u="sng" dirty="0"/>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17</a:t>
            </a:fld>
            <a:endParaRPr lang="en-GB" altLang="en-US"/>
          </a:p>
        </p:txBody>
      </p:sp>
    </p:spTree>
    <p:extLst>
      <p:ext uri="{BB962C8B-B14F-4D97-AF65-F5344CB8AC3E}">
        <p14:creationId xmlns:p14="http://schemas.microsoft.com/office/powerpoint/2010/main" val="479498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Norfolk and Suffolk is a global exemplar for clean, low-carbon energy production, with expertise in all forms of energy generation. At the heart of the world’s market for offshore wind, we will continue to play a core role in the UK's transition to a zero-carbon economy. The global pandemic has affected both the supply and demand for energy, with one of the most visible impacts being the drop in oil and gas prices and resulting contraction of the supply chain.</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Some of the challenges the sector faces includes:</a:t>
            </a:r>
          </a:p>
          <a:p>
            <a:endParaRPr lang="en-GB" dirty="0"/>
          </a:p>
          <a:p>
            <a:pPr marL="171450" indent="-171450">
              <a:buFont typeface="Arial" panose="020B0604020202020204" pitchFamily="34" charset="0"/>
              <a:buChar char="•"/>
            </a:pPr>
            <a:r>
              <a:rPr lang="en-GB" dirty="0"/>
              <a:t>Although throughout the pandemic renewable energy, and in particular offshore wind, has remained resilient. However </a:t>
            </a:r>
            <a:r>
              <a:rPr lang="en-GB" sz="1200" dirty="0">
                <a:solidFill>
                  <a:schemeClr val="tx1">
                    <a:lumMod val="50000"/>
                  </a:schemeClr>
                </a:solidFill>
                <a:cs typeface="Arial" panose="020B0604020202020204" pitchFamily="34" charset="0"/>
              </a:rPr>
              <a:t>delays in planning approval to major offshore wind projects which affects wider certainty, supply chain and skills. </a:t>
            </a:r>
          </a:p>
          <a:p>
            <a:pPr marL="171450" indent="-171450" defTabSz="457200">
              <a:buFont typeface="Arial" panose="020B0604020202020204" pitchFamily="34" charset="0"/>
              <a:buChar char="•"/>
              <a:defRPr/>
            </a:pPr>
            <a:r>
              <a:rPr lang="en-GB" sz="1200" dirty="0">
                <a:solidFill>
                  <a:schemeClr val="tx1">
                    <a:lumMod val="50000"/>
                  </a:schemeClr>
                </a:solidFill>
                <a:cs typeface="Arial" panose="020B0604020202020204" pitchFamily="34" charset="0"/>
              </a:rPr>
              <a:t>Community dissatisfaction with infrastructure coming onshore still continues to be a challenge.</a:t>
            </a:r>
          </a:p>
          <a:p>
            <a:pPr marL="171450" indent="-171450" defTabSz="457200">
              <a:buFont typeface="Arial" panose="020B0604020202020204" pitchFamily="34" charset="0"/>
              <a:buChar char="•"/>
              <a:defRPr/>
            </a:pPr>
            <a:r>
              <a:rPr lang="en-GB" sz="1200" dirty="0">
                <a:solidFill>
                  <a:schemeClr val="tx1">
                    <a:lumMod val="50000"/>
                  </a:schemeClr>
                </a:solidFill>
                <a:cs typeface="Arial" panose="020B0604020202020204" pitchFamily="34" charset="0"/>
              </a:rPr>
              <a:t>Pye Tait and CITB report sets out the labour shortages and skills needs for major infrastructure projects.</a:t>
            </a:r>
          </a:p>
          <a:p>
            <a:pPr marL="171450" indent="-171450" defTabSz="457200">
              <a:buFont typeface="Arial" panose="020B0604020202020204" pitchFamily="34" charset="0"/>
              <a:buChar char="•"/>
              <a:defRPr/>
            </a:pPr>
            <a:r>
              <a:rPr lang="en-GB" sz="1200" dirty="0">
                <a:solidFill>
                  <a:schemeClr val="tx1">
                    <a:lumMod val="50000"/>
                  </a:schemeClr>
                </a:solidFill>
                <a:cs typeface="Arial" panose="020B0604020202020204" pitchFamily="34" charset="0"/>
              </a:rPr>
              <a:t>Access to labour and delays in materials have potential to impact projects. Links to pandemic and EU Exit.  </a:t>
            </a:r>
          </a:p>
          <a:p>
            <a:pPr marL="171450" indent="-171450" defTabSz="457200">
              <a:buFont typeface="Arial" panose="020B0604020202020204" pitchFamily="34" charset="0"/>
              <a:buChar char="•"/>
              <a:defRPr/>
            </a:pPr>
            <a:r>
              <a:rPr lang="en-GB" sz="1200" dirty="0">
                <a:solidFill>
                  <a:schemeClr val="tx1">
                    <a:lumMod val="50000"/>
                  </a:schemeClr>
                </a:solidFill>
                <a:cs typeface="Arial" panose="020B0604020202020204" pitchFamily="34" charset="0"/>
              </a:rPr>
              <a:t>Oversight from gov’t when talking about UK’s energy assets given the major role that this region is playing across all forms of energy and delivering the transition to net zero in areas of deprived communities (no greater example of Global Britain, Net Zero, Levelling Up, Skills, Infrastructure and Innovation all coming together). </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However there are also opportunities for the sector:</a:t>
            </a:r>
          </a:p>
          <a:p>
            <a:endParaRPr lang="en-GB"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We are at the forefront of the delivery of all three sector deals in Offshore Wind, Nuclear and North Sea Transition Deal.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The All Energy Industry Council are exploring and will determine where cross-transferable opportunities exist.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Wealth of engineering knowledge and experience, and a skilled workforce who </a:t>
            </a:r>
            <a:r>
              <a:rPr lang="en-GB" sz="1200" dirty="0">
                <a:solidFill>
                  <a:schemeClr val="tx1">
                    <a:lumMod val="50000"/>
                  </a:schemeClr>
                </a:solidFill>
              </a:rPr>
              <a:t>can </a:t>
            </a:r>
            <a:r>
              <a:rPr kumimoji="0" lang="en-GB" sz="1200" b="0" i="0" u="none" strike="noStrike" kern="1200" cap="none" spc="0" normalizeH="0" baseline="0" noProof="0" dirty="0">
                <a:ln>
                  <a:noFill/>
                </a:ln>
                <a:solidFill>
                  <a:schemeClr val="tx1">
                    <a:lumMod val="50000"/>
                  </a:schemeClr>
                </a:solidFill>
                <a:effectLst/>
                <a:uLnTx/>
                <a:uFillTx/>
                <a:ea typeface="+mn-ea"/>
                <a:cs typeface="+mn-cs"/>
              </a:rPr>
              <a:t>transition into our clean energy sectors.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Major </a:t>
            </a:r>
            <a:r>
              <a:rPr lang="en-GB" sz="1200" dirty="0">
                <a:solidFill>
                  <a:schemeClr val="tx1">
                    <a:lumMod val="50000"/>
                  </a:schemeClr>
                </a:solidFill>
              </a:rPr>
              <a:t>Operation &amp; Management opportunity with existing and planned projects.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Supply </a:t>
            </a:r>
            <a:r>
              <a:rPr lang="en-GB" sz="1200" dirty="0">
                <a:solidFill>
                  <a:schemeClr val="tx1">
                    <a:lumMod val="50000"/>
                  </a:schemeClr>
                </a:solidFill>
              </a:rPr>
              <a:t>chain benefits for the region across all forms of energy.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Hydrogen opportunity with particular opportunity being developed at </a:t>
            </a:r>
            <a:r>
              <a:rPr kumimoji="0" lang="en-GB" sz="1200" b="0" i="0" u="none" strike="noStrike" kern="1200" cap="none" spc="0" normalizeH="0" baseline="0" noProof="0" dirty="0" err="1">
                <a:ln>
                  <a:noFill/>
                </a:ln>
                <a:solidFill>
                  <a:schemeClr val="tx1">
                    <a:lumMod val="50000"/>
                  </a:schemeClr>
                </a:solidFill>
                <a:effectLst/>
                <a:uLnTx/>
                <a:uFillTx/>
                <a:ea typeface="+mn-ea"/>
                <a:cs typeface="+mn-cs"/>
              </a:rPr>
              <a:t>Bacton</a:t>
            </a:r>
            <a:r>
              <a:rPr kumimoji="0" lang="en-GB" sz="1200" b="0" i="0" u="none" strike="noStrike" kern="1200" cap="none" spc="0" normalizeH="0" baseline="0" noProof="0" dirty="0">
                <a:ln>
                  <a:noFill/>
                </a:ln>
                <a:solidFill>
                  <a:schemeClr val="tx1">
                    <a:lumMod val="50000"/>
                  </a:schemeClr>
                </a:solidFill>
                <a:effectLst/>
                <a:uLnTx/>
                <a:uFillTx/>
                <a:ea typeface="+mn-ea"/>
                <a:cs typeface="+mn-cs"/>
              </a:rPr>
              <a:t> &amp; through the recently designation of Freeport East.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Nuclear new build (SZC) and opportunities around </a:t>
            </a:r>
            <a:r>
              <a:rPr lang="en-GB" sz="1200" dirty="0">
                <a:solidFill>
                  <a:schemeClr val="tx1">
                    <a:lumMod val="50000"/>
                  </a:schemeClr>
                </a:solidFill>
              </a:rPr>
              <a:t>AMR/SMR technologies.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SNS gas fields ideally placed to </a:t>
            </a:r>
            <a:r>
              <a:rPr lang="en-GB" sz="1200" dirty="0">
                <a:solidFill>
                  <a:schemeClr val="tx1">
                    <a:lumMod val="50000"/>
                  </a:schemeClr>
                </a:solidFill>
              </a:rPr>
              <a:t>take advantage of Carbon Capture Use and Storage.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Orbis Energy, EEEGR and All Energy Industry Council  playing a strong role to </a:t>
            </a:r>
            <a:r>
              <a:rPr lang="en-GB" sz="1200" dirty="0">
                <a:solidFill>
                  <a:schemeClr val="tx1">
                    <a:lumMod val="50000"/>
                  </a:schemeClr>
                </a:solidFill>
              </a:rPr>
              <a:t>enhance innovation ecosystem and business environment. </a:t>
            </a:r>
            <a:endParaRPr kumimoji="0" lang="en-GB" sz="1200" b="0" i="0" u="none" strike="noStrike" kern="1200" cap="none" spc="0" normalizeH="0" baseline="0" noProof="0" dirty="0">
              <a:ln>
                <a:noFill/>
              </a:ln>
              <a:solidFill>
                <a:schemeClr val="tx1">
                  <a:lumMod val="50000"/>
                </a:schemeClr>
              </a:solidFill>
              <a:effectLst/>
              <a:uLnTx/>
              <a:uFillTx/>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18</a:t>
            </a:fld>
            <a:endParaRPr lang="en-GB" altLang="en-US"/>
          </a:p>
        </p:txBody>
      </p:sp>
    </p:spTree>
    <p:extLst>
      <p:ext uri="{BB962C8B-B14F-4D97-AF65-F5344CB8AC3E}">
        <p14:creationId xmlns:p14="http://schemas.microsoft.com/office/powerpoint/2010/main" val="363508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This slide shows examples of the impact achieved through current interventions and highlights activities which should continue or need to evolve and any activity which should stop as they are no longer a priority / supports delivery of our ambitions.</a:t>
            </a:r>
          </a:p>
          <a:p>
            <a:endParaRPr lang="en-GB" dirty="0">
              <a:cs typeface="Calibri"/>
            </a:endParaRPr>
          </a:p>
          <a:p>
            <a:r>
              <a:rPr lang="en-GB" b="1" dirty="0">
                <a:cs typeface="Calibri"/>
              </a:rPr>
              <a:t>Impact Achieved</a:t>
            </a:r>
          </a:p>
          <a:p>
            <a:pPr marL="171450" indent="-171450">
              <a:buFont typeface="Arial"/>
              <a:buChar char="•"/>
            </a:pPr>
            <a:r>
              <a:rPr lang="en-GB" dirty="0">
                <a:cs typeface="Calibri"/>
              </a:rPr>
              <a:t>Fit for Offshore Renewables - </a:t>
            </a:r>
            <a:r>
              <a:rPr lang="en-GB" dirty="0"/>
              <a:t>New Anglia Programme, a partnership between New Anglia LEP and the ORE Catapult, with 15 businesses working towards accreditation. </a:t>
            </a:r>
            <a:endParaRPr lang="en-GB" dirty="0">
              <a:cs typeface="Calibri"/>
            </a:endParaRPr>
          </a:p>
          <a:p>
            <a:pPr marL="171450" indent="-171450">
              <a:buFont typeface="Arial"/>
              <a:buChar char="•"/>
            </a:pPr>
            <a:r>
              <a:rPr lang="en-GB" dirty="0">
                <a:cs typeface="Calibri"/>
              </a:rPr>
              <a:t>Energy Skills Centre at East Coast College - £10m Growth Deal project</a:t>
            </a:r>
            <a:endParaRPr lang="en-GB" dirty="0"/>
          </a:p>
          <a:p>
            <a:pPr marL="171450" indent="-171450">
              <a:buFont typeface="Arial"/>
              <a:buChar char="•"/>
            </a:pPr>
            <a:r>
              <a:rPr lang="en-GB" dirty="0">
                <a:cs typeface="Calibri"/>
              </a:rPr>
              <a:t>£2.7m of Lowestoft Town Deal being invested in Port improvements</a:t>
            </a:r>
          </a:p>
          <a:p>
            <a:pPr marL="171450" indent="-171450">
              <a:buFont typeface="Arial"/>
              <a:buChar char="•"/>
            </a:pPr>
            <a:r>
              <a:rPr lang="en-GB" dirty="0">
                <a:cs typeface="Calibri"/>
              </a:rPr>
              <a:t>£800K Getting Building Fund to a solar carports project in Babergh /Mid Suffolk</a:t>
            </a:r>
          </a:p>
          <a:p>
            <a:pPr marL="171450" indent="-171450">
              <a:buFont typeface="Arial"/>
              <a:buChar char="•"/>
            </a:pPr>
            <a:r>
              <a:rPr lang="en-GB" dirty="0">
                <a:cs typeface="Calibri"/>
              </a:rPr>
              <a:t>A solar farm is planned as part of next stage provision at the Norfolk Food Enterprise Zone</a:t>
            </a:r>
          </a:p>
          <a:p>
            <a:pPr marL="171450" indent="-171450">
              <a:buFont typeface="Arial"/>
              <a:buChar char="•"/>
            </a:pPr>
            <a:endParaRPr lang="en-GB" dirty="0">
              <a:cs typeface="Calibri"/>
            </a:endParaRPr>
          </a:p>
          <a:p>
            <a:r>
              <a:rPr lang="en-GB" b="1" dirty="0">
                <a:cs typeface="Calibri"/>
              </a:rPr>
              <a:t>Current activities to continue / evolve</a:t>
            </a:r>
          </a:p>
          <a:p>
            <a:pPr marL="171450" indent="-171450">
              <a:buFont typeface="Arial"/>
              <a:buChar char="•"/>
            </a:pPr>
            <a:r>
              <a:rPr lang="en-GB" dirty="0">
                <a:cs typeface="Calibri"/>
              </a:rPr>
              <a:t>Decarbonisation Academy, working with partners including the South East Energy Hub and the Energy Systems Catapult.</a:t>
            </a:r>
          </a:p>
          <a:p>
            <a:pPr marL="171450" indent="-171450">
              <a:buFont typeface="Arial"/>
              <a:buChar char="•"/>
            </a:pPr>
            <a:r>
              <a:rPr lang="en-GB" dirty="0">
                <a:cs typeface="Calibri"/>
              </a:rPr>
              <a:t>Supporting new energy projects and initiatives, such as the </a:t>
            </a:r>
            <a:r>
              <a:rPr lang="en-GB" dirty="0" err="1">
                <a:cs typeface="Calibri"/>
              </a:rPr>
              <a:t>Bacton</a:t>
            </a:r>
            <a:r>
              <a:rPr lang="en-GB" dirty="0">
                <a:cs typeface="Calibri"/>
              </a:rPr>
              <a:t> Hydrogen Hub, </a:t>
            </a:r>
            <a:r>
              <a:rPr lang="en-GB" dirty="0"/>
              <a:t>working in partnership with Hydrogen East, OGTC, ORE Catapult and North Norfolk District Council</a:t>
            </a:r>
            <a:endParaRPr lang="en-GB" dirty="0">
              <a:cs typeface="Calibri"/>
            </a:endParaRPr>
          </a:p>
          <a:p>
            <a:pPr marL="171450" indent="-171450">
              <a:buFont typeface="Arial"/>
              <a:buChar char="•"/>
            </a:pPr>
            <a:r>
              <a:rPr lang="en-US" dirty="0"/>
              <a:t>Create a connected all energy supply chain, delivering </a:t>
            </a:r>
            <a:r>
              <a:rPr lang="en-US" dirty="0" err="1"/>
              <a:t>programmes</a:t>
            </a:r>
            <a:r>
              <a:rPr lang="en-US" dirty="0"/>
              <a:t> that support local SMEs and the wider business base through initiatives such as: Increasing UK content in the offshore wind supply chain, working with developers and local businesses to make best use of the Offshore Wind Growth Partnership; Delivering local supply chain opportunities linked to Sizewell C; Work with partners such as the ORE Catapult to ensure businesses in Norfolk and Suffolk can continue to benefit from </a:t>
            </a:r>
            <a:r>
              <a:rPr lang="en-US" dirty="0" err="1"/>
              <a:t>programmes</a:t>
            </a:r>
            <a:r>
              <a:rPr lang="en-US" dirty="0"/>
              <a:t> such as Fit for Offshore Renewables, which saw the first cohort from the region announced in 2020.</a:t>
            </a:r>
          </a:p>
          <a:p>
            <a:pPr marL="171450" indent="-171450">
              <a:buFont typeface="Arial"/>
              <a:buChar char="•"/>
            </a:pPr>
            <a:r>
              <a:rPr lang="en-US" dirty="0">
                <a:cs typeface="Calibri"/>
              </a:rPr>
              <a:t>Eastern Energy Hub and </a:t>
            </a:r>
            <a:r>
              <a:rPr lang="en-US" dirty="0" err="1">
                <a:cs typeface="Calibri"/>
              </a:rPr>
              <a:t>Powerpark</a:t>
            </a:r>
            <a:r>
              <a:rPr lang="en-US" dirty="0">
                <a:cs typeface="Calibri"/>
              </a:rPr>
              <a:t> are the next big initiatives in </a:t>
            </a:r>
            <a:r>
              <a:rPr lang="en-US" dirty="0" err="1">
                <a:cs typeface="Calibri"/>
              </a:rPr>
              <a:t>Lowestoft</a:t>
            </a:r>
            <a:r>
              <a:rPr lang="en-US" dirty="0">
                <a:cs typeface="Calibri"/>
              </a:rPr>
              <a:t> connected to energy supply chain development locally</a:t>
            </a:r>
            <a:endParaRPr lang="en-US" dirty="0"/>
          </a:p>
          <a:p>
            <a:pPr marL="171450" indent="-171450">
              <a:buFont typeface="Arial"/>
              <a:buChar char="•"/>
            </a:pPr>
            <a:r>
              <a:rPr lang="en-US" dirty="0"/>
              <a:t> Supporting development on the energy focused Enterprise Zones to help boost the supply chain for the sector</a:t>
            </a:r>
            <a:endParaRPr lang="en-US" dirty="0">
              <a:cs typeface="Calibri"/>
            </a:endParaRPr>
          </a:p>
          <a:p>
            <a:pPr marL="171450" indent="-171450">
              <a:buFont typeface="Arial"/>
              <a:buChar char="•"/>
            </a:pPr>
            <a:endParaRPr lang="en-US"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19</a:t>
            </a:fld>
            <a:endParaRPr lang="en-GB" altLang="en-US"/>
          </a:p>
        </p:txBody>
      </p:sp>
    </p:spTree>
    <p:extLst>
      <p:ext uri="{BB962C8B-B14F-4D97-AF65-F5344CB8AC3E}">
        <p14:creationId xmlns:p14="http://schemas.microsoft.com/office/powerpoint/2010/main" val="196203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This slide sets out the structure of this slide deck and the discussion it is designed to support</a:t>
            </a:r>
          </a:p>
          <a:p>
            <a:endParaRPr lang="en-US" b="1" i="0" u="sng" dirty="0"/>
          </a:p>
          <a:p>
            <a:r>
              <a:rPr lang="en-US" b="0" i="0" u="none" dirty="0"/>
              <a:t>The aim of today’s session is to:</a:t>
            </a:r>
          </a:p>
          <a:p>
            <a:endParaRPr lang="en-US" b="0" i="0" u="none" dirty="0"/>
          </a:p>
          <a:p>
            <a:r>
              <a:rPr lang="en-US" b="0" i="0" u="none" dirty="0"/>
              <a:t>Introduce the work we are doing on developing an Economic Renewal Plan, led by the LEP but working with businesses, colleges, universities, VCSE and local councils.  </a:t>
            </a:r>
          </a:p>
          <a:p>
            <a:endParaRPr lang="en-US" b="0" i="0" u="none" dirty="0"/>
          </a:p>
          <a:p>
            <a:r>
              <a:rPr lang="en-US" b="0" i="0" u="none" dirty="0"/>
              <a:t>To review how the Norfolk and Suffolk economy is doing and test some of the emerging observations.</a:t>
            </a:r>
          </a:p>
          <a:p>
            <a:endParaRPr lang="en-US" b="0" i="0" u="none" dirty="0"/>
          </a:p>
          <a:p>
            <a:r>
              <a:rPr lang="en-US" b="0" i="0" u="none" dirty="0"/>
              <a:t>To review the current actions and interventions in place and check if they are still fit for purpose. </a:t>
            </a:r>
          </a:p>
          <a:p>
            <a:endParaRPr lang="en-US" b="0" i="0" u="none" dirty="0"/>
          </a:p>
          <a:p>
            <a:r>
              <a:rPr lang="en-US" b="0" i="0" u="none" dirty="0"/>
              <a:t>And to get your views on the actions and investments needed to make</a:t>
            </a:r>
            <a:r>
              <a:rPr lang="en-GB" dirty="0"/>
              <a:t> the Norfolk and Suffolk economy renew and grow in a way that makes it more resilient, innovative, and benefits all our people.</a:t>
            </a:r>
            <a:endParaRPr lang="en-US" b="0" i="0" u="none"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a:t>
            </a:fld>
            <a:endParaRPr lang="en-GB" altLang="en-US"/>
          </a:p>
        </p:txBody>
      </p:sp>
    </p:spTree>
    <p:extLst>
      <p:ext uri="{BB962C8B-B14F-4D97-AF65-F5344CB8AC3E}">
        <p14:creationId xmlns:p14="http://schemas.microsoft.com/office/powerpoint/2010/main" val="261456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u="sng" dirty="0">
                <a:cs typeface="Calibri"/>
              </a:rPr>
              <a:t>This slide continues from the last slide, highlighting activities to restart, scale up and gaps and emerging ideas to feature in the Renewal Plan</a:t>
            </a:r>
          </a:p>
          <a:p>
            <a:endParaRPr lang="en-GB" dirty="0"/>
          </a:p>
          <a:p>
            <a:r>
              <a:rPr lang="en-GB" b="1" u="sng" dirty="0"/>
              <a:t>Activities to Restart</a:t>
            </a:r>
          </a:p>
          <a:p>
            <a:pPr marL="171450" indent="-171450">
              <a:buFont typeface="Arial" panose="020B0604020202020204" pitchFamily="34" charset="0"/>
              <a:buChar char="•"/>
            </a:pPr>
            <a:r>
              <a:rPr lang="en-GB" dirty="0"/>
              <a:t>Continue to build new solar and other inland renewables projects with the GSE Energy hub as a pipeline of investable propositions for green investment</a:t>
            </a:r>
          </a:p>
          <a:p>
            <a:pPr marL="171450" indent="-171450">
              <a:buFont typeface="Arial" panose="020B0604020202020204" pitchFamily="34" charset="0"/>
              <a:buChar char="•"/>
            </a:pPr>
            <a:r>
              <a:rPr lang="en-GB" dirty="0"/>
              <a:t>Continue to develop the concept of an all-energy systems centre of excellence in our region with ORE Catapult – is this a physical centre or a collaborative project?</a:t>
            </a:r>
          </a:p>
          <a:p>
            <a:pPr marL="0" indent="0">
              <a:buFont typeface="Arial" panose="020B0604020202020204" pitchFamily="34" charset="0"/>
              <a:buNone/>
            </a:pPr>
            <a:endParaRPr lang="en-GB" dirty="0"/>
          </a:p>
          <a:p>
            <a:pPr marL="0" indent="0">
              <a:buFont typeface="Arial" panose="020B0604020202020204" pitchFamily="34" charset="0"/>
              <a:buNone/>
            </a:pPr>
            <a:r>
              <a:rPr lang="en-GB" b="1" u="sng" dirty="0"/>
              <a:t>Activities to Scale up</a:t>
            </a:r>
          </a:p>
          <a:p>
            <a:pPr marL="171450" indent="-171450">
              <a:buFont typeface="Arial" panose="020B0604020202020204" pitchFamily="34" charset="0"/>
              <a:buChar char="•"/>
            </a:pPr>
            <a:r>
              <a:rPr lang="en-GB" dirty="0"/>
              <a:t>Potential opportunity to scale up the Fit4Offshore business growth and support project</a:t>
            </a:r>
          </a:p>
          <a:p>
            <a:pPr marL="171450" indent="-171450">
              <a:buFont typeface="Arial" panose="020B0604020202020204" pitchFamily="34" charset="0"/>
              <a:buChar char="•"/>
            </a:pPr>
            <a:r>
              <a:rPr lang="en-GB" dirty="0"/>
              <a:t>Regional EV strategy planning with Cambridge and Peterborough and local pilots such as the solar carports project in Babergh/Mid Suffolk should generate a pipeline of investable projects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u="sng" dirty="0"/>
              <a:t>Gaps / Emerging Ideas</a:t>
            </a:r>
          </a:p>
          <a:p>
            <a:pPr marL="171450" indent="-171450">
              <a:buFont typeface="Arial" panose="020B0604020202020204" pitchFamily="34" charset="0"/>
              <a:buChar char="•"/>
            </a:pPr>
            <a:r>
              <a:rPr lang="en-GB" dirty="0"/>
              <a:t>East Suffolk are exploring opportunities for an Energy Campus in Leiston in collaboration with EDF</a:t>
            </a:r>
          </a:p>
          <a:p>
            <a:pPr marL="171450" indent="-171450">
              <a:buFont typeface="Arial" panose="020B0604020202020204" pitchFamily="34" charset="0"/>
              <a:buChar char="•"/>
            </a:pPr>
            <a:r>
              <a:rPr lang="en-GB" dirty="0"/>
              <a:t>Freeport opportunity – what are the interim interventions that can move the marine sector towards net zero?</a:t>
            </a: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20</a:t>
            </a:fld>
            <a:endParaRPr lang="en-GB" altLang="en-US"/>
          </a:p>
        </p:txBody>
      </p:sp>
    </p:spTree>
    <p:extLst>
      <p:ext uri="{BB962C8B-B14F-4D97-AF65-F5344CB8AC3E}">
        <p14:creationId xmlns:p14="http://schemas.microsoft.com/office/powerpoint/2010/main" val="3815754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u="sng" dirty="0"/>
              <a:t>This slide shows the size of the Agri Food sector in Norfolk and Suffolk, some key brands and specialisms.</a:t>
            </a:r>
          </a:p>
          <a:p>
            <a:pPr marL="0" indent="0">
              <a:buFont typeface="Arial" panose="020B0604020202020204" pitchFamily="34" charset="0"/>
              <a:buNone/>
            </a:pPr>
            <a:endParaRPr lang="en-GB" b="1" u="sng" dirty="0"/>
          </a:p>
          <a:p>
            <a:pPr marL="0" indent="0">
              <a:buFont typeface="Arial" panose="020B0604020202020204" pitchFamily="34" charset="0"/>
              <a:buNone/>
            </a:pPr>
            <a:r>
              <a:rPr lang="en-GB" dirty="0"/>
              <a:t>Norfolk and Suffolk has the largest agri-food sector in the UK and world-leading research into plant and soil technology and agricultural systems. The impact of the pandemic on the sector has been complex and immediate. Unprecedented demand at food retailers has put pressure on the food system in some areas, whereas the closure of the hospitality industry has created surplus in others.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Some of the challenges the sector faces includes:</a:t>
            </a:r>
          </a:p>
          <a:p>
            <a:pPr marL="0" indent="0">
              <a:buFont typeface="Arial" panose="020B0604020202020204" pitchFamily="34" charset="0"/>
              <a:buNone/>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Labour challenges will remain a huge concern for growers and producers </a:t>
            </a:r>
            <a:r>
              <a:rPr kumimoji="0" lang="en-GB" sz="1200" b="0" i="0" u="none" strike="noStrike" kern="1200" cap="none" spc="0" normalizeH="0" baseline="0" noProof="0" dirty="0">
                <a:ln>
                  <a:noFill/>
                </a:ln>
                <a:solidFill>
                  <a:srgbClr val="626569"/>
                </a:solidFill>
                <a:effectLst/>
                <a:uLnTx/>
                <a:uFillTx/>
                <a:ea typeface="+mn-ea"/>
                <a:cs typeface="+mn-cs"/>
              </a:rPr>
              <a:t>across the sector - to pick harvest </a:t>
            </a:r>
            <a:r>
              <a:rPr lang="en-GB" sz="1200" dirty="0">
                <a:solidFill>
                  <a:srgbClr val="626569"/>
                </a:solidFill>
              </a:rPr>
              <a:t>(</a:t>
            </a:r>
            <a:r>
              <a:rPr kumimoji="0" lang="en-GB" sz="1200" b="0" i="0" u="none" strike="noStrike" kern="1200" cap="none" spc="0" normalizeH="0" baseline="0" noProof="0" dirty="0">
                <a:ln>
                  <a:noFill/>
                </a:ln>
                <a:solidFill>
                  <a:srgbClr val="626569"/>
                </a:solidFill>
                <a:effectLst/>
                <a:uLnTx/>
                <a:uFillTx/>
                <a:ea typeface="+mn-ea"/>
                <a:cs typeface="+mn-cs"/>
              </a:rPr>
              <a:t>likely to continue), for tractor drivers, for grading machinery operatives,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rPr>
              <a:t>Supply chain gaps due to closure of food outlets </a:t>
            </a:r>
            <a:endPar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endParaRPr>
          </a:p>
          <a:p>
            <a:pPr marL="171450" lvl="0" indent="-171450" defTabSz="457200">
              <a:buFont typeface="Arial" panose="020B0604020202020204" pitchFamily="34" charset="0"/>
              <a:buChar char="•"/>
              <a:defRPr/>
            </a:pP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Many small food producers who have developed new local supply chains do </a:t>
            </a:r>
            <a:r>
              <a:rPr lang="en-GB" sz="1200" dirty="0">
                <a:solidFill>
                  <a:srgbClr val="626569"/>
                </a:solidFill>
              </a:rPr>
              <a:t>not  </a:t>
            </a: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have long-term business models to capitalise on this.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Unpredictable demand and uncertainty about when it will pick up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rPr>
              <a:t>Brexit and changes in funding of agriculture</a:t>
            </a:r>
            <a:r>
              <a:rPr lang="en-GB" sz="1200" dirty="0">
                <a:solidFill>
                  <a:srgbClr val="626569"/>
                </a:solidFill>
                <a:latin typeface="Arial" panose="020B0604020202020204"/>
              </a:rPr>
              <a:t>, food standards, etc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latin typeface="Arial" panose="020B0604020202020204"/>
              </a:rPr>
              <a:t>Certainty around SAWS - </a:t>
            </a:r>
            <a:r>
              <a:rPr lang="en-GB" b="0" i="0" dirty="0">
                <a:solidFill>
                  <a:srgbClr val="666666"/>
                </a:solidFill>
                <a:effectLst/>
                <a:latin typeface="Roboto" panose="02000000000000000000" pitchFamily="2" charset="0"/>
              </a:rPr>
              <a:t>The Seasonal Agricultural Workers Scheme</a:t>
            </a:r>
            <a:r>
              <a:rPr lang="en-GB" sz="1200" b="0" i="0" dirty="0">
                <a:solidFill>
                  <a:srgbClr val="626569"/>
                </a:solidFill>
                <a:effectLst/>
                <a:latin typeface="Arial" panose="020B0604020202020204"/>
              </a:rPr>
              <a:t>.</a:t>
            </a:r>
            <a:r>
              <a:rPr lang="en-GB" sz="1200" dirty="0">
                <a:solidFill>
                  <a:srgbClr val="626569"/>
                </a:solidFill>
                <a:latin typeface="Arial" panose="020B0604020202020204"/>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latin typeface="Arial" panose="020B0604020202020204"/>
              </a:rPr>
              <a:t>Concerns around precedent set in Australia FTA around lowering of standards.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latin typeface="Arial" panose="020B0604020202020204"/>
              </a:rPr>
              <a:t>Increase in short term pricing of stock due to availability issues.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However there are also opportunities for the sector:</a:t>
            </a:r>
          </a:p>
          <a:p>
            <a:pPr marL="0" indent="0">
              <a:buFont typeface="Arial" panose="020B0604020202020204" pitchFamily="34" charset="0"/>
              <a:buNone/>
            </a:pPr>
            <a:endParaRPr lang="en-GB" b="1" u="sng"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Whilst it has presented challenges for the sector, the pandemic has increased the public’s interest in locally produced food and there is an opportunity to c</a:t>
            </a:r>
            <a:r>
              <a:rPr lang="en-GB" sz="1200" dirty="0">
                <a:solidFill>
                  <a:srgbClr val="626569"/>
                </a:solidFill>
                <a:latin typeface="Arial" panose="020B0604020202020204"/>
              </a:rPr>
              <a:t>apitalise on this.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Build on the work of Flavours Connexion - </a:t>
            </a:r>
            <a:r>
              <a:rPr kumimoji="0" lang="en-GB" sz="12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a</a:t>
            </a:r>
            <a:r>
              <a:rPr lang="en-GB" b="0" i="0" dirty="0">
                <a:solidFill>
                  <a:srgbClr val="000000"/>
                </a:solidFill>
                <a:effectLst/>
                <a:latin typeface="Roboto" panose="02000000000000000000" pitchFamily="2" charset="0"/>
              </a:rPr>
              <a:t>n online business “match-making” service which was launched to help East Anglia’s food producers and buyers find each other amid the supply chain disruption of the coronavirus lockdown - </a:t>
            </a: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to strengthen local supply chains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latin typeface="Arial" panose="020B0604020202020204"/>
              </a:rPr>
              <a:t>Establishment of the Food Innovation Centre which </a:t>
            </a:r>
            <a:r>
              <a:rPr lang="en-GB" b="0" i="0" dirty="0">
                <a:solidFill>
                  <a:srgbClr val="372A40"/>
                </a:solidFill>
                <a:effectLst/>
                <a:latin typeface="Montserrat-Local"/>
              </a:rPr>
              <a:t>will deliver bespoke food-grade incubator units, test kitchens and industry-standard sensory testing facilities, integrated with a Food Hub delivering in-depth innovation support</a:t>
            </a:r>
            <a:r>
              <a:rPr lang="en-GB" sz="1200" dirty="0">
                <a:solidFill>
                  <a:srgbClr val="626569"/>
                </a:solidFill>
                <a:latin typeface="Arial" panose="020B0604020202020204"/>
              </a:rPr>
              <a:t>.</a:t>
            </a:r>
            <a:endParaRPr lang="en-GB" sz="1100" dirty="0">
              <a:solidFill>
                <a:srgbClr val="626569"/>
              </a:solidFill>
              <a:latin typeface="Arial" panose="020B0604020202020204"/>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rgbClr val="626569"/>
                </a:solidFill>
                <a:latin typeface="Arial" panose="020B0604020202020204"/>
              </a:rPr>
              <a:t>High Protentional Opportunity at Norwich Research Park around nutritious food which has been recognised by the Department for Investment and Trade.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rgbClr val="626569"/>
                </a:solidFill>
                <a:latin typeface="Arial" panose="020B0604020202020204"/>
              </a:rPr>
              <a:t>Increased need for digital adoption and take up of </a:t>
            </a:r>
            <a:r>
              <a:rPr lang="en-GB" sz="1100" dirty="0" err="1">
                <a:solidFill>
                  <a:srgbClr val="626569"/>
                </a:solidFill>
                <a:latin typeface="Arial" panose="020B0604020202020204"/>
              </a:rPr>
              <a:t>agri</a:t>
            </a:r>
            <a:r>
              <a:rPr lang="en-GB" sz="1100" dirty="0">
                <a:solidFill>
                  <a:srgbClr val="626569"/>
                </a:solidFill>
                <a:latin typeface="Arial" panose="020B0604020202020204"/>
              </a:rPr>
              <a:t>-tech, which will boost productivity.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rgbClr val="626569"/>
                </a:solidFill>
                <a:latin typeface="Arial" panose="020B0604020202020204"/>
              </a:rPr>
              <a:t>The sector also has a big role to play in supporting the transition to a post carbon economy.</a:t>
            </a:r>
            <a:endParaRPr lang="en-GB" sz="1200" dirty="0">
              <a:solidFill>
                <a:srgbClr val="626569"/>
              </a:solidFill>
              <a:latin typeface="Arial" panose="020B0604020202020204"/>
            </a:endParaRPr>
          </a:p>
          <a:p>
            <a:pPr marL="0" indent="0">
              <a:buFont typeface="Arial" panose="020B0604020202020204" pitchFamily="34" charset="0"/>
              <a:buNone/>
            </a:pPr>
            <a:endParaRPr lang="en-GB" b="1" u="sng" dirty="0"/>
          </a:p>
        </p:txBody>
      </p:sp>
      <p:sp>
        <p:nvSpPr>
          <p:cNvPr id="4" name="Slide Number Placeholder 3"/>
          <p:cNvSpPr>
            <a:spLocks noGrp="1"/>
          </p:cNvSpPr>
          <p:nvPr>
            <p:ph type="sldNum" sz="quarter" idx="5"/>
          </p:nvPr>
        </p:nvSpPr>
        <p:spPr/>
        <p:txBody>
          <a:bodyPr/>
          <a:lstStyle/>
          <a:p>
            <a:fld id="{DA48318B-4617-4406-9823-D02E253DDEB3}" type="slidenum">
              <a:rPr lang="en-GB" smtClean="0"/>
              <a:t>21</a:t>
            </a:fld>
            <a:endParaRPr lang="en-GB"/>
          </a:p>
        </p:txBody>
      </p:sp>
    </p:spTree>
    <p:extLst>
      <p:ext uri="{BB962C8B-B14F-4D97-AF65-F5344CB8AC3E}">
        <p14:creationId xmlns:p14="http://schemas.microsoft.com/office/powerpoint/2010/main" val="306719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This slide shows examples of the impact achieved through current interventions and highlights activities which should continue or need to evolve and any activity which should stop as they are no longer a priority / supports delivery of our ambitions.</a:t>
            </a:r>
          </a:p>
          <a:p>
            <a:endParaRPr lang="en-GB" dirty="0">
              <a:cs typeface="Calibri"/>
            </a:endParaRPr>
          </a:p>
          <a:p>
            <a:r>
              <a:rPr lang="en-GB" b="1" i="0" u="sng" dirty="0">
                <a:cs typeface="Calibri"/>
              </a:rPr>
              <a:t>Impact Achieved</a:t>
            </a:r>
          </a:p>
          <a:p>
            <a:endParaRPr lang="en-GB" b="1" i="0" u="sng" dirty="0">
              <a:cs typeface="Calibri"/>
            </a:endParaRPr>
          </a:p>
          <a:p>
            <a:pPr marL="171450" indent="-171450">
              <a:buFont typeface="Arial" panose="020B0604020202020204" pitchFamily="34" charset="0"/>
              <a:buChar char="•"/>
            </a:pPr>
            <a:r>
              <a:rPr lang="en-GB" dirty="0">
                <a:cs typeface="Calibri"/>
              </a:rPr>
              <a:t>Food Innovation Hub - due to open 2022; The innovation support programme runs 2021-23 with some support beyond that.  </a:t>
            </a:r>
          </a:p>
          <a:p>
            <a:pPr marL="171450" indent="-171450">
              <a:buFont typeface="Arial" panose="020B0604020202020204" pitchFamily="34" charset="0"/>
              <a:buChar char="•"/>
            </a:pPr>
            <a:r>
              <a:rPr lang="en-GB" dirty="0" err="1">
                <a:cs typeface="Calibri"/>
              </a:rPr>
              <a:t>DiT</a:t>
            </a:r>
            <a:r>
              <a:rPr lang="en-GB" dirty="0">
                <a:cs typeface="Calibri"/>
              </a:rPr>
              <a:t> </a:t>
            </a:r>
            <a:r>
              <a:rPr lang="en-GB" sz="1200" u="none" kern="1200" dirty="0">
                <a:solidFill>
                  <a:schemeClr val="tx1"/>
                </a:solidFill>
                <a:latin typeface="+mn-lt"/>
                <a:ea typeface="+mn-ea"/>
                <a:cs typeface="Calibri"/>
                <a:hlinkClick r:id="rId3">
                  <a:extLst>
                    <a:ext uri="{A12FA001-AC4F-418D-AE19-62706E023703}">
                      <ahyp:hlinkClr xmlns:ahyp="http://schemas.microsoft.com/office/drawing/2018/hyperlinkcolor" val="tx"/>
                    </a:ext>
                  </a:extLst>
                </a:hlinkClick>
              </a:rPr>
              <a:t>High Potential Opportunity agreed June 2021</a:t>
            </a:r>
            <a:r>
              <a:rPr lang="en-GB" sz="1200" u="none" kern="1200" dirty="0">
                <a:solidFill>
                  <a:schemeClr val="tx1"/>
                </a:solidFill>
                <a:latin typeface="+mn-lt"/>
                <a:ea typeface="+mn-ea"/>
                <a:cs typeface="Calibri"/>
              </a:rPr>
              <a:t> </a:t>
            </a:r>
            <a:r>
              <a:rPr lang="en-GB" sz="1200" kern="1200" dirty="0">
                <a:solidFill>
                  <a:schemeClr val="tx1"/>
                </a:solidFill>
                <a:latin typeface="+mn-lt"/>
                <a:ea typeface="+mn-ea"/>
                <a:cs typeface="Calibri"/>
              </a:rPr>
              <a:t>to be developed with LEP, NRP and other partners.  </a:t>
            </a:r>
          </a:p>
          <a:p>
            <a:pPr marL="171450" indent="-171450">
              <a:buFont typeface="Arial" panose="020B0604020202020204" pitchFamily="34" charset="0"/>
              <a:buChar char="•"/>
            </a:pPr>
            <a:r>
              <a:rPr lang="en-GB" sz="1200" kern="1200" dirty="0">
                <a:solidFill>
                  <a:schemeClr val="tx1"/>
                </a:solidFill>
                <a:latin typeface="+mn-lt"/>
                <a:ea typeface="+mn-ea"/>
                <a:cs typeface="Calibri"/>
              </a:rPr>
              <a:t>Working </a:t>
            </a:r>
            <a:r>
              <a:rPr lang="en-GB" dirty="0">
                <a:cs typeface="Calibri"/>
              </a:rPr>
              <a:t>across New Anglia, Cambridge and Peterborough and Lincolnshire LEPs to develop a regional narrative and inward investment story around </a:t>
            </a:r>
            <a:r>
              <a:rPr lang="en-GB" dirty="0" err="1">
                <a:cs typeface="Calibri"/>
              </a:rPr>
              <a:t>agrifood</a:t>
            </a:r>
            <a:r>
              <a:rPr lang="en-GB" dirty="0">
                <a:cs typeface="Calibri"/>
              </a:rPr>
              <a:t> </a:t>
            </a:r>
          </a:p>
          <a:p>
            <a:pPr marL="171450" indent="-171450">
              <a:buFont typeface="Arial" panose="020B0604020202020204" pitchFamily="34" charset="0"/>
              <a:buChar char="•"/>
            </a:pPr>
            <a:r>
              <a:rPr lang="en-GB" dirty="0">
                <a:cs typeface="Calibri"/>
              </a:rPr>
              <a:t>CERES is a regional </a:t>
            </a:r>
            <a:r>
              <a:rPr lang="en-GB" dirty="0" err="1">
                <a:cs typeface="Calibri"/>
              </a:rPr>
              <a:t>agritech</a:t>
            </a:r>
            <a:r>
              <a:rPr lang="en-GB" dirty="0">
                <a:cs typeface="Calibri"/>
              </a:rPr>
              <a:t> programme involving a number of universities including UEA and JIC - </a:t>
            </a:r>
            <a:r>
              <a:rPr lang="en-GB" dirty="0">
                <a:hlinkClick r:id="rId4"/>
              </a:rPr>
              <a:t>https://www.ceresagritech.org/</a:t>
            </a:r>
            <a:endParaRPr lang="en-GB" dirty="0">
              <a:cs typeface="Calibri"/>
            </a:endParaRPr>
          </a:p>
          <a:p>
            <a:pPr marL="171450" indent="-171450">
              <a:buFont typeface="Arial" panose="020B0604020202020204" pitchFamily="34" charset="0"/>
              <a:buChar char="•"/>
            </a:pPr>
            <a:r>
              <a:rPr lang="en-GB" dirty="0">
                <a:cs typeface="Calibri"/>
              </a:rPr>
              <a:t>The Centre for Doctoral Research in </a:t>
            </a:r>
            <a:r>
              <a:rPr lang="en-GB" dirty="0" err="1">
                <a:cs typeface="Calibri"/>
              </a:rPr>
              <a:t>Agrifood</a:t>
            </a:r>
            <a:r>
              <a:rPr lang="en-GB" dirty="0">
                <a:cs typeface="Calibri"/>
              </a:rPr>
              <a:t> robotics is a regional project led by Lincoln </a:t>
            </a:r>
            <a:r>
              <a:rPr lang="en-GB" dirty="0" err="1">
                <a:cs typeface="Calibri"/>
              </a:rPr>
              <a:t>uni</a:t>
            </a:r>
            <a:r>
              <a:rPr lang="en-GB" dirty="0">
                <a:cs typeface="Calibri"/>
              </a:rPr>
              <a:t>, involving UEA and NRP</a:t>
            </a:r>
          </a:p>
          <a:p>
            <a:pPr marL="171450" indent="-171450">
              <a:buFont typeface="Arial" panose="020B0604020202020204" pitchFamily="34" charset="0"/>
              <a:buChar char="•"/>
            </a:pPr>
            <a:endParaRPr lang="en-GB" dirty="0">
              <a:cs typeface="Calibri"/>
            </a:endParaRPr>
          </a:p>
          <a:p>
            <a:pPr marL="0" indent="0">
              <a:buFont typeface="Arial" panose="020B0604020202020204" pitchFamily="34" charset="0"/>
              <a:buNone/>
            </a:pPr>
            <a:r>
              <a:rPr lang="en-GB" b="1" u="sng" dirty="0">
                <a:cs typeface="Calibri"/>
              </a:rPr>
              <a:t>Current activities to continue / evolve:</a:t>
            </a:r>
          </a:p>
          <a:p>
            <a:pPr marL="285750" indent="-285750">
              <a:buFont typeface="Arial" panose="020B0604020202020204" pitchFamily="34" charset="0"/>
              <a:buChar char="•"/>
            </a:pPr>
            <a:r>
              <a:rPr lang="en-US" sz="1200" dirty="0"/>
              <a:t>Develop a Regional narrative – finalise, promote &amp; develop regional inward investment priorities</a:t>
            </a:r>
          </a:p>
          <a:p>
            <a:pPr marL="285750" indent="-285750">
              <a:buFont typeface="Arial" panose="020B0604020202020204" pitchFamily="34" charset="0"/>
              <a:buChar char="•"/>
            </a:pPr>
            <a:r>
              <a:rPr lang="en-US" sz="1200" dirty="0"/>
              <a:t>Deliver Food Innovation Hub project </a:t>
            </a:r>
          </a:p>
          <a:p>
            <a:pPr marL="285750" indent="-285750">
              <a:buFont typeface="Arial" panose="020B0604020202020204" pitchFamily="34" charset="0"/>
              <a:buChar char="•"/>
            </a:pPr>
            <a:r>
              <a:rPr lang="en-US" sz="1200" dirty="0"/>
              <a:t>Continue to develop opportunities to link up research centres in regional collaboration</a:t>
            </a:r>
          </a:p>
          <a:p>
            <a:pPr marL="285750" indent="-285750">
              <a:buFont typeface="Arial" panose="020B0604020202020204" pitchFamily="34" charset="0"/>
              <a:buChar char="•"/>
            </a:pPr>
            <a:r>
              <a:rPr lang="en-US" sz="1200" dirty="0"/>
              <a:t>Build regional and Norfolk/Suffolk natural capital plans </a:t>
            </a:r>
            <a:endParaRPr lang="en-GB" sz="1200" dirty="0"/>
          </a:p>
          <a:p>
            <a:pPr marL="285750" indent="-285750" algn="l" rtl="0" eaLnBrk="0" fontAlgn="base" hangingPunct="0">
              <a:spcBef>
                <a:spcPct val="30000"/>
              </a:spcBef>
              <a:spcAft>
                <a:spcPct val="0"/>
              </a:spcAft>
              <a:buFont typeface="Arial" panose="020B0604020202020204" pitchFamily="34" charset="0"/>
              <a:buChar char="•"/>
            </a:pPr>
            <a:r>
              <a:rPr lang="en-GB" sz="1200" kern="1200" dirty="0">
                <a:solidFill>
                  <a:schemeClr val="tx1"/>
                </a:solidFill>
                <a:latin typeface="+mn-lt"/>
                <a:ea typeface="+mn-ea"/>
                <a:cs typeface="+mn-cs"/>
              </a:rPr>
              <a:t>A regional natural capital plan is being developed by Water Resources East and Local Nature Recovery Strategies by NCC/SCC - these are complementary and will help in the planning and prioritisation of environmental land management schemes</a:t>
            </a:r>
          </a:p>
          <a:p>
            <a:pPr marL="171450" indent="-171450">
              <a:buFont typeface="Arial" panose="020B0604020202020204" pitchFamily="34" charset="0"/>
              <a:buChar char="•"/>
            </a:pPr>
            <a:endParaRPr lang="en-GB" dirty="0">
              <a:cs typeface="Calibri"/>
            </a:endParaRPr>
          </a:p>
          <a:p>
            <a:pPr marL="0" indent="0">
              <a:buFont typeface="Arial" panose="020B0604020202020204" pitchFamily="34" charset="0"/>
              <a:buNone/>
            </a:pPr>
            <a:r>
              <a:rPr lang="en-GB" dirty="0">
                <a:cs typeface="Calibri"/>
              </a:rPr>
              <a:t>No activity has been identified as needing to stop but you may have some thoughts on this.</a:t>
            </a:r>
          </a:p>
          <a:p>
            <a:pPr marL="171450" indent="-171450">
              <a:buFont typeface="Arial" panose="020B0604020202020204" pitchFamily="34" charset="0"/>
              <a:buChar char="•"/>
            </a:pPr>
            <a:endParaRPr lang="en-GB" dirty="0">
              <a:cs typeface="Calibri"/>
            </a:endParaRPr>
          </a:p>
          <a:p>
            <a:pPr marL="171450" indent="-171450">
              <a:buFont typeface="Arial" panose="020B0604020202020204" pitchFamily="34" charset="0"/>
              <a:buChar char="•"/>
            </a:pPr>
            <a:endParaRPr lang="en-GB" dirty="0">
              <a:cs typeface="Calibri"/>
            </a:endParaRPr>
          </a:p>
          <a:p>
            <a:pPr marL="0" indent="0">
              <a:buFont typeface="Arial" panose="020B0604020202020204" pitchFamily="34" charset="0"/>
              <a:buNone/>
            </a:pPr>
            <a:endParaRPr lang="en-GB" dirty="0">
              <a:cs typeface="Calibri"/>
            </a:endParaRP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22</a:t>
            </a:fld>
            <a:endParaRPr lang="en-GB" altLang="en-US"/>
          </a:p>
        </p:txBody>
      </p:sp>
    </p:spTree>
    <p:extLst>
      <p:ext uri="{BB962C8B-B14F-4D97-AF65-F5344CB8AC3E}">
        <p14:creationId xmlns:p14="http://schemas.microsoft.com/office/powerpoint/2010/main" val="1676764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This slide continues from the last slide, highlighting activities to restart, scale up and gaps and emerging ideas to feature in the Renewal Plan</a:t>
            </a:r>
          </a:p>
          <a:p>
            <a:endParaRPr lang="en-GB" dirty="0">
              <a:cs typeface="Calibri"/>
            </a:endParaRPr>
          </a:p>
          <a:p>
            <a:r>
              <a:rPr lang="en-GB" b="1" u="sng" dirty="0">
                <a:cs typeface="Calibri"/>
              </a:rPr>
              <a:t>Activities to Restart</a:t>
            </a:r>
          </a:p>
          <a:p>
            <a:pPr marL="171450" indent="-171450">
              <a:buFont typeface="Arial" panose="020B0604020202020204" pitchFamily="34" charset="0"/>
              <a:buChar char="•"/>
            </a:pPr>
            <a:r>
              <a:rPr lang="en-GB" dirty="0">
                <a:cs typeface="Calibri"/>
              </a:rPr>
              <a:t>The Suffolk FEZ includes Gateway 14, the bit around Jimmy’s Farm/ Wherstead Park and the Suffolk Food Hall – strengthening the offer across the region linking up and complementing the Food Innovation Centre in Norfolk</a:t>
            </a:r>
          </a:p>
          <a:p>
            <a:pPr marL="171450" indent="-171450">
              <a:buFont typeface="Arial" panose="020B0604020202020204" pitchFamily="34" charset="0"/>
              <a:buChar char="•"/>
            </a:pPr>
            <a:endParaRPr lang="en-GB" dirty="0">
              <a:cs typeface="Calibri"/>
            </a:endParaRPr>
          </a:p>
          <a:p>
            <a:pPr marL="0" indent="0">
              <a:buFont typeface="Arial" panose="020B0604020202020204" pitchFamily="34" charset="0"/>
              <a:buNone/>
            </a:pPr>
            <a:r>
              <a:rPr lang="en-GB" b="1" u="sng" dirty="0">
                <a:cs typeface="Calibri"/>
              </a:rPr>
              <a:t>Activities to Scale Up</a:t>
            </a:r>
          </a:p>
          <a:p>
            <a:pPr marL="171450" indent="-171450">
              <a:buFont typeface="Arial" panose="020B0604020202020204" pitchFamily="34" charset="0"/>
              <a:buChar char="•"/>
            </a:pPr>
            <a:r>
              <a:rPr lang="en-GB" dirty="0">
                <a:cs typeface="Calibri"/>
              </a:rPr>
              <a:t>Lots of new investment models and providers around environmental land management – Water Recourses East and Natural Capital East are specialists in these</a:t>
            </a:r>
          </a:p>
          <a:p>
            <a:pPr marL="171450" indent="-171450">
              <a:buFont typeface="Arial" panose="020B0604020202020204" pitchFamily="34" charset="0"/>
              <a:buChar char="•"/>
            </a:pPr>
            <a:r>
              <a:rPr lang="en-GB" dirty="0">
                <a:cs typeface="Calibri"/>
              </a:rPr>
              <a:t>The Government’s future funding of agriculture will be mainly through ELMS (Environmental Land Management Schemes) – there are trials going on now but lots to do for the majority of farmers to have appropriate and viable schemes</a:t>
            </a:r>
          </a:p>
          <a:p>
            <a:pPr marL="171450" indent="-171450">
              <a:buFont typeface="Arial" panose="020B0604020202020204" pitchFamily="34" charset="0"/>
              <a:buChar char="•"/>
            </a:pPr>
            <a:endParaRPr lang="en-GB" dirty="0">
              <a:cs typeface="Calibri"/>
            </a:endParaRPr>
          </a:p>
          <a:p>
            <a:pPr marL="0" indent="0">
              <a:buFont typeface="Arial" panose="020B0604020202020204" pitchFamily="34" charset="0"/>
              <a:buNone/>
            </a:pPr>
            <a:r>
              <a:rPr lang="en-GB" b="1" u="sng" dirty="0">
                <a:cs typeface="Calibri"/>
              </a:rPr>
              <a:t>Gaps / Emerging Ideas</a:t>
            </a:r>
          </a:p>
          <a:p>
            <a:pPr marL="171450" indent="-171450">
              <a:buFont typeface="Arial" panose="020B0604020202020204" pitchFamily="34" charset="0"/>
              <a:buChar char="•"/>
            </a:pPr>
            <a:r>
              <a:rPr lang="en-GB" dirty="0">
                <a:cs typeface="Calibri"/>
              </a:rPr>
              <a:t>UK Shared Prosperity Fund should enable a future food sector business support programme to cross farming and food processing sectors to support the entire food chain.  To be scoped but lots of expertise locally to make it work</a:t>
            </a:r>
          </a:p>
          <a:p>
            <a:pPr marL="171450" indent="-171450">
              <a:buFont typeface="Arial" panose="020B0604020202020204" pitchFamily="34" charset="0"/>
              <a:buChar char="•"/>
            </a:pPr>
            <a:r>
              <a:rPr lang="en-GB" dirty="0">
                <a:cs typeface="Calibri"/>
              </a:rPr>
              <a:t>Agri-tech Growth Initiative was successful – we need to consider what a successor scheme could look like and how it might best work</a:t>
            </a:r>
          </a:p>
          <a:p>
            <a:pPr marL="171450" indent="-171450">
              <a:buFont typeface="Arial" panose="020B0604020202020204" pitchFamily="34" charset="0"/>
              <a:buChar char="•"/>
            </a:pPr>
            <a:r>
              <a:rPr lang="en-GB" dirty="0">
                <a:cs typeface="Calibri"/>
              </a:rPr>
              <a:t>As in previous box, a need for advice and support for farmers to develop natural capital /public goods schemes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chemeClr val="bg1"/>
                </a:solidFill>
              </a:rPr>
              <a:t>There is a need to embed</a:t>
            </a:r>
            <a:r>
              <a:rPr lang="en-US" b="0" i="0" dirty="0">
                <a:solidFill>
                  <a:schemeClr val="bg1"/>
                </a:solidFill>
                <a:effectLst/>
              </a:rPr>
              <a:t> net zero in future sector initiatives to ensure reliance and suitability</a:t>
            </a:r>
            <a:endParaRPr lang="en-GB" dirty="0">
              <a:solidFill>
                <a:schemeClr val="bg1"/>
              </a:solidFill>
            </a:endParaRPr>
          </a:p>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23</a:t>
            </a:fld>
            <a:endParaRPr lang="en-GB" altLang="en-US"/>
          </a:p>
        </p:txBody>
      </p:sp>
    </p:spTree>
    <p:extLst>
      <p:ext uri="{BB962C8B-B14F-4D97-AF65-F5344CB8AC3E}">
        <p14:creationId xmlns:p14="http://schemas.microsoft.com/office/powerpoint/2010/main" val="361543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Underpinning the whole economy, Norfolk and Suffolk’s ICT and digital creative sector has companies and expertise of international reach with significant potential to support economic recovery and resilience.</a:t>
            </a:r>
          </a:p>
          <a:p>
            <a:endParaRPr lang="en-GB" dirty="0"/>
          </a:p>
          <a:p>
            <a:r>
              <a:rPr lang="en-GB" dirty="0"/>
              <a:t>The lockdown has thrown the digital sector into the spotlight as businesses transition to homeworking en masse, and people look for new ways to work, learn, shop and socialise virtually. </a:t>
            </a:r>
          </a:p>
          <a:p>
            <a:endParaRPr lang="en-GB" dirty="0"/>
          </a:p>
          <a:p>
            <a:r>
              <a:rPr lang="en-GB" dirty="0"/>
              <a:t>Innovative digital businesses have been working in a variety of ways to fight the ongoing pandemic, from partnering with healthcare providers to deploying technology solutions free of charge.</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Some of the challenges the sector faces includes: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626569"/>
                </a:solidFill>
              </a:rPr>
              <a:t>Creative sector has seen some real challenges in their recovery awaiting the final easing of restrictions. Major impact on contracts.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626569"/>
                </a:solidFill>
              </a:rPr>
              <a:t>Aggressive recruitment market. London pricing hitting the remote working market. Businesses turning to mainland Europe for recruitment to find the right digital skills.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rPr>
              <a:t>Cyber security proving to be a major concern</a:t>
            </a:r>
            <a:r>
              <a:rPr lang="en-US" sz="1200" dirty="0">
                <a:solidFill>
                  <a:srgbClr val="626569"/>
                </a:solidFill>
              </a:rPr>
              <a:t> </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However there are also opportunities for the sector: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171450" indent="-171450" defTabSz="457200">
              <a:buFont typeface="Arial" panose="020B0604020202020204" pitchFamily="34" charset="0"/>
              <a:buChar char="•"/>
              <a:defRPr/>
            </a:pPr>
            <a:r>
              <a:rPr lang="en-US" sz="1200" dirty="0">
                <a:solidFill>
                  <a:srgbClr val="626569"/>
                </a:solidFill>
              </a:rPr>
              <a:t>Major focus on digital services and infrastructure as businesses embrace remote working.</a:t>
            </a:r>
          </a:p>
          <a:p>
            <a:pPr marL="171450" indent="-171450" defTabSz="457200">
              <a:buFont typeface="Arial" panose="020B0604020202020204" pitchFamily="34" charset="0"/>
              <a:buChar char="•"/>
              <a:defRPr/>
            </a:pPr>
            <a:r>
              <a:rPr lang="en-US" sz="1200" dirty="0">
                <a:solidFill>
                  <a:srgbClr val="626569"/>
                </a:solidFill>
              </a:rPr>
              <a:t>UX design, games, animation and augmented reality very busy as businesses look for digital ways of engaging consumers.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Opportunities for Big Data and AI to support sectoral recoveries.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Tech sector has a role to </a:t>
            </a:r>
            <a:r>
              <a:rPr kumimoji="0" lang="en-GB" sz="1200" b="0" i="0" u="none" strike="noStrike" kern="1200" cap="none" spc="0" normalizeH="0" baseline="0" noProof="0" dirty="0" err="1">
                <a:ln>
                  <a:noFill/>
                </a:ln>
                <a:solidFill>
                  <a:srgbClr val="626569"/>
                </a:solidFill>
                <a:effectLst/>
                <a:uLnTx/>
                <a:uFillTx/>
                <a:latin typeface="Arial" panose="020B0604020202020204"/>
                <a:ea typeface="+mn-ea"/>
                <a:cs typeface="+mn-cs"/>
              </a:rPr>
              <a:t>pla</a:t>
            </a:r>
            <a:r>
              <a:rPr lang="en-GB" sz="1200" dirty="0">
                <a:solidFill>
                  <a:srgbClr val="626569"/>
                </a:solidFill>
                <a:latin typeface="Arial" panose="020B0604020202020204"/>
              </a:rPr>
              <a:t>y in supporting cyber security.</a:t>
            </a:r>
            <a:endPar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latin typeface="Arial" panose="020B0604020202020204"/>
              </a:rPr>
              <a:t>Monetisation and streaming of cultural and entertainment content is an emerging market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latin typeface="Arial" panose="020B0604020202020204"/>
              </a:rPr>
              <a:t>Online retail for small retailers is an opportunity for many companies in the sector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latin typeface="Arial" panose="020B0604020202020204"/>
              </a:rPr>
              <a:t>Demand for film content never been higher with streaming ‘giants’ commissioning huge quantities of content.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626569"/>
                </a:solidFill>
                <a:latin typeface="Arial" panose="020B0604020202020204"/>
              </a:rPr>
              <a:t>Major cross-sector opportunities e.g. offshore wind, nuclear, </a:t>
            </a:r>
            <a:r>
              <a:rPr lang="en-GB" sz="1200" dirty="0" err="1">
                <a:solidFill>
                  <a:srgbClr val="626569"/>
                </a:solidFill>
                <a:latin typeface="Arial" panose="020B0604020202020204"/>
              </a:rPr>
              <a:t>agri</a:t>
            </a:r>
            <a:r>
              <a:rPr lang="en-GB" sz="1200" dirty="0">
                <a:solidFill>
                  <a:srgbClr val="626569"/>
                </a:solidFill>
                <a:latin typeface="Arial" panose="020B0604020202020204"/>
              </a:rPr>
              <a:t>-tech.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Close to </a:t>
            </a:r>
            <a:r>
              <a:rPr lang="en-GB" sz="1200" dirty="0">
                <a:solidFill>
                  <a:srgbClr val="626569"/>
                </a:solidFill>
                <a:latin typeface="Arial" panose="020B0604020202020204"/>
              </a:rPr>
              <a:t>a number of major skills projects coming onstream and live e.g. DigiTech Centre.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rPr>
              <a:t>The bid for an Institute </a:t>
            </a:r>
            <a:r>
              <a:rPr lang="en-GB" sz="1200" dirty="0">
                <a:solidFill>
                  <a:srgbClr val="626569"/>
                </a:solidFill>
                <a:latin typeface="Arial" panose="020B0604020202020204"/>
              </a:rPr>
              <a:t>of Technology led by the University of Suffolk supported by partners will provide higher level vocational and technical course provision in tech if successful.</a:t>
            </a:r>
            <a:endParaRPr kumimoji="0" lang="en-GB" sz="1200" b="0" i="0" u="none" strike="noStrike" kern="1200" cap="none" spc="0" normalizeH="0" baseline="0" noProof="0" dirty="0">
              <a:ln>
                <a:noFill/>
              </a:ln>
              <a:solidFill>
                <a:srgbClr val="626569"/>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24</a:t>
            </a:fld>
            <a:endParaRPr lang="en-GB" altLang="en-US"/>
          </a:p>
        </p:txBody>
      </p:sp>
    </p:spTree>
    <p:extLst>
      <p:ext uri="{BB962C8B-B14F-4D97-AF65-F5344CB8AC3E}">
        <p14:creationId xmlns:p14="http://schemas.microsoft.com/office/powerpoint/2010/main" val="115812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This slide shows examples of the impact achieved through current interventions and highlights activities which should continue or need to evolve and any activity which should stop as they are no longer a priority / supports delivery of our ambitions.</a:t>
            </a:r>
          </a:p>
          <a:p>
            <a:endParaRPr lang="en-GB" dirty="0">
              <a:cs typeface="Calibri"/>
            </a:endParaRPr>
          </a:p>
          <a:p>
            <a:r>
              <a:rPr lang="en-GB" b="1" u="sng" dirty="0">
                <a:cs typeface="Calibri"/>
              </a:rPr>
              <a:t>Impact Achieved</a:t>
            </a:r>
          </a:p>
          <a:p>
            <a:pPr marL="171450" indent="-171450">
              <a:buFont typeface="Arial" panose="020B0604020202020204" pitchFamily="34" charset="0"/>
              <a:buChar char="•"/>
            </a:pPr>
            <a:r>
              <a:rPr lang="en-GB" dirty="0"/>
              <a:t>Go Digital provides free, quality business support for SMEs based in Norfolk and is funded by Norfolk County Council, North Norfolk District Council, Kings Lynn and West Norfolk Borough Council, South Norfolk Council, Broadland District Council and Breckland Council designed to help businesses do more with digital.  Businesses are also eligible for a grant worth up to £500 to help achieve their aims.</a:t>
            </a:r>
          </a:p>
          <a:p>
            <a:pPr marL="171450" indent="-171450">
              <a:buFont typeface="Arial"/>
              <a:buChar char="•"/>
            </a:pPr>
            <a:r>
              <a:rPr lang="en-GB" dirty="0">
                <a:cs typeface="Calibri" panose="020F0502020204030204"/>
              </a:rPr>
              <a:t>£250K from Getting Building Fund to the East Suffolk Smart Towns initiative supporting town businesses to be more digital savvy</a:t>
            </a:r>
          </a:p>
          <a:p>
            <a:pPr marL="171450" indent="-171450">
              <a:buFont typeface="Arial"/>
              <a:buChar char="•"/>
            </a:pPr>
            <a:r>
              <a:rPr lang="en-GB" dirty="0">
                <a:cs typeface="Calibri" panose="020F0502020204030204"/>
              </a:rPr>
              <a:t>LEP Digital Inclusion project for £200K during pandemic supplying laptops to digitally excluded ESF participants – other partners had similar initiatives</a:t>
            </a:r>
          </a:p>
          <a:p>
            <a:pPr marL="171450" indent="-171450">
              <a:buFont typeface="Arial"/>
              <a:buChar char="•"/>
            </a:pPr>
            <a:endParaRPr lang="en-GB" dirty="0">
              <a:cs typeface="Calibri" panose="020F0502020204030204"/>
            </a:endParaRPr>
          </a:p>
          <a:p>
            <a:pPr marL="0" indent="0">
              <a:buFont typeface="Arial"/>
              <a:buNone/>
            </a:pPr>
            <a:r>
              <a:rPr lang="en-GB" b="1" u="sng" dirty="0">
                <a:cs typeface="Calibri" panose="020F0502020204030204"/>
              </a:rPr>
              <a:t>Current Activities to continue / evolve</a:t>
            </a:r>
          </a:p>
          <a:p>
            <a:pPr marL="171450" indent="-171450">
              <a:buFont typeface="Arial" panose="020B0604020202020204" pitchFamily="34" charset="0"/>
              <a:buChar char="•"/>
            </a:pPr>
            <a:r>
              <a:rPr lang="en-GB" b="0" u="none" dirty="0">
                <a:cs typeface="Calibri" panose="020F0502020204030204"/>
              </a:rPr>
              <a:t>Continue to work with BT Adastral Park on delivery of their 2025 vision including the Future Networks Research Centre and more cluster initiatives</a:t>
            </a:r>
          </a:p>
          <a:p>
            <a:pPr marL="171450" indent="-171450">
              <a:buFont typeface="Arial" panose="020B0604020202020204" pitchFamily="34" charset="0"/>
              <a:buChar char="•"/>
            </a:pPr>
            <a:r>
              <a:rPr lang="en-GB" b="0" u="none" dirty="0">
                <a:cs typeface="Calibri" panose="020F0502020204030204"/>
              </a:rPr>
              <a:t>Work with BT Adastral Park, UEA, Cambridge Norwich Tech Corridor and other regional partners to further develop and deliver SETI, a ground breaking research testbed for data transfer at scale</a:t>
            </a:r>
          </a:p>
          <a:p>
            <a:pPr marL="171450" indent="-171450">
              <a:buFont typeface="Arial" panose="020B0604020202020204" pitchFamily="34" charset="0"/>
              <a:buChar char="•"/>
            </a:pPr>
            <a:r>
              <a:rPr lang="en-GB" b="0" u="none" dirty="0">
                <a:cs typeface="Calibri" panose="020F0502020204030204"/>
              </a:rPr>
              <a:t>Deliver the Digital Hub as a focal point for digital/ICT business clustering, and the Digi-Tech Factory at City College Norwich for digital sector training and education – both Norwich Town Deal projects</a:t>
            </a: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25</a:t>
            </a:fld>
            <a:endParaRPr lang="en-GB" altLang="en-US"/>
          </a:p>
        </p:txBody>
      </p:sp>
    </p:spTree>
    <p:extLst>
      <p:ext uri="{BB962C8B-B14F-4D97-AF65-F5344CB8AC3E}">
        <p14:creationId xmlns:p14="http://schemas.microsoft.com/office/powerpoint/2010/main" val="4166935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u="sng" dirty="0">
                <a:cs typeface="Calibri"/>
              </a:rPr>
              <a:t>This slide continues from the last slide, highlighting activities to restart, scale up and gaps and emerging ideas to feature in the Renewal Plan</a:t>
            </a:r>
          </a:p>
          <a:p>
            <a:endParaRPr lang="en-GB" dirty="0"/>
          </a:p>
          <a:p>
            <a:r>
              <a:rPr lang="en-GB" b="1" u="sng" dirty="0"/>
              <a:t>Activities to Scale Up</a:t>
            </a:r>
          </a:p>
          <a:p>
            <a:pPr marL="171450" indent="-171450">
              <a:buFont typeface="Arial" panose="020B0604020202020204" pitchFamily="34" charset="0"/>
              <a:buChar char="•"/>
            </a:pPr>
            <a:r>
              <a:rPr lang="en-GB" dirty="0"/>
              <a:t>NCC Go Digital project has more funding via C CARE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Invest East team have worked with ICT /digital creative sector re investment readiness – </a:t>
            </a:r>
            <a:r>
              <a:rPr lang="en-GB" dirty="0" err="1"/>
              <a:t>eg</a:t>
            </a:r>
            <a:r>
              <a:rPr lang="en-GB" dirty="0"/>
              <a:t> Creative Unlimited project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Norfolk Screen and Suffolk Screen – is there more we can do?  Massive opportunity at the moment…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u="sng" dirty="0"/>
              <a:t>Gaps and Emerging Ideas</a:t>
            </a:r>
          </a:p>
          <a:p>
            <a:pPr marL="171450" indent="-171450">
              <a:buFont typeface="Arial" panose="020B0604020202020204" pitchFamily="34" charset="0"/>
              <a:buChar char="•"/>
            </a:pPr>
            <a:r>
              <a:rPr lang="en-GB" dirty="0"/>
              <a:t>NUA have a strong vision for a net zero creative studio in collaboration with film/tv and gaming industries – developing pilot ideas for delivery</a:t>
            </a:r>
          </a:p>
          <a:p>
            <a:pPr marL="171450" indent="-171450">
              <a:buFont typeface="Arial" panose="020B0604020202020204" pitchFamily="34" charset="0"/>
              <a:buChar char="•"/>
            </a:pPr>
            <a:r>
              <a:rPr lang="en-GB" dirty="0"/>
              <a:t>CRF projects – some project activity in this space to deliver activities with industry businesses, offer placements and career inspiration – if funded, will inform future delivery</a:t>
            </a:r>
          </a:p>
          <a:p>
            <a:pPr marL="171450" indent="-171450">
              <a:buFont typeface="Arial" panose="020B0604020202020204" pitchFamily="34" charset="0"/>
              <a:buChar char="•"/>
            </a:pPr>
            <a:r>
              <a:rPr lang="en-GB" dirty="0"/>
              <a:t>Kings Lynn has a Creative Hub in its Town Deal bringing creative businesses together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Increasing the opportunity for more research, innovation and </a:t>
            </a:r>
            <a:r>
              <a:rPr lang="en-GB" noProof="0" dirty="0"/>
              <a:t>commercialisation</a:t>
            </a:r>
            <a:r>
              <a:rPr lang="en-US" dirty="0"/>
              <a:t> in clean tech building local supply chains ensuring businesses can capitalise on the clean growth opportunities.</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26</a:t>
            </a:fld>
            <a:endParaRPr lang="en-GB" altLang="en-US"/>
          </a:p>
        </p:txBody>
      </p:sp>
    </p:spTree>
    <p:extLst>
      <p:ext uri="{BB962C8B-B14F-4D97-AF65-F5344CB8AC3E}">
        <p14:creationId xmlns:p14="http://schemas.microsoft.com/office/powerpoint/2010/main" val="1257841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This section sets out some key facts about the themes of People, Business and Places along with the assessment of current interventions and identification of gaps when actions and interventions need to be developed.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u="sng" dirty="0"/>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27</a:t>
            </a:fld>
            <a:endParaRPr lang="en-GB" altLang="en-US"/>
          </a:p>
        </p:txBody>
      </p:sp>
    </p:spTree>
    <p:extLst>
      <p:ext uri="{BB962C8B-B14F-4D97-AF65-F5344CB8AC3E}">
        <p14:creationId xmlns:p14="http://schemas.microsoft.com/office/powerpoint/2010/main" val="240749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pandemic has affected individuals in various ways, from being furloughed to being made redundant or seeing a reduction in hours and pay or their apprenticeships and education paused and disrupted.</a:t>
            </a:r>
          </a:p>
          <a:p>
            <a:endParaRPr lang="en-GB" b="0" i="0" dirty="0">
              <a:solidFill>
                <a:srgbClr val="333333"/>
              </a:solidFill>
              <a:effectLst/>
              <a:latin typeface="McKinsey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The region’s employment rate was of course negatively impacted by COVID-19, </a:t>
            </a:r>
            <a:r>
              <a:rPr lang="en-GB" sz="1200" b="0" dirty="0"/>
              <a:t>with a </a:t>
            </a:r>
            <a:r>
              <a:rPr lang="en-GB" dirty="0"/>
              <a:t>108% increase in unemployed claimants in Norfolk &amp; Suffolk between March and May of last year. And the impacts of the government support stopping are yet to be seen.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However, it is encouraging that the area has consistently maintained a lower percentage of claimants than the UK average, as well as vacancy numbers over the last two months exceeding levels seen prior to the pandemic (Source: ONS, 2020 &amp; EMSI, 2020).</a:t>
            </a:r>
            <a:endParaRPr lang="en-GB" b="0" i="0" dirty="0">
              <a:solidFill>
                <a:srgbClr val="333333"/>
              </a:solidFill>
              <a:effectLst/>
              <a:latin typeface="McKinsey Sans"/>
            </a:endParaRPr>
          </a:p>
          <a:p>
            <a:endParaRPr lang="en-GB" b="0" i="0" u="sng" dirty="0">
              <a:solidFill>
                <a:srgbClr val="333333"/>
              </a:solidFill>
              <a:effectLst/>
              <a:latin typeface="McKinsey Sa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u="none" dirty="0"/>
              <a:t>Broadly speaking – younger members of the workforce have been hit hardest - though older workers who’ve been made redundant face acute challenges also.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333333"/>
                </a:solidFill>
                <a:effectLst/>
                <a:latin typeface="McKinsey Sans"/>
              </a:rPr>
              <a:t>Research shows that, for UK employers, reskilling would yield positive economic returns in about three-quarters of cases. Analysis also reveals that, if workers are to realise the full benefits of reskilling over the next decade, more than 90 percent of the UK workforce will need to be trained.</a:t>
            </a:r>
          </a:p>
          <a:p>
            <a:pPr marL="0" indent="0">
              <a:buFont typeface="Arial" panose="020B0604020202020204" pitchFamily="34" charset="0"/>
              <a:buNone/>
            </a:pPr>
            <a:endParaRPr lang="en-GB" b="0" u="none" dirty="0"/>
          </a:p>
          <a:p>
            <a:pPr marL="0" indent="0">
              <a:buFont typeface="Arial" panose="020B0604020202020204" pitchFamily="34" charset="0"/>
              <a:buNone/>
            </a:pPr>
            <a:r>
              <a:rPr lang="en-GB" b="0" u="none" dirty="0"/>
              <a:t>While segments of the workforce who can work from home (typically office and/or professional services employees) have been able to adapt more smoothly than perhaps anticipated. Those workers who have to be ‘on site’ have faced more restrictions and changes to their everyday working patterns. In terms of a very broad generality – workers who have to be present in their place of work are often those at the lower end of the pay spectrum – therefore the lockdown in particular has arguably had a disproportionate impact on those at the lower end of the earning spectrum.  </a:t>
            </a:r>
          </a:p>
          <a:p>
            <a:pPr marL="171450" indent="-171450">
              <a:buFont typeface="Arial" panose="020B0604020202020204" pitchFamily="34" charset="0"/>
              <a:buChar char="•"/>
            </a:pPr>
            <a:endParaRPr lang="en-GB" b="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ea typeface="Calibri" panose="020F0502020204030204" pitchFamily="34" charset="0"/>
                <a:cs typeface="Arial" panose="020B0604020202020204" pitchFamily="34" charset="0"/>
              </a:rPr>
              <a:t>Furlough data suggests both town centers (Ipswich &amp; Norwich) as well coastal locations (East Suffolk , N. Norfolk, and Gt. Yarmouth) have seen persistently high proportions and volumes of employees on furlough reflecting the prominence of the most affected sectors.</a:t>
            </a:r>
          </a:p>
          <a:p>
            <a:pPr marL="457200" lvl="0" indent="-457200">
              <a:buFont typeface="Arial" panose="020B0604020202020204" pitchFamily="34" charset="0"/>
              <a:buChar char="•"/>
              <a:tabLst>
                <a:tab pos="457200" algn="l"/>
              </a:tabLst>
            </a:pPr>
            <a:endParaRPr lang="en-US" sz="1200" dirty="0">
              <a:ea typeface="Calibri" panose="020F0502020204030204" pitchFamily="34" charset="0"/>
              <a:cs typeface="Arial" panose="020B0604020202020204" pitchFamily="34" charset="0"/>
            </a:endParaRPr>
          </a:p>
          <a:p>
            <a:pPr marL="0" lvl="0" indent="0">
              <a:buFont typeface="Arial" panose="020B0604020202020204" pitchFamily="34" charset="0"/>
              <a:buNone/>
              <a:tabLst>
                <a:tab pos="457200" algn="l"/>
              </a:tabLst>
            </a:pPr>
            <a:r>
              <a:rPr lang="en-US" sz="1200" dirty="0">
                <a:ea typeface="Calibri" panose="020F0502020204030204" pitchFamily="34" charset="0"/>
                <a:cs typeface="Arial" panose="020B0604020202020204" pitchFamily="34" charset="0"/>
              </a:rPr>
              <a:t>Norfolk and Suffolk has 120 LSOAs in the most educationally deprived decile nationally, heaviest concentrations are in Gt. Yarmouth, </a:t>
            </a:r>
            <a:r>
              <a:rPr lang="en-US" sz="1200" dirty="0" err="1">
                <a:ea typeface="Calibri" panose="020F0502020204030204" pitchFamily="34" charset="0"/>
                <a:cs typeface="Arial" panose="020B0604020202020204" pitchFamily="34" charset="0"/>
              </a:rPr>
              <a:t>Waveney</a:t>
            </a:r>
            <a:r>
              <a:rPr lang="en-US" sz="1200" dirty="0">
                <a:ea typeface="Calibri" panose="020F0502020204030204" pitchFamily="34" charset="0"/>
                <a:cs typeface="Arial" panose="020B0604020202020204" pitchFamily="34" charset="0"/>
              </a:rPr>
              <a:t>, Ipswich, Norwich, and Kings Lynn.</a:t>
            </a:r>
          </a:p>
          <a:p>
            <a:pPr marL="457200" lvl="0" indent="-457200">
              <a:buFont typeface="Arial" panose="020B0604020202020204" pitchFamily="34" charset="0"/>
              <a:buChar char="•"/>
              <a:tabLst>
                <a:tab pos="457200" algn="l"/>
              </a:tabLst>
            </a:pPr>
            <a:endParaRPr lang="en-US" sz="1200" dirty="0">
              <a:ea typeface="Calibri" panose="020F0502020204030204" pitchFamily="34" charset="0"/>
              <a:cs typeface="Arial" panose="020B0604020202020204" pitchFamily="34" charset="0"/>
            </a:endParaRPr>
          </a:p>
          <a:p>
            <a:pPr marL="0" lvl="0" indent="0">
              <a:buFont typeface="Arial" panose="020B0604020202020204" pitchFamily="34" charset="0"/>
              <a:buNone/>
              <a:tabLst>
                <a:tab pos="457200" algn="l"/>
              </a:tabLst>
            </a:pPr>
            <a:r>
              <a:rPr lang="en-US" sz="1200" dirty="0">
                <a:ea typeface="Calibri" panose="020F0502020204030204" pitchFamily="34" charset="0"/>
                <a:cs typeface="Arial" panose="020B0604020202020204" pitchFamily="34" charset="0"/>
              </a:rPr>
              <a:t>Currently highest job type demand is in areas such as engineering and business development. Experimental data from EMSI suggests ‘clean growth’ jobs attract around 29% higher median advertised wage than the local economy average.</a:t>
            </a:r>
          </a:p>
          <a:p>
            <a:pPr lvl="0">
              <a:tabLst>
                <a:tab pos="457200" algn="l"/>
              </a:tabLst>
            </a:pPr>
            <a:endParaRPr lang="en-US" sz="1200" dirty="0">
              <a:ea typeface="Calibri" panose="020F0502020204030204" pitchFamily="34" charset="0"/>
              <a:cs typeface="Arial" panose="020B0604020202020204" pitchFamily="34" charset="0"/>
            </a:endParaRPr>
          </a:p>
          <a:p>
            <a:pPr marL="0" lvl="0" indent="0">
              <a:buFont typeface="Arial" panose="020B0604020202020204" pitchFamily="34" charset="0"/>
              <a:buNone/>
              <a:tabLst>
                <a:tab pos="457200" algn="l"/>
              </a:tabLst>
            </a:pPr>
            <a:r>
              <a:rPr lang="en-US" sz="1200" dirty="0">
                <a:ea typeface="Calibri" panose="020F0502020204030204" pitchFamily="34" charset="0"/>
                <a:cs typeface="Arial" panose="020B0604020202020204" pitchFamily="34" charset="0"/>
              </a:rPr>
              <a:t>South Norfolk and East Suffolk appear to be our highest ‘net importers’ of people, while Norwich and Ipswich are the highest net exporters.</a:t>
            </a:r>
          </a:p>
          <a:p>
            <a:pPr marL="171450" indent="-171450">
              <a:buFont typeface="Arial" panose="020B0604020202020204" pitchFamily="34" charset="0"/>
              <a:buChar char="•"/>
            </a:pPr>
            <a:endParaRPr lang="en-GB" b="0" u="none" dirty="0"/>
          </a:p>
          <a:p>
            <a:pPr marL="171450" indent="-171450">
              <a:buFontTx/>
              <a:buChar char="-"/>
            </a:pPr>
            <a:endParaRPr lang="en-US" b="0" i="0" u="none" dirty="0"/>
          </a:p>
          <a:p>
            <a:pPr marL="0" indent="0">
              <a:buFontTx/>
              <a:buNone/>
            </a:pPr>
            <a:r>
              <a:rPr lang="en-US" b="1" i="0" u="sng" dirty="0"/>
              <a:t>Additional points you may wish to draw out</a:t>
            </a:r>
          </a:p>
          <a:p>
            <a:pPr marL="0" indent="0">
              <a:buFontTx/>
              <a:buNone/>
            </a:pPr>
            <a:endParaRPr lang="en-US" b="1" i="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Observations Impact of Covid &amp; Brexit of People &amp;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 proportion of students progressing within education and achieving higher qualifications in Norfolk &amp; Suffolk is below the national average, with particularly low numbers holding Level 4+ qualifications - 35% of 16-64 year old's in Norfolk &amp; Suffolk hold Level 4+ qualifications, compared to 43% nationally (Source: DfE, 2018/19 academic year &amp; Annual Population Survey, 2020)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This is felt most prominently in Engineering, where just 1% of Higher Education’s qualifiers are in Engineering &amp; Technology, compared to 6% nationally (Source: HESA, 2018/19 academic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There is a demand side issue potentially contributing to this lack of progression to higher level qualifications as well, with there being 15% fewer jobs that require Bachelor’s Degree level qualifications in Norfolk &amp; Suffolk than the average UK region (Source: EMSI,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ultimately has a negative impact of the median wage of Norfolk &amp; Suffolk, with the area consistently tracking below the national average, with the current discrepancy being £27.2k in Norfolk &amp; Suffolk relative to £30.2k nationally (Source EMSI,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Norfolk &amp; Suffolk has an ageing population </a:t>
            </a:r>
            <a:r>
              <a:rPr lang="en-GB" dirty="0"/>
              <a:t>with 44% of the population over 50 years old (Source: ONS, 2019) </a:t>
            </a:r>
            <a:r>
              <a:rPr lang="en-GB" i="1" dirty="0"/>
              <a:t>Is the area’s Health and Social Work sector adequately prepared for a future surge in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Norfolk &amp; Suffolk has a high employment rate which consistently tracks above the national average, as well as a high proportion of sustained employment destinations in school leavers (Source: Annual Population Survey, 2020 &amp; DfE, 2018/19 academic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Strategic Opportunities</a:t>
            </a:r>
            <a:r>
              <a:rPr lang="en-US" sz="1200" b="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Clean Growth related vacancies dipped due to the pandemic but have shown strong growth since last summer, with demand mainly being for engineers and electricians (Source, EMSI,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 Digital Creative &amp; ICT sector has been relatively stagnant in Norfolk &amp; Suffolk, showing little employment growth since 2003. It also appears to have suffered quite heavily from COVID-19, with the Information &amp; Communication industry being one of the most heavily impacted (Source: EMSI,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However, whilst the sector itself has seen little growth, the volume of digital roles has steadily grown in the economy, particularly in Financial/Insurance and Architectural/Engineering activities (Source: EMSI,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 Agri-Food &amp; Drink sector </a:t>
            </a:r>
            <a:r>
              <a:rPr lang="en-GB" sz="1800" dirty="0">
                <a:effectLst/>
                <a:latin typeface="Calibri" panose="020F0502020204030204" pitchFamily="34" charset="0"/>
                <a:ea typeface="Times New Roman" panose="02020603050405020304" pitchFamily="18" charset="0"/>
              </a:rPr>
              <a:t>is a clear strength of the region, with there being a high density of employment as well as wages being 9% above the national average (Source: EMSI, 2020).</a:t>
            </a:r>
            <a:endParaRPr lang="en-US" sz="1200"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28</a:t>
            </a:fld>
            <a:endParaRPr lang="en-GB" altLang="en-US"/>
          </a:p>
        </p:txBody>
      </p:sp>
    </p:spTree>
    <p:extLst>
      <p:ext uri="{BB962C8B-B14F-4D97-AF65-F5344CB8AC3E}">
        <p14:creationId xmlns:p14="http://schemas.microsoft.com/office/powerpoint/2010/main" val="2966755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This slide shows examples of the impact achieved through current interventions and highlights activities which should continue or need to evolve and any activity which should stop as they are no longer a priority / supports delivery of our ambitions.</a:t>
            </a:r>
          </a:p>
          <a:p>
            <a:endParaRPr lang="en-GB" dirty="0">
              <a:cs typeface="Calibri"/>
            </a:endParaRPr>
          </a:p>
          <a:p>
            <a:r>
              <a:rPr lang="en-GB" b="1" u="sng" dirty="0"/>
              <a:t>Impact Achieved: </a:t>
            </a:r>
            <a:endParaRPr lang="en-US" b="1" u="sng" dirty="0"/>
          </a:p>
          <a:p>
            <a:r>
              <a:rPr lang="en-GB" sz="1800" i="1" dirty="0">
                <a:effectLst/>
                <a:latin typeface="Calibri" panose="020F0502020204030204" pitchFamily="34" charset="0"/>
                <a:ea typeface="Calibri" panose="020F0502020204030204" pitchFamily="34" charset="0"/>
              </a:rPr>
              <a:t>The Apprenticeship levy Share Scheme has been operational for 18 months and has been successful in arranging 214 transfers to a variety of sectors which include: engineering, early years, construction, social care and health, plus general office roles. We have worked with 17 large employers who were in a position to transfer unspent apprenticeship levy to small organisations. Businesses levy sharing include Vattenfall and EDF.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GB" dirty="0"/>
              <a:t>Both councils have </a:t>
            </a:r>
            <a:r>
              <a:rPr lang="en-GB" noProof="0" dirty="0"/>
              <a:t>provided</a:t>
            </a:r>
            <a:r>
              <a:rPr lang="en-GB" dirty="0"/>
              <a:t> additional enhancement for either apprentice employers or the apprentice themselves. The Recruit, Retain and Reward project was launched by Norfolk County Council in August 2020. It provides an incentive grant of £1000 when businesses recruit a new apprentice, or an apprentice made redundant due to Covid-19, aged 16-24 years of age. </a:t>
            </a:r>
            <a:r>
              <a:rPr lang="en-GB" dirty="0">
                <a:solidFill>
                  <a:srgbClr val="003399"/>
                </a:solidFill>
                <a:ea typeface="Open sans" panose="020B0606030504020204" pitchFamily="34" charset="0"/>
                <a:cs typeface="Open sans" panose="020B0606030504020204" pitchFamily="34" charset="0"/>
              </a:rPr>
              <a:t>The incentives are to incentivise a new substantive role and businesses are eligible if they do not pay the apprenticeship levy (i.e. their pay bill is less than £3m per annum) and their business is registered in Norfolk. To date, 147 successful applications have been made, including:</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GB" dirty="0">
              <a:solidFill>
                <a:srgbClr val="003399"/>
              </a:solidFill>
              <a:ea typeface="Open sans" panose="020B0606030504020204" pitchFamily="34" charset="0"/>
              <a:cs typeface="Open sans" panose="020B0606030504020204" pitchFamily="34" charset="0"/>
            </a:endParaRP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solidFill>
                  <a:srgbClr val="003399"/>
                </a:solidFill>
                <a:ea typeface="Open sans" panose="020B0606030504020204" pitchFamily="34" charset="0"/>
                <a:cs typeface="Open sans" panose="020B0606030504020204" pitchFamily="34" charset="0"/>
              </a:rPr>
              <a:t>141 applications for new apprentices and 6 redundant apprentices; 127 applications have been paid so far</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solidFill>
                  <a:srgbClr val="003399"/>
                </a:solidFill>
                <a:ea typeface="Open sans" panose="020B0606030504020204" pitchFamily="34" charset="0"/>
                <a:cs typeface="Open sans" panose="020B0606030504020204" pitchFamily="34" charset="0"/>
              </a:rPr>
              <a:t>70% supporting apprentices aged 16-18 and 30% aged 19-24</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solidFill>
                  <a:srgbClr val="003399"/>
                </a:solidFill>
                <a:ea typeface="Open sans" panose="020B0606030504020204" pitchFamily="34" charset="0"/>
                <a:cs typeface="Open sans" panose="020B0606030504020204" pitchFamily="34" charset="0"/>
              </a:rPr>
              <a:t>Business Admin &amp; Construction – top two most impacted sectors</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solidFill>
                  <a:srgbClr val="003399"/>
                </a:solidFill>
                <a:ea typeface="Open sans" panose="020B0606030504020204" pitchFamily="34" charset="0"/>
                <a:cs typeface="Open sans" panose="020B0606030504020204" pitchFamily="34" charset="0"/>
              </a:rPr>
              <a:t>Breckland, North Norfolk, Norwich – top three most impacted districts in Norfolk</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dirty="0">
                <a:solidFill>
                  <a:srgbClr val="003399"/>
                </a:solidFill>
                <a:ea typeface="Open sans" panose="020B0606030504020204" pitchFamily="34" charset="0"/>
                <a:cs typeface="Open sans" panose="020B0606030504020204" pitchFamily="34" charset="0"/>
              </a:rPr>
              <a:t>70% of evaluations so far, cite the grant as being ‘important’ in the businesses’ decision to recruit an apprentice</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GB" dirty="0">
              <a:solidFill>
                <a:srgbClr val="003399"/>
              </a:solidFill>
              <a:ea typeface="Open sans" panose="020B0606030504020204" pitchFamily="34" charset="0"/>
              <a:cs typeface="Open sans" panose="020B0606030504020204" pitchFamily="34" charset="0"/>
            </a:endParaRPr>
          </a:p>
          <a:p>
            <a:pPr marL="171450" indent="-171450">
              <a:buFont typeface="Arial"/>
              <a:buChar char="•"/>
            </a:pPr>
            <a:r>
              <a:rPr lang="en-GB" sz="1800" dirty="0">
                <a:solidFill>
                  <a:srgbClr val="385623"/>
                </a:solidFill>
                <a:effectLst/>
                <a:latin typeface="Arial" panose="020B0604020202020204" pitchFamily="34" charset="0"/>
                <a:ea typeface="Times New Roman" panose="02020603050405020304" pitchFamily="18" charset="0"/>
              </a:rPr>
              <a:t>ESF funded Work Well Suffolk is a three-year project (2020 – 2022) being managed by Suffolk County Council aimed at supporting individuals in Suffolk to tackle barriers to employment. Its aim is to help more than 2,000 people into employment by tackling barriers to work that they may face. In total the project has now supported 517 participants to date. </a:t>
            </a:r>
          </a:p>
          <a:p>
            <a:pPr marL="171450" indent="-171450">
              <a:buFont typeface="Arial"/>
              <a:buChar char="•"/>
            </a:pPr>
            <a:r>
              <a:rPr lang="en-GB" dirty="0"/>
              <a:t>A virtual work experience project is being trialled in collaboration with Suffolk County Council, NEACO and the Enterprise Adviser Network over the spring/summer term, </a:t>
            </a:r>
            <a:r>
              <a:rPr lang="en-GB" noProof="0" dirty="0"/>
              <a:t>targeting</a:t>
            </a:r>
            <a:r>
              <a:rPr lang="en-GB" dirty="0"/>
              <a:t> year 10 students and providing a structured programme of work inspiration activities, helping students understand a range of working environments and sectors and providing the opportunity to take part in mock online interviews.  </a:t>
            </a:r>
          </a:p>
          <a:p>
            <a:pPr marL="171450" indent="-171450">
              <a:buFont typeface="Arial"/>
              <a:buChar char="•"/>
            </a:pPr>
            <a:r>
              <a:rPr lang="en-GB" dirty="0">
                <a:cs typeface="Calibri" panose="020F0502020204030204"/>
              </a:rPr>
              <a:t>The Job Support programme offers signposting to information and support for both employers and individuals. It includes our popular Employment Opportunities page with over 300 live roles, advice on training, well being and finances.</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GB" dirty="0">
                <a:cs typeface="Calibri" panose="020F0502020204030204"/>
              </a:rPr>
              <a:t>Kickstart is part of the ‘A Plan </a:t>
            </a:r>
            <a:r>
              <a:rPr lang="en-GB">
                <a:cs typeface="Calibri" panose="020F0502020204030204"/>
              </a:rPr>
              <a:t>for Jobs opportunities’ </a:t>
            </a:r>
            <a:r>
              <a:rPr lang="en-GB" dirty="0">
                <a:cs typeface="Calibri" panose="020F0502020204030204"/>
              </a:rPr>
              <a:t>announced by Rishi Sunak in summer 2020. They offer 16-24 year olds on Universal Credit 25 hours/week </a:t>
            </a:r>
            <a:r>
              <a:rPr lang="en-US" b="0" i="0" dirty="0">
                <a:solidFill>
                  <a:srgbClr val="363638"/>
                </a:solidFill>
                <a:effectLst/>
                <a:latin typeface="PT Sans"/>
              </a:rPr>
              <a:t>paid employment for a 6 month period funded by the Government. The Chambers of Commerce and councils have been involved with a number of ‘gateways’ offering hundreds of opportunities with our local employers. Suffolk Chamber of Commerce </a:t>
            </a:r>
            <a:r>
              <a:rPr lang="en-GB" sz="1800" dirty="0">
                <a:solidFill>
                  <a:srgbClr val="1F497D"/>
                </a:solidFill>
                <a:effectLst/>
                <a:latin typeface="Calibri" panose="020F0502020204030204" pitchFamily="34" charset="0"/>
                <a:ea typeface="Calibri" panose="020F0502020204030204" pitchFamily="34" charset="0"/>
              </a:rPr>
              <a:t>have 640 placements approved for funding with another 86 pending of which they have almost 150 placements filled. 210 employers engaged with them!</a:t>
            </a:r>
          </a:p>
          <a:p>
            <a:pPr marL="171450" indent="-171450">
              <a:buFont typeface="Arial"/>
              <a:buChar char="•"/>
            </a:pPr>
            <a:endParaRPr lang="en-GB" dirty="0">
              <a:cs typeface="Calibri" panose="020F0502020204030204"/>
            </a:endParaRPr>
          </a:p>
          <a:p>
            <a:pPr marL="171450" indent="-171450">
              <a:buFont typeface="Arial"/>
              <a:buChar char="•"/>
            </a:pPr>
            <a:endParaRPr lang="en-GB" dirty="0">
              <a:cs typeface="Calibri" panose="020F0502020204030204"/>
            </a:endParaRPr>
          </a:p>
          <a:p>
            <a:r>
              <a:rPr lang="en-GB" b="1" u="sng" dirty="0">
                <a:cs typeface="Calibri" panose="020F0502020204030204"/>
              </a:rPr>
              <a:t>Current Activities to Continue</a:t>
            </a:r>
          </a:p>
          <a:p>
            <a:pPr marL="171450" indent="-171450">
              <a:buFont typeface="Arial"/>
              <a:buChar char="•"/>
            </a:pPr>
            <a:r>
              <a:rPr lang="en-GB" dirty="0"/>
              <a:t>Work with Government and partners to secure an Institute of Technology in the region which builds on our strengths and meets the increasing need for higher level technical skills in key areas such as energy, engineering and manufacturing. We hope to hear the outcome of the current bidding round later this year.</a:t>
            </a:r>
          </a:p>
          <a:p>
            <a:pPr marL="171450" indent="-171450">
              <a:buFont typeface="Arial"/>
              <a:buChar char="•"/>
            </a:pPr>
            <a:r>
              <a:rPr lang="en-GB" dirty="0"/>
              <a:t>Ensure the successful delivery of all our educational capital investments including the East Coast College second phase of Offshore Wind Skills Centre following the funding boost, which will support new entrants in the sector, as well as supporting internal progression for existing staff through replacement posts. </a:t>
            </a:r>
          </a:p>
          <a:p>
            <a:pPr marL="171450" indent="-171450">
              <a:buFont typeface="Arial"/>
              <a:buChar char="•"/>
            </a:pPr>
            <a:r>
              <a:rPr lang="en-GB" dirty="0">
                <a:cs typeface="Calibri" panose="020F0502020204030204"/>
              </a:rPr>
              <a:t>Several ESF projects support the delivery of the Youth Pledge and are only recently up and running – to 2023.</a:t>
            </a:r>
          </a:p>
          <a:p>
            <a:pPr marL="171450" indent="-171450">
              <a:buFont typeface="Arial"/>
              <a:buChar char="•"/>
            </a:pPr>
            <a:r>
              <a:rPr lang="en-GB" dirty="0">
                <a:cs typeface="Calibri" panose="020F0502020204030204"/>
              </a:rPr>
              <a:t>ESF programme has a number of employer engagement projects – </a:t>
            </a:r>
            <a:r>
              <a:rPr lang="en-GB" dirty="0" err="1">
                <a:cs typeface="Calibri" panose="020F0502020204030204"/>
              </a:rPr>
              <a:t>eg</a:t>
            </a:r>
            <a:r>
              <a:rPr lang="en-GB" dirty="0">
                <a:cs typeface="Calibri" panose="020F0502020204030204"/>
              </a:rPr>
              <a:t> West Suffolk College NASCENT and Place 21 projects, VENI working in the visitor economy, and our own Careers Hub – delivering now to 2023, and all aimed at connecting the education system with employer needs.</a:t>
            </a:r>
          </a:p>
          <a:p>
            <a:pPr marL="171450" indent="-171450">
              <a:buFont typeface="Arial"/>
              <a:buChar char="•"/>
            </a:pPr>
            <a:r>
              <a:rPr lang="en-GB" dirty="0">
                <a:cs typeface="Calibri" panose="020F0502020204030204"/>
              </a:rPr>
              <a:t>Major programme of employability projects in ESF – supporting people with barriers to employment, especially physical and mental health barriers.  Due to end 2023 – workshop in July 21 to start to capture the best practice to take forward into future projects</a:t>
            </a:r>
          </a:p>
          <a:p>
            <a:pPr marL="171450" indent="-171450">
              <a:buFont typeface="Arial"/>
              <a:buChar char="•"/>
            </a:pPr>
            <a:r>
              <a:rPr lang="en-GB" dirty="0">
                <a:cs typeface="Calibri" panose="020F0502020204030204"/>
              </a:rPr>
              <a:t>Our 3 universities and the LEP have been working together to raise the profile of our graduates and the opportunities that are available to them. Information is now hosted on the LEP website and a video interview has been produced.</a:t>
            </a:r>
          </a:p>
          <a:p>
            <a:pPr marL="171450" indent="-171450">
              <a:buFont typeface="Arial"/>
              <a:buChar char="•"/>
            </a:pPr>
            <a:endParaRPr lang="en-GB" dirty="0">
              <a:cs typeface="Calibri" panose="020F0502020204030204"/>
            </a:endParaRPr>
          </a:p>
          <a:p>
            <a:pPr marL="0" indent="0">
              <a:buFont typeface="Arial"/>
              <a:buNone/>
            </a:pPr>
            <a:r>
              <a:rPr lang="en-GB" b="1" u="sng" dirty="0">
                <a:cs typeface="Calibri" panose="020F0502020204030204"/>
              </a:rPr>
              <a:t>Activities to Stop</a:t>
            </a:r>
          </a:p>
          <a:p>
            <a:pPr marL="171450" indent="-171450">
              <a:buFont typeface="Arial"/>
              <a:buChar char="•"/>
            </a:pPr>
            <a:r>
              <a:rPr lang="en-GB" dirty="0">
                <a:cs typeface="Calibri" panose="020F0502020204030204"/>
              </a:rPr>
              <a:t>A lot of Government employability provision at the moment as well as local programmes – need to avoid displacement and support existing projects to succeed.</a:t>
            </a:r>
          </a:p>
          <a:p>
            <a:pPr marL="171450" indent="-171450">
              <a:buFont typeface="Arial"/>
              <a:buChar char="•"/>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29</a:t>
            </a:fld>
            <a:endParaRPr lang="en-GB" altLang="en-US"/>
          </a:p>
        </p:txBody>
      </p:sp>
    </p:spTree>
    <p:extLst>
      <p:ext uri="{BB962C8B-B14F-4D97-AF65-F5344CB8AC3E}">
        <p14:creationId xmlns:p14="http://schemas.microsoft.com/office/powerpoint/2010/main" val="396804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u="sng" kern="1200" dirty="0">
                <a:solidFill>
                  <a:schemeClr val="tx1"/>
                </a:solidFill>
                <a:effectLst/>
                <a:latin typeface="+mn-lt"/>
                <a:ea typeface="+mn-ea"/>
                <a:cs typeface="+mn-cs"/>
              </a:rPr>
              <a:t>This slide sets out the main aims and elements of the Government’s Build Back Better : Plan for Growth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u="sng" kern="1200" dirty="0">
              <a:solidFill>
                <a:schemeClr val="tx1"/>
              </a:solidFill>
              <a:effectLst/>
              <a:latin typeface="+mn-lt"/>
              <a:ea typeface="+mn-ea"/>
              <a:cs typeface="+mn-cs"/>
            </a:endParaRPr>
          </a:p>
          <a:p>
            <a:r>
              <a:rPr lang="en-US" dirty="0"/>
              <a:t>In March 2021 Government published its Build Back Better: Plan for Growth which replaced the National Industrial strategy of which much of the essence is reflected in their new plan.</a:t>
            </a:r>
          </a:p>
          <a:p>
            <a:endParaRPr lang="en-US" dirty="0"/>
          </a:p>
          <a:p>
            <a:r>
              <a:rPr lang="en-US" b="0" i="0" dirty="0">
                <a:solidFill>
                  <a:srgbClr val="0B0C0C"/>
                </a:solidFill>
                <a:effectLst/>
                <a:latin typeface="nta"/>
              </a:rPr>
              <a:t>It </a:t>
            </a:r>
            <a:r>
              <a:rPr lang="en-GB" b="0" i="0" dirty="0">
                <a:solidFill>
                  <a:srgbClr val="0B0C0C"/>
                </a:solidFill>
                <a:effectLst/>
                <a:latin typeface="nta"/>
              </a:rPr>
              <a:t>sets out the government’s plans to support economic growth through significant investment in, what they call the three pillars of growth </a:t>
            </a:r>
            <a:r>
              <a:rPr lang="en-GB" b="1" i="0" dirty="0">
                <a:solidFill>
                  <a:srgbClr val="0B0C0C"/>
                </a:solidFill>
                <a:effectLst/>
                <a:latin typeface="nta"/>
              </a:rPr>
              <a:t>- infrastructure, skills </a:t>
            </a:r>
            <a:r>
              <a:rPr lang="en-GB" b="0" i="0" dirty="0">
                <a:solidFill>
                  <a:srgbClr val="0B0C0C"/>
                </a:solidFill>
                <a:effectLst/>
                <a:latin typeface="nta"/>
              </a:rPr>
              <a:t>and </a:t>
            </a:r>
            <a:r>
              <a:rPr lang="en-GB" b="1" i="0" dirty="0">
                <a:solidFill>
                  <a:srgbClr val="0B0C0C"/>
                </a:solidFill>
                <a:effectLst/>
                <a:latin typeface="nta"/>
              </a:rPr>
              <a:t>innovation</a:t>
            </a:r>
            <a:r>
              <a:rPr lang="en-GB" b="0" i="0" dirty="0">
                <a:solidFill>
                  <a:srgbClr val="0B0C0C"/>
                </a:solidFill>
                <a:effectLst/>
                <a:latin typeface="nta"/>
              </a:rPr>
              <a:t>.</a:t>
            </a:r>
          </a:p>
          <a:p>
            <a:endParaRPr lang="en-GB" b="0" i="0" dirty="0">
              <a:solidFill>
                <a:srgbClr val="0B0C0C"/>
              </a:solidFill>
              <a:effectLst/>
              <a:latin typeface="nta"/>
            </a:endParaRPr>
          </a:p>
          <a:p>
            <a:pPr marL="0" indent="0">
              <a:buFont typeface="Arial" panose="020B0604020202020204" pitchFamily="34" charset="0"/>
              <a:buNone/>
            </a:pPr>
            <a:r>
              <a:rPr lang="en-US" dirty="0"/>
              <a:t>In addition to these, government have set out three long-term policy objectives that they want growth to deliver – the People’s Priorities:</a:t>
            </a:r>
          </a:p>
          <a:p>
            <a:pPr eaLnBrk="1" hangingPunct="1"/>
            <a:endParaRPr lang="en-US" altLang="en-US" sz="1200" dirty="0"/>
          </a:p>
          <a:p>
            <a:pPr marL="628650" lvl="1" indent="-171450" eaLnBrk="1" hangingPunct="1">
              <a:buFont typeface="Arial" panose="020B0604020202020204" pitchFamily="34" charset="0"/>
              <a:buChar char="•"/>
            </a:pPr>
            <a:r>
              <a:rPr lang="en-US" altLang="en-US" sz="1200" b="1" dirty="0"/>
              <a:t>Levelling up  </a:t>
            </a:r>
            <a:r>
              <a:rPr lang="en-US" altLang="en-US" sz="1200" dirty="0"/>
              <a:t>- </a:t>
            </a:r>
            <a:r>
              <a:rPr lang="en-GB" dirty="0"/>
              <a:t>the UK government’s most important mission is to unite and level up the country, improving everyday life for communities throughout the UK and ensuring everyone can succeed regardless of where they live.</a:t>
            </a:r>
            <a:endParaRPr lang="en-US" altLang="en-US" sz="1200" dirty="0"/>
          </a:p>
          <a:p>
            <a:pPr marL="628650" lvl="1" indent="-171450" eaLnBrk="1" hangingPunct="1">
              <a:buFont typeface="Arial" panose="020B0604020202020204" pitchFamily="34" charset="0"/>
              <a:buChar char="•"/>
            </a:pPr>
            <a:endParaRPr lang="en-US" altLang="en-US" sz="1200" dirty="0"/>
          </a:p>
          <a:p>
            <a:pPr marL="628650" lvl="1" indent="-171450" eaLnBrk="1" hangingPunct="1">
              <a:buFont typeface="Arial" panose="020B0604020202020204" pitchFamily="34" charset="0"/>
              <a:buChar char="•"/>
            </a:pPr>
            <a:r>
              <a:rPr lang="en-US" altLang="en-US" sz="1200" b="1" dirty="0"/>
              <a:t>Supporting Net Zero </a:t>
            </a:r>
            <a:r>
              <a:rPr lang="en-US" altLang="en-US" sz="1200" dirty="0"/>
              <a:t>- </a:t>
            </a:r>
            <a:r>
              <a:rPr lang="en-GB" dirty="0"/>
              <a:t>the UK will continue to be at the forefront of tackling climate change and is already a world leader in clean growth.</a:t>
            </a:r>
          </a:p>
          <a:p>
            <a:pPr marL="628650" lvl="1" indent="-171450" eaLnBrk="1" hangingPunct="1">
              <a:buFont typeface="Arial" panose="020B0604020202020204" pitchFamily="34" charset="0"/>
              <a:buChar char="•"/>
            </a:pPr>
            <a:endParaRPr lang="en-GB" altLang="en-US" sz="1200" dirty="0"/>
          </a:p>
          <a:p>
            <a:pPr marL="628650" lvl="1" indent="-171450" eaLnBrk="1" hangingPunct="1">
              <a:buFont typeface="Arial" panose="020B0604020202020204" pitchFamily="34" charset="0"/>
              <a:buChar char="•"/>
            </a:pPr>
            <a:r>
              <a:rPr lang="en-US" altLang="en-US" sz="1200" b="1" dirty="0"/>
              <a:t>Global Britain - </a:t>
            </a:r>
            <a:r>
              <a:rPr lang="en-US" altLang="en-US" sz="1200" dirty="0"/>
              <a:t>Focusing on global investment and trade.</a:t>
            </a:r>
          </a:p>
          <a:p>
            <a:pPr eaLnBrk="1" hangingPunct="1"/>
            <a:endParaRPr lang="en-US" altLang="en-US" sz="1200" dirty="0"/>
          </a:p>
          <a:p>
            <a:r>
              <a:rPr lang="en-US" dirty="0"/>
              <a:t>Government are committed to setting clear metrics to monitor progress of which the Renewal Plan will need to take account of going forward. </a:t>
            </a:r>
          </a:p>
          <a:p>
            <a:endParaRPr lang="en-US" dirty="0"/>
          </a:p>
          <a:p>
            <a:r>
              <a:rPr lang="en-US" dirty="0"/>
              <a:t>In addition to the plan, government have set out a programme of national strategies and plans which will be published in the next 12 months.</a:t>
            </a:r>
          </a:p>
          <a:p>
            <a:endParaRPr lang="en-GB" altLang="en-US" sz="1200" dirty="0"/>
          </a:p>
          <a:p>
            <a:pPr eaLnBrk="1" hangingPunct="1"/>
            <a:r>
              <a:rPr lang="en-GB" altLang="en-US" sz="1200" dirty="0"/>
              <a:t>The government’s evolving approach to national and local funding provided both challenges and opportunities but reinforces the importance of collaboration and smart thinking to ensure we can secure investment for all parts of Norfolk and Suffolk.</a:t>
            </a:r>
          </a:p>
          <a:p>
            <a:pPr eaLnBrk="1" hangingPunct="1"/>
            <a:endParaRPr lang="en-GB" sz="1200" dirty="0"/>
          </a:p>
          <a:p>
            <a:pPr eaLnBrk="1" hangingPunct="1"/>
            <a:endParaRPr lang="en-GB" sz="1200" dirty="0"/>
          </a:p>
          <a:p>
            <a:pPr eaLnBrk="1" hangingPunct="1"/>
            <a:r>
              <a:rPr lang="en-GB" sz="1200" b="1" u="sng" dirty="0"/>
              <a:t>NOTES if presenter wants to elaborate.</a:t>
            </a:r>
          </a:p>
          <a:p>
            <a:pPr eaLnBrk="1" hangingPunct="1"/>
            <a:endParaRPr lang="en-GB" sz="1200" dirty="0"/>
          </a:p>
          <a:p>
            <a:pPr eaLnBrk="1" hangingPunct="1"/>
            <a:r>
              <a:rPr lang="en-GB" sz="1200" dirty="0"/>
              <a:t>Government’s three pillars of growth:</a:t>
            </a:r>
          </a:p>
          <a:p>
            <a:pPr eaLnBrk="1" hangingPunct="1"/>
            <a:endParaRPr lang="en-GB" sz="12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Infrastructure </a:t>
            </a:r>
            <a:r>
              <a:rPr lang="en-US" dirty="0"/>
              <a:t>– Its focus is on increasing the </a:t>
            </a:r>
            <a:r>
              <a:rPr lang="en-US" altLang="en-US" sz="1200" dirty="0"/>
              <a:t>quality of infrastructure which is lower than many other countries -  investment in broadband, roads, rail and cities as part of their £100bn capital spending plan</a:t>
            </a:r>
            <a:br>
              <a:rPr lang="en-US" altLang="en-US" sz="1200" dirty="0"/>
            </a:br>
            <a:endParaRPr lang="en-US" altLang="en-US" sz="12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Skills</a:t>
            </a:r>
            <a:r>
              <a:rPr lang="en-US" dirty="0"/>
              <a:t> – With a f</a:t>
            </a:r>
            <a:r>
              <a:rPr lang="en-US" altLang="en-US" sz="1200" dirty="0"/>
              <a:t>ocus on improving high quality technical training, lifelong learning &amp; quality apprenticeships (play a crucial role in shaping peoples’ life chances – strong foundation of advanced skills and a number of world leading universities, but lags behind international comparators)</a:t>
            </a:r>
            <a:br>
              <a:rPr lang="en-US" altLang="en-US" sz="1200" dirty="0"/>
            </a:b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Innovation</a:t>
            </a:r>
            <a:r>
              <a:rPr lang="en-US" dirty="0"/>
              <a:t> – With a f</a:t>
            </a:r>
            <a:r>
              <a:rPr lang="en-GB" dirty="0" err="1"/>
              <a:t>ocus</a:t>
            </a:r>
            <a:r>
              <a:rPr lang="en-GB" dirty="0"/>
              <a:t> on high growth companies, start up and scale up, attracting the brightest people, SME support management training offer, incentivising the development of creative ideas and tech. (including cutting-edge research and how businesses adapt their products and processes, will be an important part of improving UK productivity growth. The UK has a world-leading research base, and while we have some of the best companies in the world, we also have a lower proportion of innovative firms overall than other advanced economies)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dirty="0"/>
              <a:t>The Peoples Priorities: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altLang="en-US" sz="1200" dirty="0"/>
          </a:p>
          <a:p>
            <a:pPr eaLnBrk="1" hangingPunct="1"/>
            <a:r>
              <a:rPr lang="en-US" altLang="en-US" sz="1200" b="1" dirty="0"/>
              <a:t>Levelling up - </a:t>
            </a:r>
            <a:r>
              <a:rPr lang="en-US" altLang="en-US" sz="1200" dirty="0"/>
              <a:t>Which government sees as their most important mission – Focusing on towns that are struggling, freeports, digital and transport connectivity, every region has at least one globally competitive city. (improving everyday life for communities throughout the UK and ensure everyone has an opportunity to succeed regardless of where they live)</a:t>
            </a:r>
          </a:p>
          <a:p>
            <a:pPr eaLnBrk="1" hangingPunct="1"/>
            <a:endParaRPr lang="en-US" altLang="en-US" sz="1200" dirty="0"/>
          </a:p>
          <a:p>
            <a:pPr eaLnBrk="1" hangingPunct="1"/>
            <a:r>
              <a:rPr lang="en-US" altLang="en-US" sz="1200" b="1" dirty="0"/>
              <a:t>Supporting Net Zero </a:t>
            </a:r>
            <a:r>
              <a:rPr lang="en-US" altLang="en-US" sz="1200" dirty="0"/>
              <a:t>-  </a:t>
            </a:r>
            <a:r>
              <a:rPr lang="en-GB" dirty="0"/>
              <a:t>the UK will continue to be at the forefront of tackling climate change and is already a world leader in clean growth.  Focusing  on delivering the Ten Point Plan for a Green Industrial Revolution, leveraging significant private sector investment and supporting up to 250,000 highly-skilled jobs – we will take action to fulfil our commitment to be the first generation to leave the natural environment in a better condition than we found it; and we will ensure the finance sector can play its role to support the transition to net zero</a:t>
            </a:r>
          </a:p>
          <a:p>
            <a:pPr eaLnBrk="1" hangingPunct="1"/>
            <a:endParaRPr lang="en-US" altLang="en-US" sz="1200" dirty="0"/>
          </a:p>
          <a:p>
            <a:pPr eaLnBrk="1" hangingPunct="1"/>
            <a:r>
              <a:rPr lang="en-US" altLang="en-US" sz="1200" b="1" dirty="0"/>
              <a:t>Vision for Global Britain </a:t>
            </a:r>
            <a:r>
              <a:rPr lang="en-US" altLang="en-US" sz="1200" dirty="0"/>
              <a:t>– Focusing on global investment and trade. </a:t>
            </a:r>
            <a:r>
              <a:rPr lang="en-GB" dirty="0"/>
              <a:t>the UK’s prosperity is built on our integration into the global economic and financial system. Following our exit from the European Union, we can also take advantage of the opportunities that come with our new status as a fully sovereign trading nation. We will role model free and fair trade, ensure the UK remains a leading destination for global investment, and support opportunities for trade and collaboration.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sz="1200" dirty="0"/>
          </a:p>
          <a:p>
            <a:pPr eaLnBrk="1" hangingPunct="1"/>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a:t>
            </a:fld>
            <a:endParaRPr lang="en-GB" altLang="en-US"/>
          </a:p>
        </p:txBody>
      </p:sp>
    </p:spTree>
    <p:extLst>
      <p:ext uri="{BB962C8B-B14F-4D97-AF65-F5344CB8AC3E}">
        <p14:creationId xmlns:p14="http://schemas.microsoft.com/office/powerpoint/2010/main" val="5972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u="sng" dirty="0">
                <a:cs typeface="Calibri"/>
              </a:rPr>
              <a:t>This slide continues from the last slide, highlighting activities to restart, scale up and gaps and emerging ideas to feature in the Renewal Plan</a:t>
            </a:r>
          </a:p>
          <a:p>
            <a:endParaRPr lang="en-GB" dirty="0"/>
          </a:p>
          <a:p>
            <a:r>
              <a:rPr lang="en-GB" b="1" u="sng" dirty="0"/>
              <a:t>Activities to Scale Up</a:t>
            </a:r>
          </a:p>
          <a:p>
            <a:pPr marL="171450" indent="-171450">
              <a:buFont typeface="Arial" panose="020B0604020202020204" pitchFamily="34" charset="0"/>
              <a:buChar char="•"/>
            </a:pPr>
            <a:r>
              <a:rPr lang="en-GB" dirty="0"/>
              <a:t>Build on excellent employer engagement good practice in the ESF programme (</a:t>
            </a:r>
            <a:r>
              <a:rPr lang="en-GB" dirty="0" err="1"/>
              <a:t>eg</a:t>
            </a:r>
            <a:r>
              <a:rPr lang="en-GB" dirty="0"/>
              <a:t> Place 21 and NASCENT – West Suffolk College) and seek opportunities to scale up</a:t>
            </a:r>
          </a:p>
          <a:p>
            <a:pPr marL="171450" indent="-171450">
              <a:buFont typeface="Arial" panose="020B0604020202020204" pitchFamily="34" charset="0"/>
              <a:buChar char="•"/>
            </a:pPr>
            <a:r>
              <a:rPr lang="en-GB" dirty="0"/>
              <a:t>Build on the LEP Employment Opportunities page and promotional work with partners and identify further opportunities to support sectors tackling staff shortages</a:t>
            </a:r>
          </a:p>
          <a:p>
            <a:pPr marL="171450" indent="-171450">
              <a:buFont typeface="Arial" panose="020B0604020202020204" pitchFamily="34" charset="0"/>
              <a:buChar char="•"/>
            </a:pPr>
            <a:r>
              <a:rPr lang="en-GB" dirty="0"/>
              <a:t>C-CARE project support for self employment due to start autumn 2021.   Also CRF bids submitted to enable further self employment support, building on the Growth Hub Start-Up programme which ends in the autumn 2021</a:t>
            </a:r>
          </a:p>
          <a:p>
            <a:pPr marL="171450" indent="-171450">
              <a:buFont typeface="Arial" panose="020B0604020202020204" pitchFamily="34" charset="0"/>
              <a:buChar char="•"/>
            </a:pPr>
            <a:r>
              <a:rPr lang="en-GB" dirty="0"/>
              <a:t>Need to build on the 50+ Choices pilot that was carried out at the start of 2021 encouraging employers to better support their older workforce through offering targeted training, flexible working, signposting to financial support services and encouraging healthy lifestyles. Other local initiatives are supporting the 50+ generation to get back into work.</a:t>
            </a:r>
          </a:p>
          <a:p>
            <a:pPr marL="171450" indent="-171450">
              <a:buFont typeface="Arial" panose="020B0604020202020204" pitchFamily="34" charset="0"/>
              <a:buChar char="•"/>
            </a:pPr>
            <a:r>
              <a:rPr lang="en-GB" dirty="0"/>
              <a:t>The Skills Advisory Panel want to build a culture of lifelong learning. This will address our low educational attainment levels and raise productivity. Norfolk Adult Learning won the </a:t>
            </a:r>
            <a:r>
              <a:rPr lang="en-US" b="0" i="0" dirty="0">
                <a:solidFill>
                  <a:srgbClr val="050505"/>
                </a:solidFill>
                <a:effectLst/>
                <a:latin typeface="Open Sans" panose="020B0606030504020204" pitchFamily="34" charset="0"/>
              </a:rPr>
              <a:t>Adult and Community Learning Provider of the Year award at the </a:t>
            </a:r>
            <a:r>
              <a:rPr lang="en-US" b="0" i="0" dirty="0" err="1">
                <a:solidFill>
                  <a:srgbClr val="050505"/>
                </a:solidFill>
                <a:effectLst/>
                <a:latin typeface="Open Sans" panose="020B0606030504020204" pitchFamily="34" charset="0"/>
              </a:rPr>
              <a:t>Tes</a:t>
            </a:r>
            <a:r>
              <a:rPr lang="en-US" b="0" i="0" dirty="0">
                <a:solidFill>
                  <a:srgbClr val="050505"/>
                </a:solidFill>
                <a:effectLst/>
                <a:latin typeface="Open Sans" panose="020B0606030504020204" pitchFamily="34" charset="0"/>
              </a:rPr>
              <a:t> (Times Educational Supplement) Further Education awards, often referred to as the ‘Oscars of education’. In life before Covid, 98% of provision was delivered in 200 venues across the region, but by April 2020 everything had changed and all provision moved online. As a result, learners remained connected with education and, crucially, with each other.</a:t>
            </a:r>
            <a:endParaRPr lang="en-GB" dirty="0"/>
          </a:p>
          <a:p>
            <a:endParaRPr lang="en-GB" dirty="0"/>
          </a:p>
          <a:p>
            <a:r>
              <a:rPr lang="en-GB" b="1" u="sng" dirty="0"/>
              <a:t>Gaps and Emerging Ideas</a:t>
            </a:r>
          </a:p>
          <a:p>
            <a:endParaRPr lang="en-GB" dirty="0"/>
          </a:p>
          <a:p>
            <a:pPr marL="171450" indent="-171450">
              <a:buFont typeface="Arial" panose="020B0604020202020204" pitchFamily="34" charset="0"/>
              <a:buChar char="•"/>
            </a:pPr>
            <a:r>
              <a:rPr lang="en-GB" dirty="0"/>
              <a:t>Major skills shortages across the economy – a need for more activity to make sectors popular and ensure a pipeline of people with the right skills/qualifications into those sectors</a:t>
            </a:r>
          </a:p>
          <a:p>
            <a:pPr marL="171450" indent="-171450">
              <a:buFont typeface="Arial" panose="020B0604020202020204" pitchFamily="34" charset="0"/>
              <a:buChar char="•"/>
            </a:pPr>
            <a:r>
              <a:rPr lang="en-GB" dirty="0"/>
              <a:t>Face to face and alternative signposting approaches – the Norfolk Community Foundation-led Community Shop in Thetford has been successful in onward signposting to other support; the proposed Multi-User Hub (Town Deal) in Kings Lynn will bring together signposting to a range of services at one site.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Development of </a:t>
            </a:r>
            <a:r>
              <a:rPr lang="en-US" dirty="0" err="1"/>
              <a:t>decarbonisation</a:t>
            </a:r>
            <a:r>
              <a:rPr lang="en-US" dirty="0"/>
              <a:t> academy </a:t>
            </a:r>
            <a:r>
              <a:rPr lang="en-GB" dirty="0"/>
              <a:t>is an opportunity to deliver on our ambitions as the UK’s Clean Growth region through:</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Developing the workforce needed to decarbonise our economy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Providing new training and skills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Supporting innovation and new technology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Promoting training and commercial opportunities to businesses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The pilot project will look to develop the institutional and physical infrastructure needed to support the rapid deployment of high-quality training programmes needed to deliver cutting-edge property decarbonisation schemes. The project will address supply chain and education.</a:t>
            </a: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30</a:t>
            </a:fld>
            <a:endParaRPr lang="en-GB" altLang="en-US"/>
          </a:p>
        </p:txBody>
      </p:sp>
    </p:spTree>
    <p:extLst>
      <p:ext uri="{BB962C8B-B14F-4D97-AF65-F5344CB8AC3E}">
        <p14:creationId xmlns:p14="http://schemas.microsoft.com/office/powerpoint/2010/main" val="535548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tab pos="457200" algn="l"/>
              </a:tabLst>
              <a:defRPr/>
            </a:pPr>
            <a:r>
              <a:rPr lang="en-GB" sz="2800" dirty="0"/>
              <a:t>The pandemic saw thousands of businesses being forced to stop trading entirely, or saw income levels reduce sharply, but there were some that innovated and thrived. The impact across sectors varies.</a:t>
            </a:r>
            <a:endParaRPr lang="en-GB" sz="1800" dirty="0"/>
          </a:p>
          <a:p>
            <a:pPr marL="0" marR="0" lvl="0" indent="0" algn="l" defTabSz="914400" rtl="0" eaLnBrk="0" fontAlgn="base" latinLnBrk="0" hangingPunct="0">
              <a:lnSpc>
                <a:spcPct val="100000"/>
              </a:lnSpc>
              <a:spcBef>
                <a:spcPct val="30000"/>
              </a:spcBef>
              <a:spcAft>
                <a:spcPct val="0"/>
              </a:spcAft>
              <a:buClrTx/>
              <a:buSzTx/>
              <a:buFontTx/>
              <a:buNone/>
              <a:tabLst>
                <a:tab pos="457200" algn="l"/>
              </a:tabLst>
              <a:defRPr/>
            </a:pPr>
            <a:endParaRPr lang="en-GB" sz="1800" dirty="0"/>
          </a:p>
          <a:p>
            <a:pPr marL="0" marR="0" lvl="0" indent="0" algn="l" defTabSz="914400" rtl="0" eaLnBrk="0" fontAlgn="base" latinLnBrk="0" hangingPunct="0">
              <a:lnSpc>
                <a:spcPct val="100000"/>
              </a:lnSpc>
              <a:spcBef>
                <a:spcPct val="30000"/>
              </a:spcBef>
              <a:spcAft>
                <a:spcPct val="0"/>
              </a:spcAft>
              <a:buClrTx/>
              <a:buSzTx/>
              <a:buFontTx/>
              <a:buNone/>
              <a:tabLst>
                <a:tab pos="457200" algn="l"/>
              </a:tabLst>
              <a:defRPr/>
            </a:pPr>
            <a:r>
              <a:rPr lang="en-GB" sz="1800" dirty="0"/>
              <a:t>Its apparent that in order to capitalise on any opportunity – businesses need support  - business planning, financial and funding support, skills provision and infrastructure investment and softer support measures, such as effective networks and peer to peer networks.</a:t>
            </a:r>
          </a:p>
          <a:p>
            <a:pPr lvl="0">
              <a:tabLst>
                <a:tab pos="457200" algn="l"/>
              </a:tabLst>
            </a:pPr>
            <a:endParaRPr lang="en-US" sz="1800" dirty="0">
              <a:latin typeface="Calibri" panose="020F0502020204030204" pitchFamily="34" charset="0"/>
              <a:ea typeface="Calibri" panose="020F0502020204030204" pitchFamily="34" charset="0"/>
            </a:endParaRPr>
          </a:p>
          <a:p>
            <a:pPr marL="0" indent="0" defTabSz="457200">
              <a:buFont typeface="Arial" panose="020B0604020202020204" pitchFamily="34" charset="0"/>
              <a:buNone/>
              <a:defRPr/>
            </a:pPr>
            <a:r>
              <a:rPr lang="en-GB" dirty="0">
                <a:solidFill>
                  <a:schemeClr val="tx1"/>
                </a:solidFill>
                <a:ea typeface="+mn-lt"/>
                <a:cs typeface="+mn-lt"/>
              </a:rPr>
              <a:t>It’s fair to say that the following is still a major point of focus - returning to ‘normal’ working conditions include implementing social distancing; lack of business demand; sufficient cashflow; and bringing staff back. </a:t>
            </a:r>
          </a:p>
          <a:p>
            <a:pPr marL="0" indent="0" defTabSz="457200">
              <a:buFont typeface="Arial" panose="020B0604020202020204" pitchFamily="34" charset="0"/>
              <a:buNone/>
              <a:defRPr/>
            </a:pPr>
            <a:endParaRPr lang="en-GB" dirty="0">
              <a:solidFill>
                <a:schemeClr val="tx1"/>
              </a:solidFill>
              <a:ea typeface="+mn-lt"/>
              <a:cs typeface="+mn-lt"/>
            </a:endParaRPr>
          </a:p>
          <a:p>
            <a:pPr marL="0" indent="0" defTabSz="457200">
              <a:buFont typeface="Arial" panose="020B0604020202020204" pitchFamily="34" charset="0"/>
              <a:buNone/>
              <a:defRPr/>
            </a:pPr>
            <a:r>
              <a:rPr lang="en-GB" dirty="0">
                <a:solidFill>
                  <a:schemeClr val="tx1"/>
                </a:solidFill>
                <a:ea typeface="+mn-lt"/>
                <a:cs typeface="+mn-lt"/>
              </a:rPr>
              <a:t>Local intelligence reports suggested that impact saw over 1/3 small businesses closed since the crisis began – of those, 1/3 are not sure whether they will ever reopen, 1/3 small businesses have shelved product development plans, 1/4 region’s exporters have reduced/cancelled international sales.</a:t>
            </a:r>
          </a:p>
          <a:p>
            <a:pPr marL="0" indent="0" defTabSz="457200">
              <a:buFont typeface="Arial" panose="020B0604020202020204" pitchFamily="34" charset="0"/>
              <a:buNone/>
              <a:defRPr/>
            </a:pPr>
            <a:endParaRPr lang="en-GB" dirty="0">
              <a:cs typeface="Arial"/>
            </a:endParaRPr>
          </a:p>
          <a:p>
            <a:pPr marL="0" indent="0" defTabSz="457200">
              <a:buFont typeface="Arial" panose="020B0604020202020204" pitchFamily="34" charset="0"/>
              <a:buNone/>
              <a:defRPr/>
            </a:pPr>
            <a:r>
              <a:rPr lang="en-GB" sz="1400" dirty="0">
                <a:effectLst/>
                <a:ea typeface="Calibri" panose="020F0502020204030204" pitchFamily="34" charset="0"/>
                <a:cs typeface="Arial" panose="020B0604020202020204" pitchFamily="34" charset="0"/>
              </a:rPr>
              <a:t>There are clear windows for business growth and expansion – particularly related to clean growth and export opportunities – the challenge may lie more in how we ensure local businesses are well placed and well equipped to capitalise on these opportunities.</a:t>
            </a:r>
          </a:p>
          <a:p>
            <a:pPr marL="0" indent="0" defTabSz="457200">
              <a:buFont typeface="Arial" panose="020B0604020202020204" pitchFamily="34" charset="0"/>
              <a:buNone/>
              <a:defRPr/>
            </a:pPr>
            <a:endParaRPr lang="en-GB" sz="1400" dirty="0">
              <a:effectLst/>
              <a:ea typeface="Calibri" panose="020F050202020403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0" dirty="0">
                <a:effectLst/>
                <a:latin typeface="Calibri" panose="020F0502020204030204" pitchFamily="34" charset="0"/>
                <a:ea typeface="Times New Roman" panose="02020603050405020304" pitchFamily="18" charset="0"/>
              </a:rPr>
              <a:t>Norfolk and Suffolk has strong innovation assets, but innovation is concentrated in a small number of innovative firms, and world-class research assets, including Norwich Research Park and UEA. However, the pandemic has forced many businesses to innovate, there is an opportunity to grasp and support businesses to further their innovation journey in particular towards becoming net zero.</a:t>
            </a:r>
            <a:endParaRPr lang="en-GB" sz="1400" dirty="0">
              <a:effectLst/>
              <a:ea typeface="Calibri" panose="020F0502020204030204" pitchFamily="34" charset="0"/>
              <a:cs typeface="Arial" panose="020B0604020202020204" pitchFamily="34" charset="0"/>
            </a:endParaRPr>
          </a:p>
          <a:p>
            <a:pPr marL="0" indent="0" defTabSz="457200">
              <a:buFont typeface="Arial" panose="020B0604020202020204" pitchFamily="34" charset="0"/>
              <a:buNone/>
              <a:defRPr/>
            </a:pPr>
            <a:endParaRPr lang="en-GB" sz="1400" dirty="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31</a:t>
            </a:fld>
            <a:endParaRPr lang="en-GB" altLang="en-US"/>
          </a:p>
        </p:txBody>
      </p:sp>
    </p:spTree>
    <p:extLst>
      <p:ext uri="{BB962C8B-B14F-4D97-AF65-F5344CB8AC3E}">
        <p14:creationId xmlns:p14="http://schemas.microsoft.com/office/powerpoint/2010/main" val="991786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This slide shows examples of the impact achieved through current interventions and highlights activities which should continue or need to evolve and any activity which should stop as they are no longer a priority / supports delivery of our ambitions.</a:t>
            </a:r>
          </a:p>
          <a:p>
            <a:endParaRPr lang="en-GB" dirty="0">
              <a:cs typeface="Calibri"/>
            </a:endParaRPr>
          </a:p>
          <a:p>
            <a:r>
              <a:rPr lang="en-GB" b="1" u="sng" dirty="0">
                <a:cs typeface="Calibri"/>
              </a:rPr>
              <a:t>Impact</a:t>
            </a:r>
          </a:p>
          <a:p>
            <a:endParaRPr lang="en-GB" u="sng" dirty="0">
              <a:cs typeface="Calibri"/>
            </a:endParaRPr>
          </a:p>
          <a:p>
            <a:pPr marL="171450" indent="-171450">
              <a:buFont typeface="Arial"/>
              <a:buChar char="•"/>
            </a:pPr>
            <a:r>
              <a:rPr lang="en-GB" dirty="0">
                <a:cs typeface="Calibri"/>
              </a:rPr>
              <a:t>16,000 calls equated to 1,594 (66 days) hours of time on teams calls related to Covid-19</a:t>
            </a:r>
          </a:p>
          <a:p>
            <a:pPr marL="171450" indent="-171450">
              <a:buFont typeface="Arial"/>
              <a:buChar char="•"/>
            </a:pPr>
            <a:r>
              <a:rPr lang="en-GB" dirty="0">
                <a:cs typeface="Calibri"/>
              </a:rPr>
              <a:t>The @inc space delivered by business support organisation MENTA is a creative workspace for freelances, entrepreneurs and creatives. It has ben established with support from the New Anglia LEP Business and Resilience and Recovery grant scheme. The coworking hub has been set up with post-Covid working in mind – including private Zoom rooms for virtual meetings, as well as breakout meeting spaces, collaborative areas and access to MENTA's business support, networking and events offer.</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GB" dirty="0">
                <a:cs typeface="Calibri"/>
              </a:rPr>
              <a:t>The New Anglia Grants through Innovation fund provides grants of up to £25,000 to help businesses invest in innovation, research and development. As of May 2021, £739,000 had been awarded to 42 projects, generating £903,000 in private match funding. </a:t>
            </a:r>
          </a:p>
          <a:p>
            <a:pPr marL="171450" indent="-171450" algn="l">
              <a:buFont typeface="Arial" panose="020B0604020202020204" pitchFamily="34" charset="0"/>
              <a:buChar char="•"/>
            </a:pPr>
            <a:r>
              <a:rPr lang="en-GB" b="1" dirty="0">
                <a:cs typeface="Calibri"/>
              </a:rPr>
              <a:t>The Innovation Grant Mentoring Project is led by Norfolk County Council. It </a:t>
            </a:r>
            <a:r>
              <a:rPr lang="en-US" b="1" i="0" dirty="0">
                <a:solidFill>
                  <a:srgbClr val="372A40"/>
                </a:solidFill>
                <a:effectLst/>
                <a:latin typeface="Montserrat-Local"/>
              </a:rPr>
              <a:t>aims to increase awareness of innovation funding streams, and support businesses in Norfolk and Suffolk to develop stronger skills in writing bids and inspire them to apply for innovation grants, for delivering innovative research and development ideas. </a:t>
            </a:r>
            <a:r>
              <a:rPr lang="en-US" b="0" i="0" dirty="0">
                <a:solidFill>
                  <a:srgbClr val="372A40"/>
                </a:solidFill>
                <a:effectLst/>
                <a:latin typeface="Montserrat-Local"/>
              </a:rPr>
              <a:t>Support is delivered through mentoring as well as coaching in bid writing and through a focused </a:t>
            </a:r>
            <a:r>
              <a:rPr lang="en-US" b="0" i="0" dirty="0" err="1">
                <a:solidFill>
                  <a:srgbClr val="372A40"/>
                </a:solidFill>
                <a:effectLst/>
                <a:latin typeface="Montserrat-Local"/>
              </a:rPr>
              <a:t>programme</a:t>
            </a:r>
            <a:r>
              <a:rPr lang="en-US" b="0" i="0" dirty="0">
                <a:solidFill>
                  <a:srgbClr val="372A40"/>
                </a:solidFill>
                <a:effectLst/>
                <a:latin typeface="Montserrat-Local"/>
              </a:rPr>
              <a:t> of workshops. A partnership project including New Anglia LEP, Norfolk County Council, Suffolk County Council and supported by the regions’ innovation partners, the project aims to increase the number of successful applications for Innovate UK funding from Norfolk and Suffolk, which will drive innovation and grow businesses in the area. </a:t>
            </a:r>
            <a:r>
              <a:rPr lang="en-US" b="1" i="0" dirty="0">
                <a:solidFill>
                  <a:srgbClr val="372A40"/>
                </a:solidFill>
                <a:effectLst/>
                <a:latin typeface="Montserrat-Local"/>
              </a:rPr>
              <a:t>To date, 100 businesses have registered; 22 applications have been received for mentoring/bid writing; 10 businesses have been accepted for mentoring/bid writing and three businesses  have made applications to an Innovate UK </a:t>
            </a:r>
            <a:r>
              <a:rPr lang="en-US" b="0" i="0" dirty="0">
                <a:solidFill>
                  <a:srgbClr val="372A40"/>
                </a:solidFill>
                <a:effectLst/>
                <a:latin typeface="Montserrat-Local"/>
              </a:rPr>
              <a:t>competition to date, with support from the </a:t>
            </a:r>
            <a:r>
              <a:rPr lang="en-US" b="0" i="0" dirty="0" err="1">
                <a:solidFill>
                  <a:srgbClr val="372A40"/>
                </a:solidFill>
                <a:effectLst/>
                <a:latin typeface="Montserrat-Local"/>
              </a:rPr>
              <a:t>programme</a:t>
            </a:r>
            <a:r>
              <a:rPr lang="en-US" b="0" i="0" dirty="0">
                <a:solidFill>
                  <a:srgbClr val="372A40"/>
                </a:solidFill>
                <a:effectLst/>
                <a:latin typeface="Montserrat-Local"/>
              </a:rPr>
              <a:t> with other businesses working towards future competitions with the </a:t>
            </a:r>
            <a:r>
              <a:rPr lang="en-US" b="0" i="0" dirty="0" err="1">
                <a:solidFill>
                  <a:srgbClr val="372A40"/>
                </a:solidFill>
                <a:effectLst/>
                <a:latin typeface="Montserrat-Local"/>
              </a:rPr>
              <a:t>programme</a:t>
            </a:r>
            <a:r>
              <a:rPr lang="en-US" b="0" i="0" dirty="0">
                <a:solidFill>
                  <a:srgbClr val="372A40"/>
                </a:solidFill>
                <a:effectLst/>
                <a:latin typeface="Montserrat-Local"/>
              </a:rPr>
              <a:t>’ s bid writing coaches and mentors.</a:t>
            </a:r>
          </a:p>
          <a:p>
            <a:pPr marL="171450" indent="-171450">
              <a:buFont typeface="Arial"/>
              <a:buChar char="•"/>
            </a:pPr>
            <a:r>
              <a:rPr lang="en-GB" b="1" dirty="0">
                <a:cs typeface="Calibri"/>
              </a:rPr>
              <a:t>The Talent Sharing Platform is now up and running on the NAAME website with 50 </a:t>
            </a:r>
            <a:r>
              <a:rPr lang="en-GB" b="1" dirty="0"/>
              <a:t>employers from Norfolk and Suffolk employers engaged in NAAME Talent Sharing Platform through one-to-one engagements, roundtables and meetings.  </a:t>
            </a:r>
            <a:r>
              <a:rPr lang="en-GB" dirty="0"/>
              <a:t>The TSP has generated significant interest from other manufacturing groups in the UK as well as from academic research. Due to the positive response to the TSP, the team is currently investigating opportunities for utilising the platform to promote the region to skilled workforce.</a:t>
            </a:r>
            <a:endParaRPr lang="en-GB" b="1" dirty="0">
              <a:cs typeface="Calibri"/>
            </a:endParaRPr>
          </a:p>
          <a:p>
            <a:pPr marL="171450" indent="-171450">
              <a:buFont typeface="Arial"/>
              <a:buChar char="•"/>
            </a:pPr>
            <a:endParaRPr lang="en-GB" dirty="0">
              <a:cs typeface="Calibri"/>
            </a:endParaRPr>
          </a:p>
          <a:p>
            <a:pPr marL="171450" indent="-171450">
              <a:buFont typeface="Arial"/>
              <a:buChar char="•"/>
            </a:pP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32</a:t>
            </a:fld>
            <a:endParaRPr lang="en-GB" altLang="en-US"/>
          </a:p>
        </p:txBody>
      </p:sp>
    </p:spTree>
    <p:extLst>
      <p:ext uri="{BB962C8B-B14F-4D97-AF65-F5344CB8AC3E}">
        <p14:creationId xmlns:p14="http://schemas.microsoft.com/office/powerpoint/2010/main" val="1814436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This slide shows examples of the impact achieved through current interventions and highlights activities which should continue or need to evolve and any activity which should stop as they are no longer a priority / supports delivery of our ambitions.</a:t>
            </a:r>
          </a:p>
          <a:p>
            <a:endParaRPr lang="en-GB" dirty="0">
              <a:cs typeface="Calibri"/>
            </a:endParaRPr>
          </a:p>
          <a:p>
            <a:pPr marL="0" indent="0">
              <a:buFont typeface="Arial"/>
              <a:buNone/>
            </a:pPr>
            <a:r>
              <a:rPr lang="en-GB" b="1" dirty="0">
                <a:cs typeface="Calibri"/>
              </a:rPr>
              <a:t>Activities to evolve </a:t>
            </a:r>
            <a:r>
              <a:rPr lang="en-GB" dirty="0">
                <a:cs typeface="Calibri"/>
              </a:rPr>
              <a:t>– </a:t>
            </a:r>
          </a:p>
          <a:p>
            <a:pPr marL="171450" indent="-171450">
              <a:buFont typeface="Arial" panose="020B0604020202020204" pitchFamily="34" charset="0"/>
              <a:buChar char="•"/>
            </a:pPr>
            <a:r>
              <a:rPr lang="en-GB" dirty="0">
                <a:cs typeface="Calibri"/>
              </a:rPr>
              <a:t>Top 2 are CRF bids led by the LEP – outcomes expected summer 2021 for pilot projects to March 2022.   These are – a project to pivot Growth Hub delivery towards Net Zero, and a project to deliver ongoing self employment support, building on the Start Up programme but with a stronger emphasis on individuals and their skills needs.</a:t>
            </a:r>
          </a:p>
          <a:p>
            <a:pPr marL="171450" indent="-171450">
              <a:buFont typeface="Arial" panose="020B0604020202020204" pitchFamily="34" charset="0"/>
              <a:buChar char="•"/>
            </a:pPr>
            <a:r>
              <a:rPr lang="en-GB" dirty="0">
                <a:cs typeface="Calibri"/>
              </a:rPr>
              <a:t>Invest East coming to an end but with further focused work ongoing – partners keen to build on successful investment readiness model</a:t>
            </a:r>
          </a:p>
          <a:p>
            <a:pPr marL="171450" indent="-171450">
              <a:buFont typeface="Arial" panose="020B0604020202020204" pitchFamily="34" charset="0"/>
              <a:buChar char="•"/>
            </a:pPr>
            <a:r>
              <a:rPr lang="en-GB" dirty="0">
                <a:cs typeface="Calibri"/>
              </a:rPr>
              <a:t>Build on food and health HPO success</a:t>
            </a:r>
          </a:p>
          <a:p>
            <a:pPr marL="171450" indent="-171450">
              <a:buFont typeface="Arial"/>
              <a:buChar char="•"/>
            </a:pPr>
            <a:r>
              <a:rPr lang="en-GB" dirty="0"/>
              <a:t>Connecting up innovation centres and assets to open up access and encourage cross sector innovation, through the Connected Innovation Programme. This is a new programme which is linking up all of the innovation centres across Norfolk and Suffolk, such as </a:t>
            </a:r>
            <a:r>
              <a:rPr lang="en-GB" dirty="0" err="1"/>
              <a:t>OrbisEnergy</a:t>
            </a:r>
            <a:r>
              <a:rPr lang="en-GB" dirty="0"/>
              <a:t> and </a:t>
            </a:r>
            <a:r>
              <a:rPr lang="en-GB" dirty="0" err="1"/>
              <a:t>Hethel</a:t>
            </a:r>
            <a:r>
              <a:rPr lang="en-GB" dirty="0"/>
              <a:t> Engineering Centre, to enhance business communication and collaboration and improve supply chain connections.</a:t>
            </a:r>
            <a:endParaRPr lang="en-GB" dirty="0">
              <a:cs typeface="Calibri"/>
            </a:endParaRPr>
          </a:p>
          <a:p>
            <a:pPr marL="171450" indent="-171450">
              <a:buFont typeface="Arial"/>
              <a:buChar char="•"/>
            </a:pPr>
            <a:r>
              <a:rPr lang="en-GB" dirty="0"/>
              <a:t>Developing a peer mentoring support programme, which works with existing providers to enable businesses to access support for expert support when seeking investment for innovation. </a:t>
            </a:r>
            <a:endParaRPr lang="en-GB" dirty="0">
              <a:cs typeface="Calibri"/>
            </a:endParaRPr>
          </a:p>
          <a:p>
            <a:pPr marL="171450" indent="-171450">
              <a:buFont typeface="Arial" panose="020B0604020202020204" pitchFamily="34" charset="0"/>
              <a:buChar char="•"/>
            </a:pPr>
            <a:endParaRPr lang="en-GB" dirty="0">
              <a:cs typeface="Calibri"/>
            </a:endParaRPr>
          </a:p>
          <a:p>
            <a:r>
              <a:rPr lang="en-GB" b="1" u="sng" dirty="0"/>
              <a:t>Activities to restart</a:t>
            </a:r>
          </a:p>
          <a:p>
            <a:r>
              <a:rPr lang="en-GB" dirty="0"/>
              <a:t>LEP Growing Business Fund, Growing Places Fund and wider Growth Deal coming to an end.  Rural Growth Programme and LEADER also ended – there is an emerging gap for larger business grants to enable ambitious business developments.  </a:t>
            </a:r>
          </a:p>
          <a:p>
            <a:endParaRPr lang="en-GB" dirty="0"/>
          </a:p>
          <a:p>
            <a:r>
              <a:rPr lang="en-GB" b="1" u="sng" dirty="0"/>
              <a:t>Activities to scale up</a:t>
            </a:r>
          </a:p>
          <a:p>
            <a:pPr marL="171450" indent="-171450">
              <a:buFont typeface="Arial" panose="020B0604020202020204" pitchFamily="34" charset="0"/>
              <a:buChar char="•"/>
            </a:pPr>
            <a:r>
              <a:rPr lang="en-GB" dirty="0"/>
              <a:t>Export advice is currently provided by </a:t>
            </a:r>
            <a:r>
              <a:rPr lang="en-GB" dirty="0" err="1"/>
              <a:t>DiT</a:t>
            </a:r>
            <a:r>
              <a:rPr lang="en-GB" dirty="0"/>
              <a:t> and the Growth Hub – is there a need for further specific funding and what should it target?</a:t>
            </a:r>
          </a:p>
          <a:p>
            <a:pPr marL="171450" indent="-171450">
              <a:buFont typeface="Arial" panose="020B0604020202020204" pitchFamily="34" charset="0"/>
              <a:buChar char="•"/>
            </a:pPr>
            <a:r>
              <a:rPr lang="en-GB" dirty="0"/>
              <a:t>The LEP Business Resilience and Recovery Programme included a consultancy offer which has been popular with businesses – where are there opportunities to repeat this?</a:t>
            </a:r>
          </a:p>
          <a:p>
            <a:pPr marL="171450" indent="-171450">
              <a:buFont typeface="Arial" panose="020B0604020202020204" pitchFamily="34" charset="0"/>
              <a:buChar char="•"/>
            </a:pPr>
            <a:r>
              <a:rPr lang="en-GB" dirty="0"/>
              <a:t>Continue to work to develop inward investment locations and unlock barriers to development for sites with potential – what investment is needed to achieve this?</a:t>
            </a:r>
          </a:p>
          <a:p>
            <a:pPr marL="171450" indent="-171450">
              <a:buFont typeface="Arial" panose="020B0604020202020204" pitchFamily="34" charset="0"/>
              <a:buChar char="•"/>
            </a:pPr>
            <a:r>
              <a:rPr lang="en-GB" dirty="0"/>
              <a:t>Connected Innovation is a Norfolk Strategic Fund/ Suffolk Inclusive Growth Fund project connecting innovation hubs across the region and maximising national innovation connections, for example with the Catapults.  </a:t>
            </a:r>
          </a:p>
          <a:p>
            <a:pPr marL="171450" indent="-171450">
              <a:buFont typeface="Arial" panose="020B0604020202020204" pitchFamily="34" charset="0"/>
              <a:buChar char="•"/>
            </a:pPr>
            <a:r>
              <a:rPr lang="en-GB" dirty="0"/>
              <a:t>The Marine Science Campus in Lowestoft will build on work at </a:t>
            </a:r>
            <a:r>
              <a:rPr lang="en-GB" dirty="0" err="1"/>
              <a:t>Cefas</a:t>
            </a:r>
            <a:r>
              <a:rPr lang="en-GB" dirty="0"/>
              <a:t> and at the Maritime Skills Centre at East Coast College with a major national centre for marine science expertise.  </a:t>
            </a:r>
          </a:p>
          <a:p>
            <a:endParaRPr lang="en-GB" dirty="0"/>
          </a:p>
          <a:p>
            <a:r>
              <a:rPr lang="en-GB" b="1" u="sng" dirty="0"/>
              <a:t>Gaps and Emerging Ideas</a:t>
            </a:r>
          </a:p>
          <a:p>
            <a:pPr marL="171450" indent="-171450">
              <a:buFont typeface="Arial" panose="020B0604020202020204" pitchFamily="34" charset="0"/>
              <a:buChar char="•"/>
            </a:pPr>
            <a:r>
              <a:rPr lang="en-GB" dirty="0"/>
              <a:t>As we mainstream low carbon/net zero support across all business support programmes, what (if any) should be the emphasis of specialist net zero projects, building on the ERDF funded BEE Anglia, Eastern New Energy etc.</a:t>
            </a:r>
          </a:p>
          <a:p>
            <a:pPr marL="171450" indent="-171450">
              <a:buFont typeface="Arial" panose="020B0604020202020204" pitchFamily="34" charset="0"/>
              <a:buChar char="•"/>
            </a:pPr>
            <a:r>
              <a:rPr lang="en-GB" dirty="0"/>
              <a:t>The Food Innovation Hub project will be delivering sector-specific innovation support for food processing businesses to complement the general Growth Hub offer – which other sectors need a bespoke approach?</a:t>
            </a:r>
          </a:p>
          <a:p>
            <a:pPr marL="171450" indent="-171450">
              <a:buFont typeface="Arial" panose="020B0604020202020204" pitchFamily="34" charset="0"/>
              <a:buChar char="•"/>
            </a:pPr>
            <a:r>
              <a:rPr lang="en-GB" dirty="0"/>
              <a:t>UK SPF should enable us to embed innovation support in mainstream business support programmes and pilots submitted to the CRF programme include models for doing this which can be developed further.</a:t>
            </a:r>
          </a:p>
          <a:p>
            <a:pPr marL="171450" indent="-171450">
              <a:buFont typeface="Arial" panose="020B0604020202020204" pitchFamily="34" charset="0"/>
              <a:buChar char="•"/>
            </a:pPr>
            <a:r>
              <a:rPr lang="en-GB" b="0" u="none" dirty="0"/>
              <a:t>Innovate Local – Babergh and Mid Suffolk are an example of a District building a local innovation network and developing models for pop-up incubator space and flexible innovation support delivery on a local scale to tie into regional networks</a:t>
            </a:r>
          </a:p>
          <a:p>
            <a:pPr marL="171450" indent="-171450">
              <a:buFont typeface="Arial" panose="020B0604020202020204" pitchFamily="34" charset="0"/>
              <a:buChar char="•"/>
            </a:pPr>
            <a:r>
              <a:rPr lang="en-GB" b="0" u="none" dirty="0"/>
              <a:t>Innovation and Collaboration Incubator – Kings Lynn has a Town Deal project to develop a new incubator and cluster facility for manufacturing businesses and have carried out an initial scoping and feasibility study.</a:t>
            </a:r>
          </a:p>
          <a:p>
            <a:pPr marL="171450" indent="-171450">
              <a:buFont typeface="Arial" panose="020B0604020202020204" pitchFamily="34" charset="0"/>
              <a:buChar char="•"/>
            </a:pPr>
            <a:endParaRPr lang="en-GB" dirty="0"/>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33</a:t>
            </a:fld>
            <a:endParaRPr lang="en-GB" altLang="en-US"/>
          </a:p>
        </p:txBody>
      </p:sp>
    </p:spTree>
    <p:extLst>
      <p:ext uri="{BB962C8B-B14F-4D97-AF65-F5344CB8AC3E}">
        <p14:creationId xmlns:p14="http://schemas.microsoft.com/office/powerpoint/2010/main" val="674659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t>The focus on places is important as each area has been impacted differently and will require tailored support. </a:t>
            </a:r>
            <a:r>
              <a:rPr lang="en-GB" sz="3200" dirty="0"/>
              <a:t>Much of the detailed work to support communities and businesses will be led by Local Authorities, from regeneration of town centres to running support grants, rethinking services and supporting the most vulnerable. </a:t>
            </a:r>
            <a:endParaRPr lang="en-GB" sz="2000" dirty="0"/>
          </a:p>
          <a:p>
            <a:endParaRPr lang="en-GB" sz="2000" dirty="0"/>
          </a:p>
          <a:p>
            <a:r>
              <a:rPr lang="en-GB" sz="2000" dirty="0"/>
              <a:t>Place will be embedded throughout the intervention in the Restart Plan and the close collaboration with partners across Norfolk and Suffolk will ensure actions in the plan to recognise the different requirements of its towns and urban, coastal and rural areas, connecting pockets of deprivation which exist alongside the largest future opportunities of an area.</a:t>
            </a:r>
          </a:p>
          <a:p>
            <a:endParaRPr lang="en-GB" sz="2000" dirty="0"/>
          </a:p>
          <a:p>
            <a:r>
              <a:rPr lang="en-GB" sz="3200" dirty="0"/>
              <a:t>Norfolk and Suffolk is an outstanding place to live and do business. 140 miles of coastline, three Areas of Outstanding Natural Beauty – the Norfolk Coast and the Suffolk Coast and Heaths; Dedham Vale/Stour Valley; and the Broads National Park – and a diversity of landscapes, internationally important wildlife reserves and historic sites.</a:t>
            </a:r>
            <a:endParaRPr lang="en-GB" sz="2000" dirty="0"/>
          </a:p>
          <a:p>
            <a:endParaRPr lang="en-GB" sz="2000" dirty="0"/>
          </a:p>
          <a:p>
            <a:pPr algn="l"/>
            <a:r>
              <a:rPr lang="en-GB" sz="3200" b="0" i="0" dirty="0">
                <a:solidFill>
                  <a:srgbClr val="372A40"/>
                </a:solidFill>
                <a:effectLst/>
                <a:latin typeface="Montserrat-Local"/>
              </a:rPr>
              <a:t>Norfolk &amp; Suffolk Unlimited is a brand for the region’s world-class business offer which will be globally marketed in a bid to attract inward investment.</a:t>
            </a:r>
          </a:p>
          <a:p>
            <a:pPr algn="l"/>
            <a:endParaRPr lang="en-GB" sz="3200" b="0" i="0" dirty="0">
              <a:solidFill>
                <a:srgbClr val="372A40"/>
              </a:solidFill>
              <a:effectLst/>
              <a:latin typeface="Montserrat-Local"/>
            </a:endParaRPr>
          </a:p>
          <a:p>
            <a:pPr algn="l"/>
            <a:r>
              <a:rPr lang="en-GB" sz="3200" b="0" i="0" dirty="0">
                <a:solidFill>
                  <a:srgbClr val="372A40"/>
                </a:solidFill>
                <a:effectLst/>
                <a:latin typeface="Montserrat-Local"/>
              </a:rPr>
              <a:t>It promotes the area as a place rich with investment opportunities and positions it as the epicentre of clean energy in the UK and world-leading clusters in the ICT, tech and digital, and agri-food sectors.</a:t>
            </a:r>
          </a:p>
          <a:p>
            <a:endParaRPr lang="en-GB" sz="2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200" dirty="0">
                <a:latin typeface="+mn-lt"/>
                <a:ea typeface="Calibri" panose="020F0502020204030204" pitchFamily="34" charset="0"/>
              </a:rPr>
              <a:t>Demands of infrastructure have changed:</a:t>
            </a:r>
          </a:p>
          <a:p>
            <a:endParaRPr lang="en-GB" sz="200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0" i="0" u="none" dirty="0"/>
              <a:t>Digital connectivity is critical given changing working patterns. Good digital connectivity supports inclusive growth and faster speeds support productivity.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0" i="0" u="none" dirty="0"/>
              <a:t>Ultrafast connectivity varies considerably across Norfolk &amp; Suffolk: 66% in Ipswich and 85% in Norwich to less than 1% in Breckland, King’s Lynn and West Norfolk, North Norfolk and St Edmundsbury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0" i="0" u="none" dirty="0"/>
              <a:t>There have been significant reductions in public transport but an increase in traffic on the roads and although we observed an increase in active travel, this trend has subsided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0" dirty="0">
                <a:effectLst/>
                <a:latin typeface="Arial" panose="020B0604020202020204" pitchFamily="34" charset="0"/>
                <a:ea typeface="Calibri" panose="020F0502020204030204" pitchFamily="34" charset="0"/>
              </a:rPr>
              <a:t>Transport is the single biggest contributor to the region’s carbon emissions accounting for 39% and of this 98% is from road vehicles. There is an urgent </a:t>
            </a:r>
            <a:r>
              <a:rPr lang="en-US" sz="2000" b="0" i="0" u="none" dirty="0"/>
              <a:t>need to encourage greener travel choices once more as well as alternative fuel technologies – both will be needed to support the </a:t>
            </a:r>
            <a:r>
              <a:rPr lang="en-US" sz="2000" b="0" i="0" u="none" dirty="0" err="1"/>
              <a:t>decarbonisation</a:t>
            </a:r>
            <a:r>
              <a:rPr lang="en-US" sz="2000" b="0" i="0" u="none" dirty="0"/>
              <a:t> of transport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2000" b="0"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000" dirty="0">
                <a:latin typeface="+mn-lt"/>
                <a:ea typeface="Calibri" panose="020F0502020204030204" pitchFamily="34" charset="0"/>
              </a:rPr>
              <a:t>Net zero infrastructure opportunities: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2000" b="0" i="0" u="none"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baseline="0" dirty="0"/>
              <a:t>The electrification of heat and transport will increase energy use…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dirty="0"/>
              <a:t>We need</a:t>
            </a:r>
            <a:r>
              <a:rPr lang="en-GB" sz="2000" baseline="0" dirty="0"/>
              <a:t> to think differently with respect to our energy challenges moving forward.  How can we supplement traditional methods with local clean energy ones.  How do we make these investable opportunities? How do we capitalise on our All-Energy Coast?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baseline="0" dirty="0"/>
              <a:t>How do we support homes to use resources more effectively? Need to consider a whole house approach… heating and transport. How do we resource this challenge?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baseline="0" dirty="0"/>
              <a:t>How do we better use water resources so we can become more self-sustaining and reduce energy?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baseline="0" dirty="0"/>
              <a:t>A selection of methods will be needed to reach net zero in transport – possibly the greatest challenge?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baseline="0" dirty="0"/>
              <a:t>What should be our approach to flood defence?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200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200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2000" b="1" baseline="0" dirty="0"/>
              <a:t>Other point you may wish to draw on:</a:t>
            </a:r>
            <a:endParaRPr lang="en-GB" sz="2000" b="1"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2000" b="0" i="0" u="none" dirty="0"/>
          </a:p>
          <a:p>
            <a:pPr>
              <a:tabLst>
                <a:tab pos="457200" algn="l"/>
              </a:tabLst>
            </a:pPr>
            <a:r>
              <a:rPr lang="en-US" sz="2000" dirty="0">
                <a:latin typeface="Calibri"/>
                <a:ea typeface="Calibri" panose="020F0502020204030204" pitchFamily="34" charset="0"/>
                <a:cs typeface="Calibri"/>
              </a:rPr>
              <a:t>Around 65% of the population of Norfolk and Suffolk reside in a community which is neither an urban Centre, or a market town.</a:t>
            </a:r>
          </a:p>
          <a:p>
            <a:pPr>
              <a:tabLst>
                <a:tab pos="457200" algn="l"/>
              </a:tabLst>
            </a:pPr>
            <a:endParaRPr lang="en-US" sz="2000" dirty="0">
              <a:effectLst/>
              <a:latin typeface="Calibri"/>
              <a:ea typeface="Calibri" panose="020F0502020204030204" pitchFamily="34" charset="0"/>
              <a:cs typeface="Calibri"/>
            </a:endParaRPr>
          </a:p>
          <a:p>
            <a:pPr>
              <a:tabLst>
                <a:tab pos="457200" algn="l"/>
              </a:tabLst>
            </a:pPr>
            <a:r>
              <a:rPr lang="en-US" sz="2000" dirty="0">
                <a:latin typeface="Calibri"/>
                <a:ea typeface="Calibri" panose="020F0502020204030204" pitchFamily="34" charset="0"/>
                <a:cs typeface="Calibri"/>
              </a:rPr>
              <a:t>Several of our coastal towns and our urban </a:t>
            </a:r>
            <a:r>
              <a:rPr lang="en-US" sz="2000" dirty="0" err="1">
                <a:latin typeface="Calibri"/>
                <a:ea typeface="Calibri" panose="020F0502020204030204" pitchFamily="34" charset="0"/>
                <a:cs typeface="Calibri"/>
              </a:rPr>
              <a:t>centres</a:t>
            </a:r>
            <a:r>
              <a:rPr lang="en-US" sz="2000" dirty="0">
                <a:latin typeface="Calibri"/>
                <a:ea typeface="Calibri" panose="020F0502020204030204" pitchFamily="34" charset="0"/>
                <a:cs typeface="Calibri"/>
              </a:rPr>
              <a:t> contain our most deprived wards, and around 60 of these are in the most deprived decile nationally.</a:t>
            </a:r>
          </a:p>
          <a:p>
            <a:pPr>
              <a:tabLst>
                <a:tab pos="457200" algn="l"/>
              </a:tabLst>
            </a:pPr>
            <a:endParaRPr lang="en-US" sz="2000" dirty="0">
              <a:latin typeface="Calibri"/>
              <a:ea typeface="Calibri" panose="020F0502020204030204" pitchFamily="34" charset="0"/>
              <a:cs typeface="Calibri"/>
            </a:endParaRPr>
          </a:p>
          <a:p>
            <a:pPr>
              <a:tabLst>
                <a:tab pos="457200" algn="l"/>
              </a:tabLst>
            </a:pPr>
            <a:r>
              <a:rPr lang="en-US" sz="2000" dirty="0">
                <a:latin typeface="Calibri"/>
                <a:ea typeface="Calibri" panose="020F0502020204030204" pitchFamily="34" charset="0"/>
                <a:cs typeface="Calibri"/>
              </a:rPr>
              <a:t>However, recently several of our locations have been cited as among ‘the best place to live’ indexes, with </a:t>
            </a:r>
            <a:r>
              <a:rPr lang="en-US" sz="2000" dirty="0" err="1">
                <a:latin typeface="Calibri"/>
                <a:ea typeface="Calibri" panose="020F0502020204030204" pitchFamily="34" charset="0"/>
                <a:cs typeface="Calibri"/>
              </a:rPr>
              <a:t>Babergh</a:t>
            </a:r>
            <a:r>
              <a:rPr lang="en-US" sz="2000" dirty="0">
                <a:latin typeface="Calibri"/>
                <a:ea typeface="Calibri" panose="020F0502020204030204" pitchFamily="34" charset="0"/>
                <a:cs typeface="Calibri"/>
              </a:rPr>
              <a:t> (8</a:t>
            </a:r>
            <a:r>
              <a:rPr lang="en-US" sz="2000" baseline="30000" dirty="0">
                <a:latin typeface="Calibri"/>
                <a:ea typeface="Calibri" panose="020F0502020204030204" pitchFamily="34" charset="0"/>
                <a:cs typeface="Calibri"/>
              </a:rPr>
              <a:t>th</a:t>
            </a:r>
            <a:r>
              <a:rPr lang="en-US" sz="2000" dirty="0">
                <a:latin typeface="Calibri"/>
                <a:ea typeface="Calibri" panose="020F0502020204030204" pitchFamily="34" charset="0"/>
                <a:cs typeface="Calibri"/>
              </a:rPr>
              <a:t>) and Bury St Edmunds (9</a:t>
            </a:r>
            <a:r>
              <a:rPr lang="en-US" sz="2000" baseline="30000" dirty="0">
                <a:latin typeface="Calibri"/>
                <a:ea typeface="Calibri" panose="020F0502020204030204" pitchFamily="34" charset="0"/>
                <a:cs typeface="Calibri"/>
              </a:rPr>
              <a:t>th</a:t>
            </a:r>
            <a:r>
              <a:rPr lang="en-US" sz="2000" dirty="0">
                <a:latin typeface="Calibri"/>
                <a:ea typeface="Calibri" panose="020F0502020204030204" pitchFamily="34" charset="0"/>
                <a:cs typeface="Calibri"/>
              </a:rPr>
              <a:t>) in the Halifax top 25 ‘Best Places to Live’ index.</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2000" b="0" i="0" u="none" dirty="0"/>
          </a:p>
          <a:p>
            <a:endParaRPr lang="en-GB" sz="2000" dirty="0"/>
          </a:p>
          <a:p>
            <a:endParaRPr lang="en-GB" sz="2000"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34</a:t>
            </a:fld>
            <a:endParaRPr lang="en-GB" altLang="en-US"/>
          </a:p>
        </p:txBody>
      </p:sp>
    </p:spTree>
    <p:extLst>
      <p:ext uri="{BB962C8B-B14F-4D97-AF65-F5344CB8AC3E}">
        <p14:creationId xmlns:p14="http://schemas.microsoft.com/office/powerpoint/2010/main" val="1178067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This slide shows examples of the impact achieved through current interventions and highlights activities which should continue or need to evolve and any activity which should stop as they are no longer a priority / supports delivery of our ambitions.</a:t>
            </a:r>
          </a:p>
          <a:p>
            <a:endParaRPr lang="en-GB" dirty="0">
              <a:cs typeface="Calibri"/>
            </a:endParaRPr>
          </a:p>
          <a:p>
            <a:pPr marL="0" indent="0">
              <a:buFont typeface="Arial"/>
              <a:buNone/>
            </a:pPr>
            <a:r>
              <a:rPr lang="en-GB" b="1" u="sng" dirty="0"/>
              <a:t>Impact Achieved</a:t>
            </a:r>
          </a:p>
          <a:p>
            <a:pPr marL="0" indent="0">
              <a:buFont typeface="Arial"/>
              <a:buNone/>
            </a:pPr>
            <a:endParaRPr lang="en-GB" b="1" u="sng" dirty="0"/>
          </a:p>
          <a:p>
            <a:pPr marL="171450" indent="-171450">
              <a:buFont typeface="Arial" panose="020B0604020202020204" pitchFamily="34" charset="0"/>
              <a:buChar char="•"/>
            </a:pPr>
            <a:r>
              <a:rPr lang="en-GB" dirty="0"/>
              <a:t>Five Town deals – Norwich, Ipswich, Lowestoft, Great Yarmouth and Kings Lynn have secured £</a:t>
            </a:r>
            <a:r>
              <a:rPr lang="en-GB" dirty="0" err="1"/>
              <a:t>XXXm</a:t>
            </a:r>
            <a:r>
              <a:rPr lang="en-GB" dirty="0"/>
              <a:t> of funding from government </a:t>
            </a:r>
            <a:r>
              <a:rPr lang="en-GB" b="0" i="0" dirty="0">
                <a:solidFill>
                  <a:srgbClr val="0B0C0C"/>
                </a:solidFill>
                <a:effectLst/>
                <a:latin typeface="nta"/>
              </a:rPr>
              <a:t>to invest in their towns as part of the government's plan to level up regions across the UK.</a:t>
            </a:r>
          </a:p>
          <a:p>
            <a:pPr marL="171450" indent="-171450">
              <a:buFont typeface="Arial" panose="020B0604020202020204" pitchFamily="34" charset="0"/>
              <a:buChar char="•"/>
            </a:pPr>
            <a:r>
              <a:rPr lang="en-GB" b="0" i="0" dirty="0">
                <a:solidFill>
                  <a:srgbClr val="0B0C0C"/>
                </a:solidFill>
                <a:effectLst/>
                <a:latin typeface="nta"/>
              </a:rPr>
              <a:t>Establishing a combined team to drive and co-ordinate inward investment and seen a significant increase in interest from FDIs resulting in more live enquires Norfolk and Suffolk have ever seen before.</a:t>
            </a:r>
            <a:endParaRPr lang="en-GB" dirty="0"/>
          </a:p>
          <a:p>
            <a:pPr marL="171450" indent="-171450">
              <a:buFont typeface="Arial" panose="020B0604020202020204" pitchFamily="34" charset="0"/>
              <a:buChar char="•"/>
            </a:pPr>
            <a:r>
              <a:rPr lang="en-GB" dirty="0"/>
              <a:t>Secured £32.1m from Government’s Getting Building Fund which will fund 13 projects to help deliver jobs, skills and infrastructure in the wake of the Covid-19 pandemic. Projects include North Walsham Town Centre Revitalisation, Cornhill Redevelopment in Bury St Edmunds and the Great Yarmouth Strategic Seafront projects.</a:t>
            </a:r>
          </a:p>
          <a:p>
            <a:pPr marL="171450" indent="-171450">
              <a:buFont typeface="Arial"/>
              <a:buChar char="•"/>
            </a:pPr>
            <a:r>
              <a:rPr lang="en-GB" dirty="0"/>
              <a:t>Together, the Getting Building Fund projects will: Create 1,100 new jobs; Safeguard more than 2,900 jobs; Unlock a further £85m of private and public sector investment; Assist more than 500 new learners and deliver more than 1,000 new superfast broadband connections</a:t>
            </a:r>
            <a:endParaRPr lang="en-GB" dirty="0">
              <a:cs typeface="Calibri"/>
            </a:endParaRPr>
          </a:p>
          <a:p>
            <a:pPr marL="171450" indent="-171450">
              <a:buFont typeface="Arial"/>
              <a:buChar char="•"/>
            </a:pPr>
            <a:r>
              <a:rPr lang="en-GB" dirty="0"/>
              <a:t>Phase Two of the Suffolk broadband programme has been completed resulting in superfast broadband coverage approaching 98% of Suffolk premises (businesses and households) with take-up rates over 70% and continuing to rise. They have now moved into Phase 3 which will target the remaining unserved premises with a full fibre (or fibre-to-the-premises (FTTP)) solution offering Gigabit-capable connections in parallel with, and in many cases ahead of, commercial full fibre deployments in urban areas.</a:t>
            </a:r>
            <a:endParaRPr lang="en-GB" dirty="0">
              <a:cs typeface="Calibri"/>
            </a:endParaRPr>
          </a:p>
          <a:p>
            <a:pPr marL="171450" indent="-171450">
              <a:buFont typeface="Arial"/>
              <a:buChar char="•"/>
            </a:pPr>
            <a:r>
              <a:rPr lang="en-GB" dirty="0"/>
              <a:t>The Norfolk and Suffolk Innovation Network is a joint project between Suffolk County Council and Norfolk County Council, funded by the Local Enterprise Partnership (LEP), New Anglia, which delivers dual county connectivity to support large amounts of Internet of Things (IoT) sensors. </a:t>
            </a:r>
          </a:p>
          <a:p>
            <a:pPr marL="171450" indent="-171450">
              <a:buFont typeface="Arial"/>
              <a:buChar char="•"/>
            </a:pPr>
            <a:endParaRPr lang="en-GB" dirty="0">
              <a:cs typeface="Calibri"/>
            </a:endParaRPr>
          </a:p>
          <a:p>
            <a:r>
              <a:rPr lang="en-GB" b="1" u="sng" dirty="0">
                <a:cs typeface="Calibri"/>
              </a:rPr>
              <a:t>Current Activities to Continue</a:t>
            </a:r>
          </a:p>
          <a:p>
            <a:pPr marL="171450" indent="-171450">
              <a:buFont typeface="Arial"/>
              <a:buChar char="•"/>
            </a:pPr>
            <a:r>
              <a:rPr lang="en-GB" b="0" dirty="0">
                <a:cs typeface="Calibri"/>
              </a:rPr>
              <a:t>Need to continue</a:t>
            </a:r>
            <a:r>
              <a:rPr lang="en-GB" b="0" baseline="0" dirty="0">
                <a:cs typeface="Calibri"/>
              </a:rPr>
              <a:t> to push for investment in digital connectivity and speeds</a:t>
            </a:r>
          </a:p>
          <a:p>
            <a:pPr marL="171450" indent="-171450">
              <a:buFont typeface="Arial"/>
              <a:buChar char="•"/>
            </a:pPr>
            <a:r>
              <a:rPr lang="en-GB" b="0" baseline="0" dirty="0">
                <a:cs typeface="Calibri"/>
              </a:rPr>
              <a:t>Need to encourage/promote greener travel choices</a:t>
            </a:r>
            <a:endParaRPr lang="en-GB" b="0" dirty="0">
              <a:cs typeface="Calibri"/>
            </a:endParaRPr>
          </a:p>
          <a:p>
            <a:pPr marL="171450" indent="-171450">
              <a:buFont typeface="Arial"/>
              <a:buChar char="•"/>
            </a:pPr>
            <a:r>
              <a:rPr lang="en-GB" b="0" dirty="0">
                <a:cs typeface="Calibri"/>
              </a:rPr>
              <a:t>Alternative</a:t>
            </a:r>
            <a:r>
              <a:rPr lang="en-GB" b="0" baseline="0" dirty="0">
                <a:cs typeface="Calibri"/>
              </a:rPr>
              <a:t> Fuel</a:t>
            </a:r>
            <a:r>
              <a:rPr lang="en-GB" b="0" dirty="0">
                <a:cs typeface="Calibri"/>
              </a:rPr>
              <a:t> Strategy being developed with CPCA</a:t>
            </a:r>
          </a:p>
          <a:p>
            <a:pPr marL="171450" indent="-171450">
              <a:buFont typeface="Arial"/>
              <a:buChar char="•"/>
            </a:pPr>
            <a:r>
              <a:rPr lang="en-GB" b="0" dirty="0">
                <a:cs typeface="Calibri"/>
              </a:rPr>
              <a:t>Support</a:t>
            </a:r>
            <a:r>
              <a:rPr lang="en-GB" b="0" baseline="0" dirty="0">
                <a:cs typeface="Calibri"/>
              </a:rPr>
              <a:t> more local/community energy solutions</a:t>
            </a:r>
          </a:p>
          <a:p>
            <a:pPr marL="171450" indent="-171450">
              <a:buFont typeface="Arial"/>
              <a:buChar char="•"/>
            </a:pPr>
            <a:r>
              <a:rPr lang="en-GB" b="0" baseline="0" dirty="0">
                <a:cs typeface="Calibri"/>
              </a:rPr>
              <a:t>Support the housing industry to decarbonise</a:t>
            </a:r>
          </a:p>
          <a:p>
            <a:pPr marL="171450" indent="-171450">
              <a:buFont typeface="Arial"/>
              <a:buChar char="•"/>
            </a:pPr>
            <a:r>
              <a:rPr lang="en-GB" dirty="0"/>
              <a:t>Delivering the Freeport East ambitions following the successful bid to government, which has a strong focus on supporting the road to net zero, such as the development of a Green Hydrogen Hub.</a:t>
            </a:r>
          </a:p>
          <a:p>
            <a:pPr marL="171450" indent="-171450">
              <a:buFont typeface="Arial"/>
              <a:buChar char="•"/>
            </a:pPr>
            <a:endParaRPr lang="en-GB" dirty="0">
              <a:cs typeface="Calibri"/>
            </a:endParaRPr>
          </a:p>
          <a:p>
            <a:pPr marL="171450" indent="-171450">
              <a:buFont typeface="Arial"/>
              <a:buChar char="•"/>
            </a:pPr>
            <a:endParaRPr lang="en-GB" dirty="0">
              <a:cs typeface="Calibri"/>
            </a:endParaRPr>
          </a:p>
          <a:p>
            <a:pPr marL="171450" indent="-171450">
              <a:buFont typeface="Arial"/>
              <a:buChar char="•"/>
            </a:pPr>
            <a:endParaRPr lang="en-GB" dirty="0">
              <a:cs typeface="Calibri"/>
            </a:endParaRP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35</a:t>
            </a:fld>
            <a:endParaRPr lang="en-GB" altLang="en-US"/>
          </a:p>
        </p:txBody>
      </p:sp>
    </p:spTree>
    <p:extLst>
      <p:ext uri="{BB962C8B-B14F-4D97-AF65-F5344CB8AC3E}">
        <p14:creationId xmlns:p14="http://schemas.microsoft.com/office/powerpoint/2010/main" val="629993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u="sng" dirty="0">
                <a:cs typeface="Calibri"/>
              </a:rPr>
              <a:t>This slide continues from the last slide, highlighting activities to restart, scale up and gaps and emerging ideas to feature in the Renewal Plan</a:t>
            </a:r>
          </a:p>
          <a:p>
            <a:endParaRPr lang="en-GB" dirty="0"/>
          </a:p>
          <a:p>
            <a:endParaRPr lang="en-GB" dirty="0"/>
          </a:p>
          <a:p>
            <a:r>
              <a:rPr lang="en-GB" b="1" u="sng" dirty="0"/>
              <a:t>Activities to Restart</a:t>
            </a:r>
          </a:p>
          <a:p>
            <a:endParaRPr lang="en-GB" dirty="0"/>
          </a:p>
          <a:p>
            <a:pPr marL="171450" indent="-171450">
              <a:buFont typeface="Arial" panose="020B0604020202020204" pitchFamily="34" charset="0"/>
              <a:buChar char="•"/>
            </a:pPr>
            <a:r>
              <a:rPr lang="en-GB" dirty="0"/>
              <a:t>Rail improvement planning - following the pandemic there may be a need to review priorities and planning in this sector – with less focus on capacity schemes and more on performance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Activities to Scale Up</a:t>
            </a:r>
          </a:p>
          <a:p>
            <a:endParaRPr lang="en-GB" dirty="0"/>
          </a:p>
          <a:p>
            <a:pPr marL="171450" indent="-171450">
              <a:buFont typeface="Arial"/>
              <a:buChar char="•"/>
            </a:pPr>
            <a:r>
              <a:rPr lang="en-GB" b="0" dirty="0">
                <a:cs typeface="Calibri"/>
              </a:rPr>
              <a:t>WRE are producing a new regional water management plan in the next few years – the Norfolk Water Management Strategy - NCC is involved in developing this.   </a:t>
            </a:r>
          </a:p>
          <a:p>
            <a:pPr marL="171450" indent="-171450">
              <a:buFont typeface="Arial"/>
              <a:buChar char="•"/>
            </a:pPr>
            <a:r>
              <a:rPr lang="en-GB" b="0" dirty="0">
                <a:cs typeface="Calibri"/>
              </a:rPr>
              <a:t>There is also a big NCC/SCC natural flood management project and other water management initiatives across the 2 counties.</a:t>
            </a:r>
            <a:endParaRPr lang="en-GB" dirty="0"/>
          </a:p>
          <a:p>
            <a:pPr marL="171450" indent="-171450">
              <a:buFont typeface="Arial" panose="020B0604020202020204" pitchFamily="34" charset="0"/>
              <a:buChar char="•"/>
            </a:pPr>
            <a:r>
              <a:rPr lang="en-GB" dirty="0"/>
              <a:t>Feasibility for power developments along the Tech Corridor being considered.   Other partners looking at power generation projects – work to do to address the barriers to securing projects.  </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36</a:t>
            </a:fld>
            <a:endParaRPr lang="en-GB" altLang="en-US"/>
          </a:p>
        </p:txBody>
      </p:sp>
    </p:spTree>
    <p:extLst>
      <p:ext uri="{BB962C8B-B14F-4D97-AF65-F5344CB8AC3E}">
        <p14:creationId xmlns:p14="http://schemas.microsoft.com/office/powerpoint/2010/main" val="3029599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This slide out the questions for discussion. Please use the template provide to capture people's comments, views and ideas – completed templates should be returned to Marie.Finbow@newanglia.co.uk.</a:t>
            </a:r>
          </a:p>
          <a:p>
            <a:endParaRPr lang="en-US" b="1" u="sng" dirty="0"/>
          </a:p>
          <a:p>
            <a:endParaRPr lang="en-US" b="1" u="sng" dirty="0"/>
          </a:p>
          <a:p>
            <a:r>
              <a:rPr lang="en-US" b="0" u="none" dirty="0"/>
              <a:t>N.B. If anyone would like to discuss the Renewal Plan with the LEP they can contact Lisa.Roberts@newanglia.co.uk (Head of Strategy) or Marie Finbow@newanglia.co.uk (Strategy Manager).</a:t>
            </a:r>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37</a:t>
            </a:fld>
            <a:endParaRPr lang="en-GB" altLang="en-US"/>
          </a:p>
        </p:txBody>
      </p:sp>
    </p:spTree>
    <p:extLst>
      <p:ext uri="{BB962C8B-B14F-4D97-AF65-F5344CB8AC3E}">
        <p14:creationId xmlns:p14="http://schemas.microsoft.com/office/powerpoint/2010/main" val="202597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This slide sets out the local context.</a:t>
            </a:r>
          </a:p>
          <a:p>
            <a:pPr>
              <a:lnSpc>
                <a:spcPct val="115000"/>
              </a:lnSpc>
              <a:spcAft>
                <a:spcPts val="1000"/>
              </a:spcAft>
            </a:pPr>
            <a:endParaRPr lang="en-GB"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Despite the challenges of the past year, from an economic strategy perspective we are in a strong position. The Economic Strategy, Local Industrial Strategy and the Restart Plan all provide a strong foundation for us to build on. </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15000"/>
              </a:lnSpc>
              <a:spcBef>
                <a:spcPct val="30000"/>
              </a:spcBef>
              <a:spcAft>
                <a:spcPts val="1000"/>
              </a:spcAft>
              <a:buClrTx/>
              <a:buSzTx/>
              <a:buFontTx/>
              <a:buNone/>
              <a:tabLst/>
              <a:defRPr/>
            </a:pPr>
            <a:r>
              <a:rPr lang="en-GB" sz="1800" dirty="0">
                <a:latin typeface="+mj-lt"/>
              </a:rPr>
              <a:t>They set the blueprint for our shared vision to drive clean, inclusive, productive economic growth across Norfolk and Suffolk. Pledging to work together to transform our growing economy into one of the best places in the world to live, work, learn and succeed in business.</a:t>
            </a:r>
          </a:p>
          <a:p>
            <a:pPr marL="0" marR="0" lvl="0" indent="0" algn="l" defTabSz="914400" rtl="0" eaLnBrk="0" fontAlgn="base" latinLnBrk="0" hangingPunct="0">
              <a:lnSpc>
                <a:spcPct val="115000"/>
              </a:lnSpc>
              <a:spcBef>
                <a:spcPct val="30000"/>
              </a:spcBef>
              <a:spcAft>
                <a:spcPts val="1000"/>
              </a:spcAft>
              <a:buClrTx/>
              <a:buSzTx/>
              <a:buFontTx/>
              <a:buNone/>
              <a:tabLst/>
              <a:defRPr/>
            </a:pPr>
            <a:endParaRPr lang="en-GB" sz="1800" dirty="0">
              <a:latin typeface="+mj-lt"/>
            </a:endParaRPr>
          </a:p>
          <a:p>
            <a:pPr marL="0" marR="0" lvl="0" indent="0" algn="l" defTabSz="914400" rtl="0" eaLnBrk="0" fontAlgn="base" latinLnBrk="0" hangingPunct="0">
              <a:lnSpc>
                <a:spcPct val="115000"/>
              </a:lnSpc>
              <a:spcBef>
                <a:spcPct val="30000"/>
              </a:spcBef>
              <a:spcAft>
                <a:spcPts val="1000"/>
              </a:spcAft>
              <a:buClrTx/>
              <a:buSzTx/>
              <a:buFontTx/>
              <a:buNone/>
              <a:tabLst/>
              <a:defRPr/>
            </a:pPr>
            <a:r>
              <a:rPr lang="en-GB" sz="1800" dirty="0">
                <a:effectLst/>
                <a:latin typeface="Calibri" panose="020F0502020204030204" pitchFamily="34" charset="0"/>
                <a:ea typeface="Calibri" panose="020F0502020204030204" pitchFamily="34" charset="0"/>
              </a:rPr>
              <a:t>During the development of the Restart plan, partners all agreed that the vision, aspirations, and strengths set out in these still stand firmly. But our actions and interventions need to evolve and adapt. </a:t>
            </a:r>
          </a:p>
          <a:p>
            <a:pPr marL="0" marR="0" lvl="0" indent="0" algn="l" defTabSz="914400" rtl="0" eaLnBrk="0" fontAlgn="base" latinLnBrk="0" hangingPunct="0">
              <a:lnSpc>
                <a:spcPct val="115000"/>
              </a:lnSpc>
              <a:spcBef>
                <a:spcPct val="30000"/>
              </a:spcBef>
              <a:spcAft>
                <a:spcPts val="1000"/>
              </a:spcAft>
              <a:buClrTx/>
              <a:buSzTx/>
              <a:buFontTx/>
              <a:buNone/>
              <a:tabLst/>
              <a:defRPr/>
            </a:pPr>
            <a:endParaRPr lang="en-GB" sz="1800" dirty="0">
              <a:effectLst/>
              <a:latin typeface="Calibri" panose="020F0502020204030204" pitchFamily="34" charset="0"/>
            </a:endParaRPr>
          </a:p>
          <a:p>
            <a:pPr>
              <a:lnSpc>
                <a:spcPct val="115000"/>
              </a:lnSpc>
              <a:spcAft>
                <a:spcPts val="1000"/>
              </a:spcAft>
            </a:pPr>
            <a:r>
              <a:rPr lang="en-GB" sz="1800" b="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The pandemic has changed how we live and work</a:t>
            </a:r>
            <a:r>
              <a:rPr lang="en-GB"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in ways that will alter our behaviour long after the pandemic subsides.</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Skills, Innovation, Business Support, Infrastructure and place all remain important ingredients to achieving our vision and ambitions. But we will need to evolve the language to align with different audiences and with government’s Plan for Growth. </a:t>
            </a:r>
          </a:p>
          <a:p>
            <a:pPr>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a strong evidence base to build on which we will need to evolve and adapt the narrative to position Norfolk and Suffolk as a place with potential.</a:t>
            </a:r>
          </a:p>
          <a:p>
            <a:pPr>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date the strong collaboration across Norfolk and Suffolk has proven to be a competitive advantage in securing more than our fair share and recognition for strong delivery. This will become more important going forward not just locally but nationally too. </a:t>
            </a:r>
          </a:p>
          <a:p>
            <a:pPr>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4</a:t>
            </a:fld>
            <a:endParaRPr lang="en-GB" altLang="en-US"/>
          </a:p>
        </p:txBody>
      </p:sp>
    </p:spTree>
    <p:extLst>
      <p:ext uri="{BB962C8B-B14F-4D97-AF65-F5344CB8AC3E}">
        <p14:creationId xmlns:p14="http://schemas.microsoft.com/office/powerpoint/2010/main" val="157480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u="sng" dirty="0">
                <a:latin typeface="+mj-lt"/>
              </a:rPr>
              <a:t>This slide sets out the vision, ambitions and strengths that Partners agree still firmly stand – Key message is the Renewal plan needs to drive a zero Carbon recovery.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mj-lt"/>
              </a:rPr>
              <a:t>The Economic strategy sets a clear vision to drive clean, inclusive, productive economic growth across Norfolk and Suffolk. With partners from across private, public, education, and VCSE pledging to work together to transform our growing economy into one of the best places in the world to live, work, learn and succeed in business.</a:t>
            </a:r>
          </a:p>
          <a:p>
            <a:endParaRPr lang="en-US" dirty="0"/>
          </a:p>
          <a:p>
            <a:r>
              <a:rPr lang="en-GB" dirty="0"/>
              <a:t>Collectively we set clear ambitions for Norfolk and Suffolk to be:</a:t>
            </a:r>
          </a:p>
          <a:p>
            <a:pPr marL="342900" lvl="0" indent="-342900">
              <a:lnSpc>
                <a:spcPct val="150000"/>
              </a:lnSpc>
              <a:spcAft>
                <a:spcPts val="0"/>
              </a:spcAft>
              <a:buFont typeface="Arial" panose="020B0604020202020204" pitchFamily="34" charset="0"/>
              <a:buChar char="•"/>
            </a:pPr>
            <a:r>
              <a:rPr lang="en-GB" sz="1200" dirty="0">
                <a:solidFill>
                  <a:srgbClr val="000000"/>
                </a:solidFill>
                <a:ea typeface="Calibri" panose="020F0502020204030204" pitchFamily="34" charset="0"/>
                <a:cs typeface="Times New Roman" panose="02020603050405020304" pitchFamily="18" charset="0"/>
              </a:rPr>
              <a:t>The place where high growth businesses with aspirations choose to be</a:t>
            </a:r>
          </a:p>
          <a:p>
            <a:pPr marL="342900" lvl="0" indent="-342900">
              <a:lnSpc>
                <a:spcPct val="150000"/>
              </a:lnSpc>
              <a:spcAft>
                <a:spcPts val="0"/>
              </a:spcAft>
              <a:buFont typeface="Arial" panose="020B0604020202020204" pitchFamily="34" charset="0"/>
              <a:buChar char="•"/>
            </a:pPr>
            <a:r>
              <a:rPr lang="en-GB" sz="1200" dirty="0">
                <a:solidFill>
                  <a:srgbClr val="000000"/>
                </a:solidFill>
                <a:ea typeface="Calibri" panose="020F0502020204030204" pitchFamily="34" charset="0"/>
                <a:cs typeface="Times New Roman" panose="02020603050405020304" pitchFamily="18" charset="0"/>
              </a:rPr>
              <a:t>An international facing economy with high value exports</a:t>
            </a:r>
          </a:p>
          <a:p>
            <a:pPr marL="342900" lvl="0" indent="-342900">
              <a:lnSpc>
                <a:spcPct val="150000"/>
              </a:lnSpc>
              <a:spcAft>
                <a:spcPts val="0"/>
              </a:spcAft>
              <a:buFont typeface="Arial" panose="020B0604020202020204" pitchFamily="34" charset="0"/>
              <a:buChar char="•"/>
            </a:pPr>
            <a:r>
              <a:rPr lang="en-GB" sz="1200" dirty="0">
                <a:solidFill>
                  <a:srgbClr val="000000"/>
                </a:solidFill>
                <a:ea typeface="Calibri" panose="020F0502020204030204" pitchFamily="34" charset="0"/>
                <a:cs typeface="Times New Roman" panose="02020603050405020304" pitchFamily="18" charset="0"/>
              </a:rPr>
              <a:t>A high performing productive economy</a:t>
            </a:r>
          </a:p>
          <a:p>
            <a:pPr marL="342900" lvl="0" indent="-342900">
              <a:lnSpc>
                <a:spcPct val="150000"/>
              </a:lnSpc>
              <a:spcAft>
                <a:spcPts val="0"/>
              </a:spcAft>
              <a:buFont typeface="Arial" panose="020B0604020202020204" pitchFamily="34" charset="0"/>
              <a:buChar char="•"/>
            </a:pPr>
            <a:r>
              <a:rPr lang="en-GB" sz="1200" dirty="0">
                <a:solidFill>
                  <a:srgbClr val="000000"/>
                </a:solidFill>
                <a:ea typeface="Calibri" panose="020F0502020204030204" pitchFamily="34" charset="0"/>
                <a:cs typeface="Times New Roman" panose="02020603050405020304" pitchFamily="18" charset="0"/>
              </a:rPr>
              <a:t>A well-connected place</a:t>
            </a:r>
          </a:p>
          <a:p>
            <a:pPr marL="342900" lvl="0" indent="-342900">
              <a:lnSpc>
                <a:spcPct val="150000"/>
              </a:lnSpc>
              <a:spcAft>
                <a:spcPts val="0"/>
              </a:spcAft>
              <a:buFont typeface="Arial" panose="020B0604020202020204" pitchFamily="34" charset="0"/>
              <a:buChar char="•"/>
            </a:pPr>
            <a:r>
              <a:rPr lang="en-GB" sz="1200" dirty="0">
                <a:solidFill>
                  <a:srgbClr val="000000"/>
                </a:solidFill>
                <a:ea typeface="Calibri" panose="020F0502020204030204" pitchFamily="34" charset="0"/>
                <a:cs typeface="Times New Roman" panose="02020603050405020304" pitchFamily="18" charset="0"/>
              </a:rPr>
              <a:t>An inclusive economy with a highly skilled workforce</a:t>
            </a:r>
          </a:p>
          <a:p>
            <a:pPr marL="342900" lvl="0" indent="-342900">
              <a:lnSpc>
                <a:spcPct val="150000"/>
              </a:lnSpc>
              <a:spcAft>
                <a:spcPts val="0"/>
              </a:spcAft>
              <a:buFont typeface="Arial" panose="020B0604020202020204" pitchFamily="34" charset="0"/>
              <a:buChar char="•"/>
            </a:pPr>
            <a:r>
              <a:rPr lang="en-GB" sz="1200" dirty="0">
                <a:solidFill>
                  <a:srgbClr val="000000"/>
                </a:solidFill>
                <a:ea typeface="Calibri" panose="020F0502020204030204" pitchFamily="34" charset="0"/>
                <a:cs typeface="Times New Roman" panose="02020603050405020304" pitchFamily="18" charset="0"/>
              </a:rPr>
              <a:t>A centre for the UK’s clean energy sector</a:t>
            </a:r>
          </a:p>
          <a:p>
            <a:pPr marL="342900" lvl="0" indent="-342900">
              <a:lnSpc>
                <a:spcPct val="150000"/>
              </a:lnSpc>
              <a:spcAft>
                <a:spcPts val="0"/>
              </a:spcAft>
              <a:buFont typeface="Arial" panose="020B0604020202020204" pitchFamily="34" charset="0"/>
              <a:buChar char="•"/>
            </a:pPr>
            <a:r>
              <a:rPr lang="en-GB" sz="1200" dirty="0">
                <a:solidFill>
                  <a:srgbClr val="000000"/>
                </a:solidFill>
                <a:ea typeface="Calibri" panose="020F0502020204030204" pitchFamily="34" charset="0"/>
                <a:cs typeface="Times New Roman" panose="02020603050405020304" pitchFamily="18" charset="0"/>
              </a:rPr>
              <a:t>A place with a clear, ambitious offer to the world</a:t>
            </a:r>
          </a:p>
          <a:p>
            <a:pPr marL="342900" lvl="0" indent="-342900">
              <a:lnSpc>
                <a:spcPct val="150000"/>
              </a:lnSpc>
              <a:spcAft>
                <a:spcPts val="0"/>
              </a:spcAft>
              <a:buFont typeface="Arial" panose="020B0604020202020204" pitchFamily="34" charset="0"/>
              <a:buChar char="•"/>
            </a:pPr>
            <a:endParaRPr lang="en-GB" sz="1200" dirty="0">
              <a:solidFill>
                <a:srgbClr val="000000"/>
              </a:solidFill>
              <a:ea typeface="Calibri" panose="020F0502020204030204" pitchFamily="34" charset="0"/>
              <a:cs typeface="Times New Roman" panose="02020603050405020304" pitchFamily="18" charset="0"/>
            </a:endParaRPr>
          </a:p>
          <a:p>
            <a:pPr marL="0" lvl="0" indent="0">
              <a:lnSpc>
                <a:spcPct val="150000"/>
              </a:lnSpc>
              <a:spcAft>
                <a:spcPts val="0"/>
              </a:spcAft>
              <a:buFont typeface="Arial" panose="020B0604020202020204" pitchFamily="34" charset="0"/>
              <a:buNone/>
            </a:pPr>
            <a:r>
              <a:rPr lang="en-GB" sz="1200" dirty="0">
                <a:solidFill>
                  <a:srgbClr val="000000"/>
                </a:solidFill>
                <a:ea typeface="Calibri" panose="020F0502020204030204" pitchFamily="34" charset="0"/>
                <a:cs typeface="Times New Roman" panose="02020603050405020304" pitchFamily="18" charset="0"/>
              </a:rPr>
              <a:t>These ambitions will be refined to ensure clean growth is embedded throughout the ambitions. We will also look to add a clear ambition as a net zero economy.</a:t>
            </a:r>
          </a:p>
          <a:p>
            <a:endParaRPr lang="en-GB" dirty="0"/>
          </a:p>
          <a:p>
            <a:r>
              <a:rPr lang="en-GB" dirty="0"/>
              <a:t>The Local Industrial Strategy set out the Norfolk and Suffolk's potential as the UK’s Clean Growth Region to </a:t>
            </a:r>
            <a:r>
              <a:rPr lang="en-GB" i="1" dirty="0"/>
              <a:t>become ‘A globally recognised, technology-driven, creative and inclusive economy which is leading the transition to a post-carbon economy through sustainable food production and sustainable energy generation.’</a:t>
            </a:r>
          </a:p>
          <a:p>
            <a:endParaRPr lang="en-GB" i="1" dirty="0"/>
          </a:p>
          <a:p>
            <a:r>
              <a:rPr lang="en-GB" dirty="0"/>
              <a:t>The Renewal Plan will show our collective commitment to capitalising on the area’s major strengths and opportunities in clean energy, agri-food, information and communication technology and digital creative, alongside ensuring the underpinning sectors, with the addition of the care and VCSE sectors, get the support needed.</a:t>
            </a:r>
          </a:p>
          <a:p>
            <a:endParaRPr lang="en-GB" i="0" dirty="0"/>
          </a:p>
          <a:p>
            <a:endParaRPr lang="en-GB" i="0" dirty="0"/>
          </a:p>
          <a:p>
            <a:endParaRPr lang="en-GB" i="0"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5</a:t>
            </a:fld>
            <a:endParaRPr lang="en-GB" altLang="en-US"/>
          </a:p>
        </p:txBody>
      </p:sp>
    </p:spTree>
    <p:extLst>
      <p:ext uri="{BB962C8B-B14F-4D97-AF65-F5344CB8AC3E}">
        <p14:creationId xmlns:p14="http://schemas.microsoft.com/office/powerpoint/2010/main" val="2072964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This slides emphasizes the</a:t>
            </a:r>
            <a:r>
              <a:rPr lang="en-GB" sz="1200" b="1" u="sng" dirty="0">
                <a:latin typeface="+mj-lt"/>
              </a:rPr>
              <a:t> key message – It is critical that the Renewal plan drives a clean, zero Carbon recovery.</a:t>
            </a:r>
          </a:p>
          <a:p>
            <a:endParaRPr lang="en-GB" sz="1200" b="1" u="sng" dirty="0">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 the ‘UK’s Clean Growth Region’ and the pressing need to take action against climate change it is critical that the Renewal Plan drives a clean, zero carbon recovery.</a:t>
            </a:r>
            <a:endParaRPr lang="en-GB"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r>
              <a:rPr lang="en-GB"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Important as it is to repair the economic damage, a quick return to business as usual could be environmental harmful and a missed opportunity.</a:t>
            </a:r>
          </a:p>
          <a:p>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p>
            <a:r>
              <a:rPr lang="en-GB"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economic slowdown, following the 2008 financial crisis, saw a reduction in global greenhouse-gas emissions. But this didn’t last long and in 2010 emissions had reached a record high, in part because measures implemented to stimulate economies had limited regard for the environmental consequences.</a:t>
            </a:r>
          </a:p>
          <a:p>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p>
            <a:r>
              <a:rPr lang="en-GB"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 is important that we do what we can to ensure the same pattern doesn’t repeat itself.</a:t>
            </a:r>
          </a:p>
          <a:p>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p>
            <a:r>
              <a:rPr lang="en-GB"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clean, zero carbon recovery could not only bring about significant emission reductions, but also create more jobs and economic growth than a high-carbon economy.</a:t>
            </a:r>
          </a:p>
          <a:p>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Clean growth cannot be delivered by one partner alone or by one strand of investment or actions. It is important that partners play a role in developing actions to secure their buy in and for them to own their role in delivering them.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will be a central focus for the development of Norfolk and Suffolk Economic Renewal Plan.</a:t>
            </a:r>
            <a:endParaRPr lang="en-GB" sz="1200" b="0" dirty="0">
              <a:effectLst/>
              <a:latin typeface="Arial" panose="020B0604020202020204" pitchFamily="34" charset="0"/>
              <a:ea typeface="Times New Roman" panose="02020603050405020304" pitchFamily="18" charset="0"/>
              <a:cs typeface="Arial" panose="020B060402020202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6</a:t>
            </a:fld>
            <a:endParaRPr lang="en-GB" altLang="en-US"/>
          </a:p>
        </p:txBody>
      </p:sp>
    </p:spTree>
    <p:extLst>
      <p:ext uri="{BB962C8B-B14F-4D97-AF65-F5344CB8AC3E}">
        <p14:creationId xmlns:p14="http://schemas.microsoft.com/office/powerpoint/2010/main" val="192660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This slides sets out the approach to developing the Economic Renewal Plan.</a:t>
            </a:r>
          </a:p>
          <a:p>
            <a:endParaRPr lang="en-US" dirty="0"/>
          </a:p>
          <a:p>
            <a:r>
              <a:rPr lang="en-US" dirty="0"/>
              <a:t>The change in national policy context is an opportunity for us to move our strategies and plans to the next level. </a:t>
            </a:r>
          </a:p>
          <a:p>
            <a:endParaRPr lang="en-US" dirty="0"/>
          </a:p>
          <a:p>
            <a:r>
              <a:rPr lang="en-US" dirty="0"/>
              <a:t>The approach that we are proposing to develop the Renewal plan is – consolidate, refine and agile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Renewal plan will </a:t>
            </a:r>
            <a:r>
              <a:rPr lang="en-US" b="1" dirty="0"/>
              <a:t>not be a new strategy but an evolved plan </a:t>
            </a:r>
            <a:r>
              <a:rPr lang="en-US" dirty="0"/>
              <a:t>which will </a:t>
            </a:r>
            <a:r>
              <a:rPr lang="en-US" b="1" dirty="0"/>
              <a:t>consolidate</a:t>
            </a:r>
            <a:r>
              <a:rPr lang="en-US" dirty="0"/>
              <a:t> the Economic Strategy, Local Industrial Strategy and the Restart plan into one.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will look to </a:t>
            </a:r>
            <a:r>
              <a:rPr lang="en-US" b="1" dirty="0"/>
              <a:t>refine</a:t>
            </a:r>
            <a:r>
              <a:rPr lang="en-US" dirty="0"/>
              <a:t> our ambitions and strengths helping to focus actions and interventions where the biggest gains and impact can be achieved.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We will need to review and agree what success looks like and how we measure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need to remain </a:t>
            </a:r>
            <a:r>
              <a:rPr lang="en-US" b="1" dirty="0"/>
              <a:t>agile</a:t>
            </a:r>
            <a:r>
              <a:rPr lang="en-US" dirty="0"/>
              <a:t> to the continually changing landscape being able to adapt the actions and interventions as the circumstances change.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dirty="0">
                <a:effectLst/>
                <a:latin typeface="Arial" panose="020B0604020202020204" pitchFamily="34" charset="0"/>
                <a:ea typeface="Calibri" panose="020F0502020204030204" pitchFamily="34" charset="0"/>
                <a:cs typeface="Arial" panose="020B0604020202020204" pitchFamily="34" charset="0"/>
              </a:rPr>
              <a:t>The renewal plan needs to be co-designed from bottom up and clearly define the different roles of partners to maximise our efforts and resources and achieve efficiencies.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i="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7</a:t>
            </a:fld>
            <a:endParaRPr lang="en-GB" altLang="en-US"/>
          </a:p>
        </p:txBody>
      </p:sp>
    </p:spTree>
    <p:extLst>
      <p:ext uri="{BB962C8B-B14F-4D97-AF65-F5344CB8AC3E}">
        <p14:creationId xmlns:p14="http://schemas.microsoft.com/office/powerpoint/2010/main" val="421217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15000"/>
              </a:lnSpc>
              <a:spcBef>
                <a:spcPct val="30000"/>
              </a:spcBef>
              <a:spcAft>
                <a:spcPts val="1000"/>
              </a:spcAft>
              <a:buClrTx/>
              <a:buSzTx/>
              <a:buFontTx/>
              <a:buNone/>
              <a:tabLst/>
              <a:defRPr/>
            </a:pPr>
            <a:r>
              <a:rPr lang="en-GB" sz="1800" kern="1200" dirty="0">
                <a:solidFill>
                  <a:schemeClr val="tx1"/>
                </a:solidFill>
                <a:effectLst/>
                <a:latin typeface="+mn-lt"/>
                <a:ea typeface="+mn-ea"/>
                <a:cs typeface="+mn-cs"/>
              </a:rPr>
              <a:t>To deliver an Economic Renewal Plan that meets the needs of Norfolk and Suffolk, including making the case for future investment, the plan will:</a:t>
            </a:r>
          </a:p>
          <a:p>
            <a:pPr marL="0" marR="0" lvl="0" indent="0" algn="l" defTabSz="914400" rtl="0" eaLnBrk="0" fontAlgn="base" latinLnBrk="0" hangingPunct="0">
              <a:lnSpc>
                <a:spcPct val="115000"/>
              </a:lnSpc>
              <a:spcBef>
                <a:spcPct val="30000"/>
              </a:spcBef>
              <a:spcAft>
                <a:spcPts val="1000"/>
              </a:spcAft>
              <a:buClrTx/>
              <a:buSzTx/>
              <a:buFontTx/>
              <a:buNone/>
              <a:tabLst/>
              <a:defRPr/>
            </a:pPr>
            <a:endParaRPr lang="en-GB" sz="1800" kern="1200" dirty="0">
              <a:solidFill>
                <a:schemeClr val="tx1"/>
              </a:solidFill>
              <a:effectLst/>
              <a:latin typeface="+mn-lt"/>
              <a:ea typeface="+mn-ea"/>
              <a:cs typeface="+mn-cs"/>
            </a:endParaRPr>
          </a:p>
          <a:p>
            <a:pPr marL="285750" indent="-285750" defTabSz="914400">
              <a:buFont typeface="Arial" panose="020B0604020202020204" pitchFamily="34" charset="0"/>
              <a:buChar char="•"/>
            </a:pPr>
            <a:r>
              <a:rPr lang="en-US" sz="1800" dirty="0">
                <a:latin typeface="+mj-lt"/>
              </a:rPr>
              <a:t>Consolidate the Economic Strategy, LIS, Restart Plan and the Investment Plan</a:t>
            </a:r>
          </a:p>
          <a:p>
            <a:pPr marL="285750" indent="-285750" defTabSz="914400">
              <a:buFont typeface="Arial" panose="020B0604020202020204" pitchFamily="34" charset="0"/>
              <a:buChar char="•"/>
            </a:pPr>
            <a:r>
              <a:rPr lang="en-US" altLang="en-US" sz="1800" dirty="0"/>
              <a:t>Have strong buy-in from all partners and is codesigned</a:t>
            </a:r>
          </a:p>
          <a:p>
            <a:pPr marL="285750" indent="-285750" defTabSz="914400">
              <a:buFont typeface="Arial" panose="020B0604020202020204" pitchFamily="34" charset="0"/>
              <a:buChar char="•"/>
            </a:pPr>
            <a:r>
              <a:rPr lang="en-US" altLang="en-US" sz="1800" dirty="0"/>
              <a:t>Refine our ambitions, strategic opportunities and interventions</a:t>
            </a:r>
          </a:p>
          <a:p>
            <a:pPr marL="285750" indent="-285750" defTabSz="914400">
              <a:buFont typeface="Arial" panose="020B0604020202020204" pitchFamily="34" charset="0"/>
              <a:buChar char="•"/>
            </a:pPr>
            <a:r>
              <a:rPr lang="en-US" altLang="en-US" sz="1800" dirty="0"/>
              <a:t>Clearly illustrate economic opportunities and challenges</a:t>
            </a:r>
          </a:p>
          <a:p>
            <a:pPr marL="285750" indent="-285750" defTabSz="914400">
              <a:buFont typeface="Arial" panose="020B0604020202020204" pitchFamily="34" charset="0"/>
              <a:buChar char="•"/>
            </a:pPr>
            <a:r>
              <a:rPr lang="en-US" altLang="en-US" sz="1800" dirty="0"/>
              <a:t>Set out the potential of Norfolk and Suffolk at a strategic level</a:t>
            </a:r>
          </a:p>
          <a:p>
            <a:pPr marL="285750" indent="-285750" defTabSz="914400">
              <a:buFont typeface="Arial" panose="020B0604020202020204" pitchFamily="34" charset="0"/>
              <a:buChar char="•"/>
            </a:pPr>
            <a:r>
              <a:rPr lang="en-US" altLang="en-US" sz="1800" dirty="0"/>
              <a:t>Provide a regional framework to help prioritise investments</a:t>
            </a:r>
          </a:p>
          <a:p>
            <a:pPr marL="285750" indent="-285750" defTabSz="914400">
              <a:buFont typeface="Arial" panose="020B0604020202020204" pitchFamily="34" charset="0"/>
              <a:buChar char="•"/>
            </a:pPr>
            <a:r>
              <a:rPr lang="en-US" altLang="en-US" sz="1800" dirty="0"/>
              <a:t>Be underpinned by a shared qualitative and quantitative evidence base that aligns with interventions</a:t>
            </a:r>
          </a:p>
          <a:p>
            <a:pPr marL="285750" indent="-285750" defTabSz="914400">
              <a:buFont typeface="Arial" panose="020B0604020202020204" pitchFamily="34" charset="0"/>
              <a:buChar char="•"/>
            </a:pPr>
            <a:r>
              <a:rPr lang="en-US" altLang="en-US" sz="1800" dirty="0"/>
              <a:t>Sets out clear refined actions and the roles of partners in delivery</a:t>
            </a:r>
          </a:p>
          <a:p>
            <a:pPr marL="285750" indent="-285750" defTabSz="914400">
              <a:buFont typeface="Arial" panose="020B0604020202020204" pitchFamily="34" charset="0"/>
              <a:buChar char="•"/>
            </a:pPr>
            <a:r>
              <a:rPr lang="en-US" altLang="en-US" sz="1800" dirty="0"/>
              <a:t>Draws out place more than previous strategies/plans</a:t>
            </a:r>
          </a:p>
          <a:p>
            <a:pPr marL="285750" indent="-285750" defTabSz="914400">
              <a:buFont typeface="Arial" panose="020B0604020202020204" pitchFamily="34" charset="0"/>
              <a:buChar char="•"/>
            </a:pPr>
            <a:r>
              <a:rPr lang="en-US" altLang="en-US" sz="1800" dirty="0"/>
              <a:t>Aligns with government’s Plan for growth</a:t>
            </a:r>
          </a:p>
          <a:p>
            <a:pPr marL="285750" indent="-285750" defTabSz="914400">
              <a:buFont typeface="Arial" panose="020B0604020202020204" pitchFamily="34" charset="0"/>
              <a:buChar char="•"/>
            </a:pPr>
            <a:r>
              <a:rPr lang="en-US" altLang="en-US" sz="1800" dirty="0"/>
              <a:t>Be accessible to all</a:t>
            </a:r>
          </a:p>
          <a:p>
            <a:pPr marL="285750" indent="-285750" defTabSz="914400">
              <a:buFont typeface="Arial" panose="020B0604020202020204" pitchFamily="34" charset="0"/>
              <a:buChar char="•"/>
            </a:pPr>
            <a:r>
              <a:rPr lang="en-US" sz="1800" dirty="0"/>
              <a:t>Drive a clean, zero-carbon recovery</a:t>
            </a:r>
          </a:p>
          <a:p>
            <a:pPr marL="285750" indent="-285750" defTabSz="914400">
              <a:buFont typeface="Arial" panose="020B0604020202020204" pitchFamily="34" charset="0"/>
              <a:buChar char="•"/>
            </a:pPr>
            <a:endParaRPr lang="en-US" altLang="en-US" sz="1800" dirty="0"/>
          </a:p>
          <a:p>
            <a:pPr marL="0" marR="0" lvl="0" indent="0" algn="l" defTabSz="914400" rtl="0" eaLnBrk="0" fontAlgn="base" latinLnBrk="0" hangingPunct="0">
              <a:lnSpc>
                <a:spcPct val="115000"/>
              </a:lnSpc>
              <a:spcBef>
                <a:spcPct val="30000"/>
              </a:spcBef>
              <a:spcAft>
                <a:spcPts val="1000"/>
              </a:spcAft>
              <a:buClrTx/>
              <a:buSzTx/>
              <a:buFontTx/>
              <a:buNone/>
              <a:tabLst/>
              <a:defRPr/>
            </a:pPr>
            <a:endParaRPr lang="en-GB" sz="1800" kern="1200" dirty="0">
              <a:solidFill>
                <a:schemeClr val="tx1"/>
              </a:solidFill>
              <a:effectLst/>
              <a:latin typeface="+mn-lt"/>
              <a:ea typeface="+mn-ea"/>
              <a:cs typeface="+mn-cs"/>
            </a:endParaRPr>
          </a:p>
          <a:p>
            <a:pPr>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8</a:t>
            </a:fld>
            <a:endParaRPr lang="en-GB" altLang="en-US"/>
          </a:p>
        </p:txBody>
      </p:sp>
    </p:spTree>
    <p:extLst>
      <p:ext uri="{BB962C8B-B14F-4D97-AF65-F5344CB8AC3E}">
        <p14:creationId xmlns:p14="http://schemas.microsoft.com/office/powerpoint/2010/main" val="279202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This slide sets out the different stages of developing the Renewal Plan and the opportunities there are to input and feed in ideas and actions</a:t>
            </a:r>
          </a:p>
          <a:p>
            <a:endParaRPr lang="en-US" dirty="0"/>
          </a:p>
          <a:p>
            <a:r>
              <a:rPr lang="en-US" dirty="0"/>
              <a:t>This sets out the more of the details of the proposed approach and the timeline.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Over the last few months partners have been agreeing the overall approach and scoping the evidence base.</a:t>
            </a:r>
            <a:r>
              <a:rPr lang="en-US" b="1" u="sng" dirty="0"/>
              <a: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We are now at the stage of beginning to review current and develop new actions and interventions and further develop the evidence, through workshops and discussions with businesses and other partners.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We are clear that quantitative evidence can only take us so far and the qualitative evidence and information we get from businesses is absolutely crucial to identifying the right actions to take.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Over the course of the summer we will be using several events of develop and test ideas and actions, before pulling the strategy together in the Autumn with the view to publishing in the new year.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The draft Renewal Plan will be shared with partners for comments and feedback in November. Design in December and sign off and publish in January 2022.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endParaRPr lang="en-GB" dirty="0"/>
          </a:p>
          <a:p>
            <a:endParaRPr lang="en-US" dirty="0"/>
          </a:p>
        </p:txBody>
      </p:sp>
      <p:sp>
        <p:nvSpPr>
          <p:cNvPr id="4" name="Slide Number Placeholder 3"/>
          <p:cNvSpPr>
            <a:spLocks noGrp="1"/>
          </p:cNvSpPr>
          <p:nvPr>
            <p:ph type="sldNum" sz="quarter" idx="5"/>
          </p:nvPr>
        </p:nvSpPr>
        <p:spPr/>
        <p:txBody>
          <a:bodyPr/>
          <a:lstStyle/>
          <a:p>
            <a:pPr>
              <a:defRPr/>
            </a:pPr>
            <a:fld id="{9373ED3A-A820-4C15-B36A-830A1FC2F773}" type="slidenum">
              <a:rPr lang="en-GB" altLang="en-US" smtClean="0"/>
              <a:pPr>
                <a:defRPr/>
              </a:pPr>
              <a:t>9</a:t>
            </a:fld>
            <a:endParaRPr lang="en-GB" altLang="en-US"/>
          </a:p>
        </p:txBody>
      </p:sp>
    </p:spTree>
    <p:extLst>
      <p:ext uri="{BB962C8B-B14F-4D97-AF65-F5344CB8AC3E}">
        <p14:creationId xmlns:p14="http://schemas.microsoft.com/office/powerpoint/2010/main" val="1033877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Title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13C08-A47D-4CB1-940E-F2554BB312FB}"/>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10">
            <a:extLst>
              <a:ext uri="{FF2B5EF4-FFF2-40B4-BE49-F238E27FC236}">
                <a16:creationId xmlns:a16="http://schemas.microsoft.com/office/drawing/2014/main" id="{3F176268-BC74-4056-AFCE-25525B5D5B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1963" y="458788"/>
            <a:ext cx="309086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A picture containing mollusk, animal, invertebrate, cowrie&#10;&#10;Description automatically generated">
            <a:extLst>
              <a:ext uri="{FF2B5EF4-FFF2-40B4-BE49-F238E27FC236}">
                <a16:creationId xmlns:a16="http://schemas.microsoft.com/office/drawing/2014/main" id="{8D640D92-9828-4484-B1E4-3B690500F0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9199" r="24899" b="13049"/>
          <a:stretch>
            <a:fillRect/>
          </a:stretch>
        </p:blipFill>
        <p:spPr bwMode="auto">
          <a:xfrm>
            <a:off x="3192463" y="0"/>
            <a:ext cx="8951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Placeholder 27"/>
          <p:cNvSpPr>
            <a:spLocks noGrp="1"/>
          </p:cNvSpPr>
          <p:nvPr>
            <p:ph type="body" sz="quarter" idx="12"/>
          </p:nvPr>
        </p:nvSpPr>
        <p:spPr>
          <a:xfrm>
            <a:off x="462740" y="4093789"/>
            <a:ext cx="11568113" cy="563563"/>
          </a:xfrm>
          <a:prstGeom prst="rect">
            <a:avLst/>
          </a:prstGeom>
        </p:spPr>
        <p:txBody>
          <a:bodyPr>
            <a:normAutofit/>
          </a:bodyPr>
          <a:lstStyle>
            <a:lvl1pPr marL="0" indent="0">
              <a:buNone/>
              <a:defRPr lang="en-GB" sz="2400" b="1" i="1" smtClean="0">
                <a:solidFill>
                  <a:schemeClr val="bg1"/>
                </a:solidFill>
                <a:effectLst/>
                <a:latin typeface="Arial" panose="020B0604020202020204" pitchFamily="34" charset="0"/>
                <a:cs typeface="Arial" panose="020B0604020202020204" pitchFamily="34" charset="0"/>
              </a:defRPr>
            </a:lvl1pPr>
          </a:lstStyle>
          <a:p>
            <a:pPr lvl="0"/>
            <a:r>
              <a:rPr lang="en-US"/>
              <a:t>Click to edit Master text styles</a:t>
            </a:r>
          </a:p>
        </p:txBody>
      </p:sp>
      <p:sp>
        <p:nvSpPr>
          <p:cNvPr id="5" name="Text Placeholder 4"/>
          <p:cNvSpPr>
            <a:spLocks noGrp="1"/>
          </p:cNvSpPr>
          <p:nvPr>
            <p:ph type="body" sz="quarter" idx="15"/>
          </p:nvPr>
        </p:nvSpPr>
        <p:spPr>
          <a:xfrm>
            <a:off x="462377" y="3263904"/>
            <a:ext cx="11568113" cy="647700"/>
          </a:xfrm>
          <a:prstGeom prst="rect">
            <a:avLst/>
          </a:prstGeom>
        </p:spPr>
        <p:txBody>
          <a:bodyPr/>
          <a:lstStyle>
            <a:lvl1pPr marL="0" indent="0">
              <a:buNone/>
              <a:defRPr sz="5400" b="1" i="1">
                <a:solidFill>
                  <a:schemeClr val="bg2"/>
                </a:solidFill>
                <a:latin typeface="Arial" panose="020B0604020202020204" pitchFamily="34" charset="0"/>
                <a:cs typeface="Arial" panose="020B0604020202020204" pitchFamily="34" charset="0"/>
              </a:defRPr>
            </a:lvl1pPr>
            <a:lvl2pPr marL="457200" indent="0">
              <a:buNone/>
              <a:defRPr sz="3000" b="1">
                <a:solidFill>
                  <a:schemeClr val="accent1"/>
                </a:solidFill>
              </a:defRPr>
            </a:lvl2pPr>
            <a:lvl3pPr marL="914400" indent="0">
              <a:buNone/>
              <a:defRPr sz="3000" b="1">
                <a:solidFill>
                  <a:schemeClr val="accent1"/>
                </a:solidFill>
              </a:defRPr>
            </a:lvl3pPr>
            <a:lvl4pPr marL="1371600" indent="0">
              <a:buNone/>
              <a:defRPr sz="3000" b="1">
                <a:solidFill>
                  <a:schemeClr val="accent1"/>
                </a:solidFill>
              </a:defRPr>
            </a:lvl4pPr>
            <a:lvl5pPr marL="1828800" indent="0">
              <a:buNone/>
              <a:defRPr sz="3000" b="1">
                <a:solidFill>
                  <a:schemeClr val="accent1"/>
                </a:solidFill>
              </a:defRPr>
            </a:lvl5pPr>
          </a:lstStyle>
          <a:p>
            <a:pPr lvl="0"/>
            <a:r>
              <a:rPr lang="en-US"/>
              <a:t>Click to edit Master text styles</a:t>
            </a:r>
          </a:p>
        </p:txBody>
      </p:sp>
      <p:sp>
        <p:nvSpPr>
          <p:cNvPr id="30" name="Text Placeholder 29"/>
          <p:cNvSpPr>
            <a:spLocks noGrp="1"/>
          </p:cNvSpPr>
          <p:nvPr>
            <p:ph type="body" sz="quarter" idx="13"/>
          </p:nvPr>
        </p:nvSpPr>
        <p:spPr>
          <a:xfrm>
            <a:off x="452438" y="6012764"/>
            <a:ext cx="7372350" cy="563563"/>
          </a:xfrm>
          <a:prstGeom prst="rect">
            <a:avLst/>
          </a:prstGeom>
        </p:spPr>
        <p:txBody>
          <a:bodyPr anchor="ctr">
            <a:normAutofit/>
          </a:bodyPr>
          <a:lstStyle>
            <a:lvl1pPr marL="0" indent="0">
              <a:buNone/>
              <a:defRPr lang="en-GB" sz="1800" b="0" i="1" smtClean="0">
                <a:solidFill>
                  <a:schemeClr val="bg1"/>
                </a:solidFill>
                <a:effectLst/>
              </a:defRPr>
            </a:lvl1pPr>
          </a:lstStyle>
          <a:p>
            <a:pPr lvl="0"/>
            <a:r>
              <a:rPr lang="en-US"/>
              <a:t>Click to edit Master text styles</a:t>
            </a:r>
          </a:p>
        </p:txBody>
      </p:sp>
    </p:spTree>
    <p:extLst>
      <p:ext uri="{BB962C8B-B14F-4D97-AF65-F5344CB8AC3E}">
        <p14:creationId xmlns:p14="http://schemas.microsoft.com/office/powerpoint/2010/main" val="242949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D20547-E035-4B25-BE12-7D196FDCB04F}" type="datetime1">
              <a:rPr lang="en-GB" smtClean="0"/>
              <a:t>21/07/2021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D2AA0-8D80-4068-BED2-E999FBAB254A}" type="slidenum">
              <a:rPr lang="en-GB" smtClean="0"/>
              <a:t>‹#›</a:t>
            </a:fld>
            <a:endParaRPr lang="en-GB"/>
          </a:p>
        </p:txBody>
      </p:sp>
    </p:spTree>
    <p:extLst>
      <p:ext uri="{BB962C8B-B14F-4D97-AF65-F5344CB8AC3E}">
        <p14:creationId xmlns:p14="http://schemas.microsoft.com/office/powerpoint/2010/main" val="381456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454949" y="2278753"/>
            <a:ext cx="11253099" cy="649287"/>
          </a:xfrm>
          <a:prstGeom prst="rect">
            <a:avLst/>
          </a:prstGeom>
        </p:spPr>
        <p:txBody>
          <a:bodyPr/>
          <a:lstStyle>
            <a:lvl1pPr marL="0" indent="0">
              <a:lnSpc>
                <a:spcPct val="100000"/>
              </a:lnSpc>
              <a:buNone/>
              <a:defRPr sz="1600"/>
            </a:lvl1pPr>
          </a:lstStyle>
          <a:p>
            <a:pPr lvl="0"/>
            <a:r>
              <a:rPr lang="en-US"/>
              <a:t>Click to edit Master text styles</a:t>
            </a:r>
          </a:p>
        </p:txBody>
      </p:sp>
      <p:sp>
        <p:nvSpPr>
          <p:cNvPr id="34" name="Text Placeholder 2"/>
          <p:cNvSpPr>
            <a:spLocks noGrp="1"/>
          </p:cNvSpPr>
          <p:nvPr>
            <p:ph type="body" idx="29"/>
          </p:nvPr>
        </p:nvSpPr>
        <p:spPr>
          <a:xfrm>
            <a:off x="448169" y="3192898"/>
            <a:ext cx="11279543" cy="426712"/>
          </a:xfrm>
          <a:prstGeom prst="rect">
            <a:avLst/>
          </a:prstGeom>
        </p:spPr>
        <p:txBody>
          <a:bodyPr anchor="t"/>
          <a:lstStyle>
            <a:lvl1pPr marL="0" indent="0">
              <a:lnSpc>
                <a:spcPct val="100000"/>
              </a:lnSpc>
              <a:buNone/>
              <a:defRPr sz="16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Content Placeholder 3"/>
          <p:cNvSpPr>
            <a:spLocks noGrp="1"/>
          </p:cNvSpPr>
          <p:nvPr>
            <p:ph sz="half" idx="30"/>
          </p:nvPr>
        </p:nvSpPr>
        <p:spPr>
          <a:xfrm>
            <a:off x="448169" y="3619610"/>
            <a:ext cx="11279543" cy="2489149"/>
          </a:xfrm>
          <a:prstGeom prst="rect">
            <a:avLst/>
          </a:prstGeom>
        </p:spPr>
        <p:txBody>
          <a:bodyPr/>
          <a:lstStyle>
            <a:lvl1pPr marL="228600" indent="-228600">
              <a:lnSpc>
                <a:spcPct val="100000"/>
              </a:lnSpc>
              <a:buFont typeface="System Font"/>
              <a:buChar char="–"/>
              <a:defRPr sz="1400"/>
            </a:lvl1pPr>
            <a:lvl2pPr marL="685800" indent="-228600">
              <a:lnSpc>
                <a:spcPct val="100000"/>
              </a:lnSpc>
              <a:buFont typeface="System Font"/>
              <a:buChar char="–"/>
              <a:defRPr sz="1400"/>
            </a:lvl2pPr>
            <a:lvl3pPr marL="1143000" indent="-228600">
              <a:lnSpc>
                <a:spcPct val="100000"/>
              </a:lnSpc>
              <a:buFont typeface="System Font"/>
              <a:buChar char="–"/>
              <a:defRPr sz="1400"/>
            </a:lvl3pPr>
            <a:lvl4pPr marL="1600200" indent="-228600">
              <a:lnSpc>
                <a:spcPct val="100000"/>
              </a:lnSpc>
              <a:buFont typeface="System Font"/>
              <a:buChar char="–"/>
              <a:defRPr sz="1400"/>
            </a:lvl4pPr>
            <a:lvl5pPr marL="2057400" indent="-228600">
              <a:lnSpc>
                <a:spcPct val="100000"/>
              </a:lnSpc>
              <a:buFont typeface="System Font"/>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p:cNvSpPr>
            <a:spLocks noGrp="1"/>
          </p:cNvSpPr>
          <p:nvPr>
            <p:ph type="body" sz="quarter" idx="28"/>
          </p:nvPr>
        </p:nvSpPr>
        <p:spPr>
          <a:xfrm>
            <a:off x="448169" y="1544371"/>
            <a:ext cx="11346542" cy="542873"/>
          </a:xfrm>
          <a:prstGeom prst="rect">
            <a:avLst/>
          </a:prstGeom>
        </p:spPr>
        <p:txBody>
          <a:bodyPr/>
          <a:lstStyle>
            <a:lvl1pPr marL="0" indent="0">
              <a:buNone/>
              <a:defRPr sz="2800" b="1" i="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708643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Title Page with Image">
    <p:spTree>
      <p:nvGrpSpPr>
        <p:cNvPr id="1" name=""/>
        <p:cNvGrpSpPr/>
        <p:nvPr/>
      </p:nvGrpSpPr>
      <p:grpSpPr>
        <a:xfrm>
          <a:off x="0" y="0"/>
          <a:ext cx="0" cy="0"/>
          <a:chOff x="0" y="0"/>
          <a:chExt cx="0" cy="0"/>
        </a:xfrm>
      </p:grpSpPr>
      <p:pic>
        <p:nvPicPr>
          <p:cNvPr id="6" name="Picture 9" descr="A bridge over a body of water&#10;&#10;Description automatically generated">
            <a:extLst>
              <a:ext uri="{FF2B5EF4-FFF2-40B4-BE49-F238E27FC236}">
                <a16:creationId xmlns:a16="http://schemas.microsoft.com/office/drawing/2014/main" id="{1C195602-B36D-4757-8D85-F85F527457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9036" r="13930" b="489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7D6661D-7B37-4119-B396-E6C9C6E51DF0}"/>
              </a:ext>
            </a:extLst>
          </p:cNvPr>
          <p:cNvSpPr/>
          <p:nvPr userDrawn="1"/>
        </p:nvSpPr>
        <p:spPr>
          <a:xfrm>
            <a:off x="0" y="0"/>
            <a:ext cx="12192000" cy="6858000"/>
          </a:xfrm>
          <a:prstGeom prst="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11">
            <a:extLst>
              <a:ext uri="{FF2B5EF4-FFF2-40B4-BE49-F238E27FC236}">
                <a16:creationId xmlns:a16="http://schemas.microsoft.com/office/drawing/2014/main" id="{9C449F30-1F7F-463D-B776-5B31C2C82D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1963" y="458788"/>
            <a:ext cx="309086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A picture containing mollusk, animal, invertebrate, cowrie&#10;&#10;Description automatically generated">
            <a:extLst>
              <a:ext uri="{FF2B5EF4-FFF2-40B4-BE49-F238E27FC236}">
                <a16:creationId xmlns:a16="http://schemas.microsoft.com/office/drawing/2014/main" id="{EFF433B5-1007-4806-B7AD-460739E03A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29199" r="24899" b="13049"/>
          <a:stretch>
            <a:fillRect/>
          </a:stretch>
        </p:blipFill>
        <p:spPr bwMode="auto">
          <a:xfrm>
            <a:off x="3240088" y="0"/>
            <a:ext cx="8951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Placeholder 27"/>
          <p:cNvSpPr>
            <a:spLocks noGrp="1"/>
          </p:cNvSpPr>
          <p:nvPr>
            <p:ph type="body" sz="quarter" idx="12"/>
          </p:nvPr>
        </p:nvSpPr>
        <p:spPr>
          <a:xfrm>
            <a:off x="462740" y="4093789"/>
            <a:ext cx="11568113" cy="563563"/>
          </a:xfrm>
          <a:prstGeom prst="rect">
            <a:avLst/>
          </a:prstGeom>
        </p:spPr>
        <p:txBody>
          <a:bodyPr>
            <a:normAutofit/>
          </a:bodyPr>
          <a:lstStyle>
            <a:lvl1pPr marL="0" indent="0">
              <a:buNone/>
              <a:defRPr lang="en-GB" sz="2400" b="1" i="1" smtClean="0">
                <a:solidFill>
                  <a:schemeClr val="bg1"/>
                </a:solidFill>
                <a:effectLst/>
                <a:latin typeface="Arial" panose="020B0604020202020204" pitchFamily="34" charset="0"/>
                <a:cs typeface="Arial" panose="020B0604020202020204" pitchFamily="34" charset="0"/>
              </a:defRPr>
            </a:lvl1pPr>
          </a:lstStyle>
          <a:p>
            <a:pPr lvl="0"/>
            <a:r>
              <a:rPr lang="en-US"/>
              <a:t>Click to edit Master text styles</a:t>
            </a:r>
          </a:p>
        </p:txBody>
      </p:sp>
      <p:sp>
        <p:nvSpPr>
          <p:cNvPr id="5" name="Text Placeholder 4"/>
          <p:cNvSpPr>
            <a:spLocks noGrp="1"/>
          </p:cNvSpPr>
          <p:nvPr>
            <p:ph type="body" sz="quarter" idx="15"/>
          </p:nvPr>
        </p:nvSpPr>
        <p:spPr>
          <a:xfrm>
            <a:off x="462377" y="3263904"/>
            <a:ext cx="11568113" cy="647700"/>
          </a:xfrm>
          <a:prstGeom prst="rect">
            <a:avLst/>
          </a:prstGeom>
        </p:spPr>
        <p:txBody>
          <a:bodyPr/>
          <a:lstStyle>
            <a:lvl1pPr marL="0" indent="0">
              <a:buNone/>
              <a:defRPr sz="5400" b="1" i="1">
                <a:solidFill>
                  <a:schemeClr val="bg2"/>
                </a:solidFill>
                <a:latin typeface="Arial" panose="020B0604020202020204" pitchFamily="34" charset="0"/>
                <a:cs typeface="Arial" panose="020B0604020202020204" pitchFamily="34" charset="0"/>
              </a:defRPr>
            </a:lvl1pPr>
            <a:lvl2pPr marL="457200" indent="0">
              <a:buNone/>
              <a:defRPr sz="3000" b="1">
                <a:solidFill>
                  <a:schemeClr val="accent1"/>
                </a:solidFill>
              </a:defRPr>
            </a:lvl2pPr>
            <a:lvl3pPr marL="914400" indent="0">
              <a:buNone/>
              <a:defRPr sz="3000" b="1">
                <a:solidFill>
                  <a:schemeClr val="accent1"/>
                </a:solidFill>
              </a:defRPr>
            </a:lvl3pPr>
            <a:lvl4pPr marL="1371600" indent="0">
              <a:buNone/>
              <a:defRPr sz="3000" b="1">
                <a:solidFill>
                  <a:schemeClr val="accent1"/>
                </a:solidFill>
              </a:defRPr>
            </a:lvl4pPr>
            <a:lvl5pPr marL="1828800" indent="0">
              <a:buNone/>
              <a:defRPr sz="3000" b="1">
                <a:solidFill>
                  <a:schemeClr val="accent1"/>
                </a:solidFill>
              </a:defRPr>
            </a:lvl5pPr>
          </a:lstStyle>
          <a:p>
            <a:pPr lvl="0"/>
            <a:r>
              <a:rPr lang="en-US"/>
              <a:t>Click to edit Master text styles</a:t>
            </a:r>
          </a:p>
        </p:txBody>
      </p:sp>
      <p:sp>
        <p:nvSpPr>
          <p:cNvPr id="30" name="Text Placeholder 29"/>
          <p:cNvSpPr>
            <a:spLocks noGrp="1"/>
          </p:cNvSpPr>
          <p:nvPr>
            <p:ph type="body" sz="quarter" idx="13"/>
          </p:nvPr>
        </p:nvSpPr>
        <p:spPr>
          <a:xfrm>
            <a:off x="452438" y="6012764"/>
            <a:ext cx="7372350" cy="563563"/>
          </a:xfrm>
          <a:prstGeom prst="rect">
            <a:avLst/>
          </a:prstGeom>
        </p:spPr>
        <p:txBody>
          <a:bodyPr anchor="ctr">
            <a:normAutofit/>
          </a:bodyPr>
          <a:lstStyle>
            <a:lvl1pPr marL="0" indent="0">
              <a:buNone/>
              <a:defRPr lang="en-GB" sz="1800" b="0" i="1" smtClean="0">
                <a:solidFill>
                  <a:schemeClr val="bg1"/>
                </a:solidFill>
                <a:effectLst/>
              </a:defRPr>
            </a:lvl1pPr>
          </a:lstStyle>
          <a:p>
            <a:pPr lvl="0"/>
            <a:r>
              <a:rPr lang="en-US"/>
              <a:t>Click to edit Master text styles</a:t>
            </a:r>
          </a:p>
        </p:txBody>
      </p:sp>
    </p:spTree>
    <p:extLst>
      <p:ext uri="{BB962C8B-B14F-4D97-AF65-F5344CB8AC3E}">
        <p14:creationId xmlns:p14="http://schemas.microsoft.com/office/powerpoint/2010/main" val="100373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68FEC4-32F0-4145-AB5F-B80C2CEE7FC1}"/>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0" descr="A picture containing mollusk, animal, invertebrate, cowrie&#10;&#10;Description automatically generated">
            <a:extLst>
              <a:ext uri="{FF2B5EF4-FFF2-40B4-BE49-F238E27FC236}">
                <a16:creationId xmlns:a16="http://schemas.microsoft.com/office/drawing/2014/main" id="{207BCD87-9AB1-47D9-94FF-5E5A6B42C0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9199" r="24899" b="13049"/>
          <a:stretch>
            <a:fillRect/>
          </a:stretch>
        </p:blipFill>
        <p:spPr bwMode="auto">
          <a:xfrm>
            <a:off x="3240088" y="0"/>
            <a:ext cx="8951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DC4EB92-79B2-450C-8377-346F0B90E28B}"/>
              </a:ext>
            </a:extLst>
          </p:cNvPr>
          <p:cNvCxnSpPr/>
          <p:nvPr userDrawn="1"/>
        </p:nvCxnSpPr>
        <p:spPr>
          <a:xfrm>
            <a:off x="447675" y="1235075"/>
            <a:ext cx="11260138"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12">
            <a:extLst>
              <a:ext uri="{FF2B5EF4-FFF2-40B4-BE49-F238E27FC236}">
                <a16:creationId xmlns:a16="http://schemas.microsoft.com/office/drawing/2014/main" id="{56E10AD8-193F-4C86-BB1E-B2BC5CF6824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7675" y="287338"/>
            <a:ext cx="150177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7"/>
          <p:cNvSpPr>
            <a:spLocks noGrp="1"/>
          </p:cNvSpPr>
          <p:nvPr>
            <p:ph type="body" sz="quarter" idx="12"/>
          </p:nvPr>
        </p:nvSpPr>
        <p:spPr>
          <a:xfrm>
            <a:off x="462740" y="3935035"/>
            <a:ext cx="11568113" cy="563563"/>
          </a:xfrm>
          <a:prstGeom prst="rect">
            <a:avLst/>
          </a:prstGeom>
        </p:spPr>
        <p:txBody>
          <a:bodyPr>
            <a:normAutofit/>
          </a:bodyPr>
          <a:lstStyle>
            <a:lvl1pPr marL="0" indent="0">
              <a:buNone/>
              <a:defRPr lang="en-GB" sz="2400" b="1" i="1" smtClean="0">
                <a:solidFill>
                  <a:schemeClr val="bg1"/>
                </a:solidFill>
                <a:effectLst/>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ext Placeholder 4"/>
          <p:cNvSpPr>
            <a:spLocks noGrp="1"/>
          </p:cNvSpPr>
          <p:nvPr>
            <p:ph type="body" sz="quarter" idx="15"/>
          </p:nvPr>
        </p:nvSpPr>
        <p:spPr>
          <a:xfrm>
            <a:off x="462377" y="3105150"/>
            <a:ext cx="11568113" cy="647700"/>
          </a:xfrm>
          <a:prstGeom prst="rect">
            <a:avLst/>
          </a:prstGeom>
        </p:spPr>
        <p:txBody>
          <a:bodyPr/>
          <a:lstStyle>
            <a:lvl1pPr marL="0" indent="0">
              <a:buNone/>
              <a:defRPr sz="5400" b="1" i="1">
                <a:solidFill>
                  <a:schemeClr val="bg2"/>
                </a:solidFill>
                <a:latin typeface="Arial" panose="020B0604020202020204" pitchFamily="34" charset="0"/>
                <a:cs typeface="Arial" panose="020B0604020202020204" pitchFamily="34" charset="0"/>
              </a:defRPr>
            </a:lvl1pPr>
            <a:lvl2pPr marL="457200" indent="0">
              <a:buNone/>
              <a:defRPr sz="3000" b="1">
                <a:solidFill>
                  <a:schemeClr val="accent1"/>
                </a:solidFill>
              </a:defRPr>
            </a:lvl2pPr>
            <a:lvl3pPr marL="914400" indent="0">
              <a:buNone/>
              <a:defRPr sz="3000" b="1">
                <a:solidFill>
                  <a:schemeClr val="accent1"/>
                </a:solidFill>
              </a:defRPr>
            </a:lvl3pPr>
            <a:lvl4pPr marL="1371600" indent="0">
              <a:buNone/>
              <a:defRPr sz="3000" b="1">
                <a:solidFill>
                  <a:schemeClr val="accent1"/>
                </a:solidFill>
              </a:defRPr>
            </a:lvl4pPr>
            <a:lvl5pPr marL="1828800" indent="0">
              <a:buNone/>
              <a:defRPr sz="3000"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92662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454949" y="2278753"/>
            <a:ext cx="11253099" cy="649287"/>
          </a:xfrm>
          <a:prstGeom prst="rect">
            <a:avLst/>
          </a:prstGeom>
        </p:spPr>
        <p:txBody>
          <a:bodyPr/>
          <a:lstStyle>
            <a:lvl1pPr marL="0" indent="0">
              <a:lnSpc>
                <a:spcPct val="100000"/>
              </a:lnSpc>
              <a:buNone/>
              <a:defRPr sz="1600"/>
            </a:lvl1pPr>
          </a:lstStyle>
          <a:p>
            <a:pPr lvl="0"/>
            <a:r>
              <a:rPr lang="en-US"/>
              <a:t>Click to edit Master text styles</a:t>
            </a:r>
          </a:p>
        </p:txBody>
      </p:sp>
      <p:sp>
        <p:nvSpPr>
          <p:cNvPr id="34" name="Text Placeholder 2"/>
          <p:cNvSpPr>
            <a:spLocks noGrp="1"/>
          </p:cNvSpPr>
          <p:nvPr>
            <p:ph type="body" idx="29"/>
          </p:nvPr>
        </p:nvSpPr>
        <p:spPr>
          <a:xfrm>
            <a:off x="448169" y="3192898"/>
            <a:ext cx="11279543" cy="426712"/>
          </a:xfrm>
          <a:prstGeom prst="rect">
            <a:avLst/>
          </a:prstGeom>
        </p:spPr>
        <p:txBody>
          <a:bodyPr anchor="t"/>
          <a:lstStyle>
            <a:lvl1pPr marL="0" indent="0">
              <a:lnSpc>
                <a:spcPct val="100000"/>
              </a:lnSpc>
              <a:buNone/>
              <a:defRPr sz="16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Content Placeholder 3"/>
          <p:cNvSpPr>
            <a:spLocks noGrp="1"/>
          </p:cNvSpPr>
          <p:nvPr>
            <p:ph sz="half" idx="30"/>
          </p:nvPr>
        </p:nvSpPr>
        <p:spPr>
          <a:xfrm>
            <a:off x="448169" y="3619610"/>
            <a:ext cx="11279543" cy="2489149"/>
          </a:xfrm>
          <a:prstGeom prst="rect">
            <a:avLst/>
          </a:prstGeom>
        </p:spPr>
        <p:txBody>
          <a:bodyPr/>
          <a:lstStyle>
            <a:lvl1pPr marL="228600" indent="-228600">
              <a:lnSpc>
                <a:spcPct val="100000"/>
              </a:lnSpc>
              <a:buFont typeface="System Font"/>
              <a:buChar char="–"/>
              <a:defRPr sz="1400"/>
            </a:lvl1pPr>
            <a:lvl2pPr marL="685800" indent="-228600">
              <a:lnSpc>
                <a:spcPct val="100000"/>
              </a:lnSpc>
              <a:buFont typeface="System Font"/>
              <a:buChar char="–"/>
              <a:defRPr sz="1400"/>
            </a:lvl2pPr>
            <a:lvl3pPr marL="1143000" indent="-228600">
              <a:lnSpc>
                <a:spcPct val="100000"/>
              </a:lnSpc>
              <a:buFont typeface="System Font"/>
              <a:buChar char="–"/>
              <a:defRPr sz="1400"/>
            </a:lvl3pPr>
            <a:lvl4pPr marL="1600200" indent="-228600">
              <a:lnSpc>
                <a:spcPct val="100000"/>
              </a:lnSpc>
              <a:buFont typeface="System Font"/>
              <a:buChar char="–"/>
              <a:defRPr sz="1400"/>
            </a:lvl4pPr>
            <a:lvl5pPr marL="2057400" indent="-228600">
              <a:lnSpc>
                <a:spcPct val="100000"/>
              </a:lnSpc>
              <a:buFont typeface="System Font"/>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p:cNvSpPr>
            <a:spLocks noGrp="1"/>
          </p:cNvSpPr>
          <p:nvPr>
            <p:ph type="body" sz="quarter" idx="28"/>
          </p:nvPr>
        </p:nvSpPr>
        <p:spPr>
          <a:xfrm>
            <a:off x="448169" y="1544371"/>
            <a:ext cx="11346542" cy="542873"/>
          </a:xfrm>
          <a:prstGeom prst="rect">
            <a:avLst/>
          </a:prstGeom>
        </p:spPr>
        <p:txBody>
          <a:bodyPr/>
          <a:lstStyle>
            <a:lvl1pPr marL="0" indent="0">
              <a:buNone/>
              <a:defRPr sz="2800" b="1" i="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70864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169" y="2318535"/>
            <a:ext cx="11259879" cy="3780285"/>
          </a:xfrm>
          <a:prstGeom prst="rect">
            <a:avLst/>
          </a:prstGeom>
        </p:spPr>
        <p:txBody>
          <a:bodyPr/>
          <a:lstStyle>
            <a:lvl1pPr marL="228600" indent="-228600">
              <a:lnSpc>
                <a:spcPct val="100000"/>
              </a:lnSpc>
              <a:buFont typeface="System Font"/>
              <a:buChar char="—"/>
              <a:defRPr sz="1400">
                <a:solidFill>
                  <a:schemeClr val="tx1"/>
                </a:solidFill>
              </a:defRPr>
            </a:lvl1pPr>
            <a:lvl2pPr marL="685800" indent="-228600">
              <a:lnSpc>
                <a:spcPct val="100000"/>
              </a:lnSpc>
              <a:buFont typeface="System Font"/>
              <a:buChar char="—"/>
              <a:defRPr sz="1400">
                <a:solidFill>
                  <a:schemeClr val="tx1"/>
                </a:solidFill>
              </a:defRPr>
            </a:lvl2pPr>
            <a:lvl3pPr marL="1143000" indent="-228600">
              <a:lnSpc>
                <a:spcPct val="100000"/>
              </a:lnSpc>
              <a:buFont typeface="System Font"/>
              <a:buChar char="—"/>
              <a:defRPr sz="1400">
                <a:solidFill>
                  <a:schemeClr val="tx1"/>
                </a:solidFill>
              </a:defRPr>
            </a:lvl3pPr>
            <a:lvl4pPr marL="1600200" indent="-228600">
              <a:lnSpc>
                <a:spcPct val="100000"/>
              </a:lnSpc>
              <a:buFont typeface="System Font"/>
              <a:buChar char="—"/>
              <a:defRPr sz="1400">
                <a:solidFill>
                  <a:schemeClr val="tx1"/>
                </a:solidFill>
              </a:defRPr>
            </a:lvl4pPr>
            <a:lvl5pPr marL="2057400" indent="-228600">
              <a:lnSpc>
                <a:spcPct val="100000"/>
              </a:lnSpc>
              <a:buFont typeface="System Font"/>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28"/>
          </p:nvPr>
        </p:nvSpPr>
        <p:spPr>
          <a:xfrm>
            <a:off x="448169" y="1544371"/>
            <a:ext cx="11346542" cy="542873"/>
          </a:xfrm>
          <a:prstGeom prst="rect">
            <a:avLst/>
          </a:prstGeom>
        </p:spPr>
        <p:txBody>
          <a:bodyPr/>
          <a:lstStyle>
            <a:lvl1pPr marL="0" indent="0">
              <a:buNone/>
              <a:defRPr sz="2800" b="1" i="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164583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169" y="2136939"/>
            <a:ext cx="5389578" cy="397199"/>
          </a:xfrm>
          <a:prstGeom prst="rect">
            <a:avLst/>
          </a:prstGeom>
        </p:spPr>
        <p:txBody>
          <a:bodyPr anchor="t"/>
          <a:lstStyle>
            <a:lvl1pPr marL="0" indent="0">
              <a:lnSpc>
                <a:spcPct val="100000"/>
              </a:lnSpc>
              <a:buNone/>
              <a:defRPr sz="16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8169" y="2563651"/>
            <a:ext cx="5389578" cy="3348139"/>
          </a:xfrm>
          <a:prstGeom prst="rect">
            <a:avLst/>
          </a:prstGeom>
        </p:spPr>
        <p:txBody>
          <a:bodyPr/>
          <a:lstStyle>
            <a:lvl1pPr marL="228600" indent="-228600">
              <a:lnSpc>
                <a:spcPct val="100000"/>
              </a:lnSpc>
              <a:buFont typeface="System Font"/>
              <a:buChar char="–"/>
              <a:defRPr sz="1400"/>
            </a:lvl1pPr>
            <a:lvl2pPr marL="685800" indent="-228600">
              <a:lnSpc>
                <a:spcPct val="100000"/>
              </a:lnSpc>
              <a:buFont typeface="System Font"/>
              <a:buChar char="–"/>
              <a:defRPr sz="1400"/>
            </a:lvl2pPr>
            <a:lvl3pPr marL="1143000" indent="-228600">
              <a:lnSpc>
                <a:spcPct val="100000"/>
              </a:lnSpc>
              <a:buFont typeface="System Font"/>
              <a:buChar char="–"/>
              <a:defRPr sz="1400"/>
            </a:lvl3pPr>
            <a:lvl4pPr marL="1600200" indent="-228600">
              <a:lnSpc>
                <a:spcPct val="100000"/>
              </a:lnSpc>
              <a:buFont typeface="System Font"/>
              <a:buChar char="–"/>
              <a:defRPr sz="1400"/>
            </a:lvl4pPr>
            <a:lvl5pPr marL="2057400" indent="-228600">
              <a:lnSpc>
                <a:spcPct val="100000"/>
              </a:lnSpc>
              <a:buFont typeface="System Font"/>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0807" y="2136939"/>
            <a:ext cx="5389578" cy="397199"/>
          </a:xfrm>
          <a:prstGeom prst="rect">
            <a:avLst/>
          </a:prstGeom>
        </p:spPr>
        <p:txBody>
          <a:bodyPr anchor="t"/>
          <a:lstStyle>
            <a:lvl1pPr marL="0" indent="0">
              <a:lnSpc>
                <a:spcPct val="100000"/>
              </a:lnSpc>
              <a:buNone/>
              <a:defRPr sz="16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0807" y="2563651"/>
            <a:ext cx="5389578" cy="3348139"/>
          </a:xfrm>
          <a:prstGeom prst="rect">
            <a:avLst/>
          </a:prstGeom>
        </p:spPr>
        <p:txBody>
          <a:bodyPr/>
          <a:lstStyle>
            <a:lvl1pPr marL="228600" indent="-228600">
              <a:lnSpc>
                <a:spcPct val="100000"/>
              </a:lnSpc>
              <a:buFont typeface="System Font"/>
              <a:buChar char="–"/>
              <a:defRPr sz="1400"/>
            </a:lvl1pPr>
            <a:lvl2pPr marL="685800" indent="-228600">
              <a:lnSpc>
                <a:spcPct val="100000"/>
              </a:lnSpc>
              <a:buFont typeface="System Font"/>
              <a:buChar char="–"/>
              <a:defRPr sz="1400"/>
            </a:lvl2pPr>
            <a:lvl3pPr marL="1143000" indent="-228600">
              <a:lnSpc>
                <a:spcPct val="100000"/>
              </a:lnSpc>
              <a:buFont typeface="System Font"/>
              <a:buChar char="–"/>
              <a:defRPr sz="1400"/>
            </a:lvl3pPr>
            <a:lvl4pPr marL="1600200" indent="-228600">
              <a:lnSpc>
                <a:spcPct val="100000"/>
              </a:lnSpc>
              <a:buFont typeface="System Font"/>
              <a:buChar char="–"/>
              <a:defRPr sz="1400"/>
            </a:lvl4pPr>
            <a:lvl5pPr marL="2057400" indent="-228600">
              <a:lnSpc>
                <a:spcPct val="100000"/>
              </a:lnSpc>
              <a:buFont typeface="System Font"/>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28"/>
          </p:nvPr>
        </p:nvSpPr>
        <p:spPr>
          <a:xfrm>
            <a:off x="448169" y="1544371"/>
            <a:ext cx="11346542" cy="542873"/>
          </a:xfrm>
          <a:prstGeom prst="rect">
            <a:avLst/>
          </a:prstGeom>
        </p:spPr>
        <p:txBody>
          <a:bodyPr/>
          <a:lstStyle>
            <a:lvl1pPr marL="0" indent="0">
              <a:buNone/>
              <a:defRPr sz="2800" b="1" i="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30040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Content Placeholder 2"/>
          <p:cNvSpPr>
            <a:spLocks noGrp="1"/>
          </p:cNvSpPr>
          <p:nvPr>
            <p:ph idx="1"/>
          </p:nvPr>
        </p:nvSpPr>
        <p:spPr>
          <a:xfrm>
            <a:off x="5183188" y="2117061"/>
            <a:ext cx="6540978" cy="3830313"/>
          </a:xfrm>
          <a:prstGeom prst="rect">
            <a:avLst/>
          </a:prstGeom>
        </p:spPr>
        <p:txBody>
          <a:bodyPr/>
          <a:lstStyle>
            <a:lvl1pPr marL="228600" indent="-228600">
              <a:lnSpc>
                <a:spcPct val="100000"/>
              </a:lnSpc>
              <a:buFont typeface="System Font"/>
              <a:buChar char="–"/>
              <a:defRPr sz="1400"/>
            </a:lvl1pPr>
            <a:lvl2pPr marL="685800" indent="-228600">
              <a:lnSpc>
                <a:spcPct val="100000"/>
              </a:lnSpc>
              <a:buFont typeface="System Font"/>
              <a:buChar char="–"/>
              <a:defRPr sz="1400"/>
            </a:lvl2pPr>
            <a:lvl3pPr marL="1143000" indent="-228600">
              <a:lnSpc>
                <a:spcPct val="100000"/>
              </a:lnSpc>
              <a:buFont typeface="System Font"/>
              <a:buChar char="–"/>
              <a:defRPr sz="1400"/>
            </a:lvl3pPr>
            <a:lvl4pPr marL="1600200" indent="-228600">
              <a:lnSpc>
                <a:spcPct val="100000"/>
              </a:lnSpc>
              <a:buFont typeface="System Font"/>
              <a:buChar char="–"/>
              <a:defRPr sz="1400"/>
            </a:lvl4pPr>
            <a:lvl5pPr marL="2057400" indent="-228600">
              <a:lnSpc>
                <a:spcPct val="100000"/>
              </a:lnSpc>
              <a:buFont typeface="System Font"/>
              <a:buChar cha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29"/>
          </p:nvPr>
        </p:nvSpPr>
        <p:spPr>
          <a:xfrm>
            <a:off x="448169" y="2124999"/>
            <a:ext cx="4416439" cy="397199"/>
          </a:xfrm>
          <a:prstGeom prst="rect">
            <a:avLst/>
          </a:prstGeom>
        </p:spPr>
        <p:txBody>
          <a:bodyPr anchor="t"/>
          <a:lstStyle>
            <a:lvl1pPr marL="0" indent="0">
              <a:lnSpc>
                <a:spcPct val="100000"/>
              </a:lnSpc>
              <a:buNone/>
              <a:defRPr sz="16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p:cNvSpPr>
            <a:spLocks noGrp="1"/>
          </p:cNvSpPr>
          <p:nvPr>
            <p:ph sz="half" idx="30"/>
          </p:nvPr>
        </p:nvSpPr>
        <p:spPr>
          <a:xfrm>
            <a:off x="448169" y="2551712"/>
            <a:ext cx="4416439" cy="3395662"/>
          </a:xfrm>
          <a:prstGeom prst="rect">
            <a:avLst/>
          </a:prstGeom>
        </p:spPr>
        <p:txBody>
          <a:bodyPr/>
          <a:lstStyle>
            <a:lvl1pPr marL="228600" indent="-228600">
              <a:lnSpc>
                <a:spcPct val="100000"/>
              </a:lnSpc>
              <a:buFont typeface="System Font"/>
              <a:buChar char="–"/>
              <a:defRPr sz="1400"/>
            </a:lvl1pPr>
            <a:lvl2pPr marL="685800" indent="-228600">
              <a:lnSpc>
                <a:spcPct val="100000"/>
              </a:lnSpc>
              <a:buFont typeface="System Font"/>
              <a:buChar char="–"/>
              <a:defRPr sz="1400"/>
            </a:lvl2pPr>
            <a:lvl3pPr marL="1143000" indent="-228600">
              <a:lnSpc>
                <a:spcPct val="100000"/>
              </a:lnSpc>
              <a:buFont typeface="System Font"/>
              <a:buChar char="–"/>
              <a:defRPr sz="1400"/>
            </a:lvl3pPr>
            <a:lvl4pPr marL="1600200" indent="-228600">
              <a:lnSpc>
                <a:spcPct val="100000"/>
              </a:lnSpc>
              <a:buFont typeface="System Font"/>
              <a:buChar char="–"/>
              <a:defRPr sz="1400"/>
            </a:lvl4pPr>
            <a:lvl5pPr marL="2057400" indent="-228600">
              <a:lnSpc>
                <a:spcPct val="100000"/>
              </a:lnSpc>
              <a:buFont typeface="System Font"/>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31"/>
          </p:nvPr>
        </p:nvSpPr>
        <p:spPr>
          <a:xfrm>
            <a:off x="448169" y="1544371"/>
            <a:ext cx="11346542" cy="542873"/>
          </a:xfrm>
          <a:prstGeom prst="rect">
            <a:avLst/>
          </a:prstGeom>
        </p:spPr>
        <p:txBody>
          <a:bodyPr/>
          <a:lstStyle>
            <a:lvl1pPr marL="0" indent="0">
              <a:buNone/>
              <a:defRPr sz="2800" b="1" i="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439851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1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1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6F5A9A6E-22AB-4045-8965-6A752F116BC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24525" r="25937" b="12975"/>
          <a:stretch>
            <a:fillRect/>
          </a:stretch>
        </p:blipFill>
        <p:spPr bwMode="auto">
          <a:xfrm>
            <a:off x="4035425" y="0"/>
            <a:ext cx="815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332F8790-8015-4778-A65A-7BA11AA78D01}"/>
              </a:ext>
            </a:extLst>
          </p:cNvPr>
          <p:cNvCxnSpPr/>
          <p:nvPr userDrawn="1"/>
        </p:nvCxnSpPr>
        <p:spPr>
          <a:xfrm>
            <a:off x="447675" y="6097588"/>
            <a:ext cx="1126013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AF36D5-27BF-4758-BB82-41AB01781474}"/>
              </a:ext>
            </a:extLst>
          </p:cNvPr>
          <p:cNvCxnSpPr/>
          <p:nvPr userDrawn="1"/>
        </p:nvCxnSpPr>
        <p:spPr>
          <a:xfrm>
            <a:off x="447675" y="1235075"/>
            <a:ext cx="1126013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06890BE-C6B3-482B-B35E-52A5CD829573}"/>
              </a:ext>
            </a:extLst>
          </p:cNvPr>
          <p:cNvSpPr txBox="1">
            <a:spLocks/>
          </p:cNvSpPr>
          <p:nvPr userDrawn="1"/>
        </p:nvSpPr>
        <p:spPr>
          <a:xfrm>
            <a:off x="371475" y="6272213"/>
            <a:ext cx="2743200" cy="365125"/>
          </a:xfrm>
          <a:prstGeom prst="rect">
            <a:avLst/>
          </a:prstGeom>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400" i="1">
                <a:solidFill>
                  <a:schemeClr val="tx2"/>
                </a:solidFill>
              </a:rPr>
              <a:t>Page </a:t>
            </a:r>
            <a:fld id="{BA4E28A7-2EB7-43BD-9A0F-A28E963EE43C}" type="slidenum">
              <a:rPr lang="en-US" altLang="en-US" sz="1400" i="1" smtClean="0">
                <a:solidFill>
                  <a:schemeClr val="tx2"/>
                </a:solidFill>
              </a:rPr>
              <a:pPr eaLnBrk="1" hangingPunct="1">
                <a:defRPr/>
              </a:pPr>
              <a:t>‹#›</a:t>
            </a:fld>
            <a:endParaRPr lang="en-US" altLang="en-US" sz="1400" i="1">
              <a:solidFill>
                <a:schemeClr val="tx2"/>
              </a:solidFill>
            </a:endParaRPr>
          </a:p>
        </p:txBody>
      </p:sp>
      <p:sp>
        <p:nvSpPr>
          <p:cNvPr id="4" name="Slide Number Placeholder 5">
            <a:extLst>
              <a:ext uri="{FF2B5EF4-FFF2-40B4-BE49-F238E27FC236}">
                <a16:creationId xmlns:a16="http://schemas.microsoft.com/office/drawing/2014/main" id="{3361B52D-3D18-4E7D-B11C-4B46FDB6350A}"/>
              </a:ext>
            </a:extLst>
          </p:cNvPr>
          <p:cNvSpPr txBox="1">
            <a:spLocks/>
          </p:cNvSpPr>
          <p:nvPr userDrawn="1"/>
        </p:nvSpPr>
        <p:spPr>
          <a:xfrm>
            <a:off x="8647113" y="6288088"/>
            <a:ext cx="3162300" cy="365125"/>
          </a:xfrm>
          <a:prstGeom prst="rect">
            <a:avLst/>
          </a:prstGeom>
        </p:spPr>
        <p:txBody>
          <a:bodyPr/>
          <a:lstStyle>
            <a:defPPr>
              <a:defRPr lang="en-US"/>
            </a:defPPr>
            <a:lvl1pPr marL="0" algn="l" defTabSz="457200" rtl="0" eaLnBrk="1" latinLnBrk="0" hangingPunct="1">
              <a:defRPr sz="1400" i="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r>
              <a:rPr lang="en-US"/>
              <a:t> </a:t>
            </a:r>
          </a:p>
        </p:txBody>
      </p:sp>
      <p:pic>
        <p:nvPicPr>
          <p:cNvPr id="1031" name="Picture 2">
            <a:extLst>
              <a:ext uri="{FF2B5EF4-FFF2-40B4-BE49-F238E27FC236}">
                <a16:creationId xmlns:a16="http://schemas.microsoft.com/office/drawing/2014/main" id="{AD9EF4A2-0D80-41D5-BCDB-7D2089A94DC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513" y="-630238"/>
            <a:ext cx="2516188" cy="251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0" r:id="rId4"/>
    <p:sldLayoutId id="2147483761" r:id="rId5"/>
    <p:sldLayoutId id="2147483762" r:id="rId6"/>
    <p:sldLayoutId id="2147483763" r:id="rId7"/>
    <p:sldLayoutId id="2147483764" r:id="rId8"/>
    <p:sldLayoutId id="2147483765" r:id="rId9"/>
    <p:sldLayoutId id="2147483769"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6F5A9A6E-22AB-4045-8965-6A752F116B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4525" r="25937" b="12975"/>
          <a:stretch>
            <a:fillRect/>
          </a:stretch>
        </p:blipFill>
        <p:spPr bwMode="auto">
          <a:xfrm>
            <a:off x="4035425" y="0"/>
            <a:ext cx="815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332F8790-8015-4778-A65A-7BA11AA78D01}"/>
              </a:ext>
            </a:extLst>
          </p:cNvPr>
          <p:cNvCxnSpPr/>
          <p:nvPr userDrawn="1"/>
        </p:nvCxnSpPr>
        <p:spPr>
          <a:xfrm>
            <a:off x="447675" y="6097588"/>
            <a:ext cx="1126013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AF36D5-27BF-4758-BB82-41AB01781474}"/>
              </a:ext>
            </a:extLst>
          </p:cNvPr>
          <p:cNvCxnSpPr/>
          <p:nvPr userDrawn="1"/>
        </p:nvCxnSpPr>
        <p:spPr>
          <a:xfrm>
            <a:off x="447675" y="1235075"/>
            <a:ext cx="1126013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06890BE-C6B3-482B-B35E-52A5CD829573}"/>
              </a:ext>
            </a:extLst>
          </p:cNvPr>
          <p:cNvSpPr txBox="1">
            <a:spLocks/>
          </p:cNvSpPr>
          <p:nvPr userDrawn="1"/>
        </p:nvSpPr>
        <p:spPr>
          <a:xfrm>
            <a:off x="371475" y="6272213"/>
            <a:ext cx="2743200" cy="365125"/>
          </a:xfrm>
          <a:prstGeom prst="rect">
            <a:avLst/>
          </a:prstGeom>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400" i="1">
                <a:solidFill>
                  <a:schemeClr val="tx2"/>
                </a:solidFill>
              </a:rPr>
              <a:t>Page </a:t>
            </a:r>
            <a:fld id="{BA4E28A7-2EB7-43BD-9A0F-A28E963EE43C}" type="slidenum">
              <a:rPr lang="en-US" altLang="en-US" sz="1400" i="1" smtClean="0">
                <a:solidFill>
                  <a:schemeClr val="tx2"/>
                </a:solidFill>
              </a:rPr>
              <a:pPr eaLnBrk="1" hangingPunct="1">
                <a:defRPr/>
              </a:pPr>
              <a:t>‹#›</a:t>
            </a:fld>
            <a:endParaRPr lang="en-US" altLang="en-US" sz="1400" i="1">
              <a:solidFill>
                <a:schemeClr val="tx2"/>
              </a:solidFill>
            </a:endParaRPr>
          </a:p>
        </p:txBody>
      </p:sp>
      <p:sp>
        <p:nvSpPr>
          <p:cNvPr id="4" name="Slide Number Placeholder 5">
            <a:extLst>
              <a:ext uri="{FF2B5EF4-FFF2-40B4-BE49-F238E27FC236}">
                <a16:creationId xmlns:a16="http://schemas.microsoft.com/office/drawing/2014/main" id="{3361B52D-3D18-4E7D-B11C-4B46FDB6350A}"/>
              </a:ext>
            </a:extLst>
          </p:cNvPr>
          <p:cNvSpPr txBox="1">
            <a:spLocks/>
          </p:cNvSpPr>
          <p:nvPr userDrawn="1"/>
        </p:nvSpPr>
        <p:spPr>
          <a:xfrm>
            <a:off x="8647113" y="6288088"/>
            <a:ext cx="3162300" cy="365125"/>
          </a:xfrm>
          <a:prstGeom prst="rect">
            <a:avLst/>
          </a:prstGeom>
        </p:spPr>
        <p:txBody>
          <a:bodyPr/>
          <a:lstStyle>
            <a:defPPr>
              <a:defRPr lang="en-US"/>
            </a:defPPr>
            <a:lvl1pPr marL="0" algn="l" defTabSz="457200" rtl="0" eaLnBrk="1" latinLnBrk="0" hangingPunct="1">
              <a:defRPr sz="1400" i="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a:p>
        </p:txBody>
      </p:sp>
      <p:pic>
        <p:nvPicPr>
          <p:cNvPr id="1031" name="Picture 2">
            <a:extLst>
              <a:ext uri="{FF2B5EF4-FFF2-40B4-BE49-F238E27FC236}">
                <a16:creationId xmlns:a16="http://schemas.microsoft.com/office/drawing/2014/main" id="{AD9EF4A2-0D80-41D5-BCDB-7D2089A94D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513" y="-630238"/>
            <a:ext cx="2516188" cy="251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1"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a:extLst>
              <a:ext uri="{FF2B5EF4-FFF2-40B4-BE49-F238E27FC236}">
                <a16:creationId xmlns:a16="http://schemas.microsoft.com/office/drawing/2014/main" id="{9830F673-7B25-4F63-B249-1574575310AD}"/>
              </a:ext>
            </a:extLst>
          </p:cNvPr>
          <p:cNvSpPr>
            <a:spLocks noGrp="1" noChangeArrowheads="1"/>
          </p:cNvSpPr>
          <p:nvPr>
            <p:ph type="body" sz="quarter" idx="12"/>
          </p:nvPr>
        </p:nvSpPr>
        <p:spPr bwMode="auto">
          <a:xfrm>
            <a:off x="461963" y="4094163"/>
            <a:ext cx="115681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nSpc>
                <a:spcPct val="90000"/>
              </a:lnSpc>
              <a:spcBef>
                <a:spcPct val="0"/>
              </a:spcBef>
              <a:spcAft>
                <a:spcPts val="600"/>
              </a:spcAft>
            </a:pPr>
            <a:r>
              <a:rPr lang="en-US">
                <a:solidFill>
                  <a:srgbClr val="FFFFFF"/>
                </a:solidFill>
                <a:latin typeface="+mj-lt"/>
                <a:ea typeface="+mj-ea"/>
                <a:cs typeface="+mj-cs"/>
              </a:rPr>
              <a:t>[Event/Meeting name]</a:t>
            </a:r>
          </a:p>
          <a:p>
            <a:pPr>
              <a:lnSpc>
                <a:spcPct val="90000"/>
              </a:lnSpc>
              <a:spcBef>
                <a:spcPct val="0"/>
              </a:spcBef>
              <a:spcAft>
                <a:spcPts val="600"/>
              </a:spcAft>
            </a:pPr>
            <a:endParaRPr lang="en-US">
              <a:solidFill>
                <a:srgbClr val="FFFFFF"/>
              </a:solidFill>
              <a:latin typeface="+mj-lt"/>
              <a:ea typeface="+mj-ea"/>
              <a:cs typeface="+mj-cs"/>
            </a:endParaRPr>
          </a:p>
        </p:txBody>
      </p:sp>
      <p:sp>
        <p:nvSpPr>
          <p:cNvPr id="7171" name="Text Placeholder 3">
            <a:extLst>
              <a:ext uri="{FF2B5EF4-FFF2-40B4-BE49-F238E27FC236}">
                <a16:creationId xmlns:a16="http://schemas.microsoft.com/office/drawing/2014/main" id="{3C46CD67-A484-43A3-B13F-52506B1FE28C}"/>
              </a:ext>
            </a:extLst>
          </p:cNvPr>
          <p:cNvSpPr>
            <a:spLocks noGrp="1" noChangeArrowheads="1"/>
          </p:cNvSpPr>
          <p:nvPr>
            <p:ph type="body" sz="quarter" idx="13"/>
          </p:nvPr>
        </p:nvSpPr>
        <p:spPr bwMode="auto">
          <a:xfrm>
            <a:off x="452438" y="6013450"/>
            <a:ext cx="7372350"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nSpc>
                <a:spcPct val="90000"/>
              </a:lnSpc>
              <a:spcBef>
                <a:spcPct val="0"/>
              </a:spcBef>
              <a:spcAft>
                <a:spcPts val="600"/>
              </a:spcAft>
            </a:pPr>
            <a:r>
              <a:rPr lang="en-US">
                <a:solidFill>
                  <a:srgbClr val="FFFFFF"/>
                </a:solidFill>
                <a:latin typeface="+mj-lt"/>
                <a:ea typeface="+mj-ea"/>
                <a:cs typeface="+mj-cs"/>
              </a:rPr>
              <a:t>[Date]</a:t>
            </a:r>
          </a:p>
        </p:txBody>
      </p:sp>
      <p:sp>
        <p:nvSpPr>
          <p:cNvPr id="7172" name="Text Placeholder 2">
            <a:extLst>
              <a:ext uri="{FF2B5EF4-FFF2-40B4-BE49-F238E27FC236}">
                <a16:creationId xmlns:a16="http://schemas.microsoft.com/office/drawing/2014/main" id="{58453BB5-F7CA-49F9-85C1-0156544783EF}"/>
              </a:ext>
            </a:extLst>
          </p:cNvPr>
          <p:cNvSpPr>
            <a:spLocks noGrp="1" noChangeArrowheads="1"/>
          </p:cNvSpPr>
          <p:nvPr>
            <p:ph type="body" sz="quarter" idx="15"/>
          </p:nvPr>
        </p:nvSpPr>
        <p:spPr bwMode="auto">
          <a:xfrm>
            <a:off x="461963" y="2414588"/>
            <a:ext cx="11568112"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Norfolk &amp; Suffolk Economic Renewal Plan</a:t>
            </a:r>
          </a:p>
        </p:txBody>
      </p:sp>
      <p:sp>
        <p:nvSpPr>
          <p:cNvPr id="5" name="Rectangle 4">
            <a:extLst>
              <a:ext uri="{FF2B5EF4-FFF2-40B4-BE49-F238E27FC236}">
                <a16:creationId xmlns:a16="http://schemas.microsoft.com/office/drawing/2014/main" id="{5DD646E1-B7FA-4F6F-86EE-096B607A6168}"/>
              </a:ext>
            </a:extLst>
          </p:cNvPr>
          <p:cNvSpPr/>
          <p:nvPr/>
        </p:nvSpPr>
        <p:spPr>
          <a:xfrm>
            <a:off x="452438" y="4823139"/>
            <a:ext cx="4503733" cy="341632"/>
          </a:xfrm>
          <a:prstGeom prst="rect">
            <a:avLst/>
          </a:prstGeom>
        </p:spPr>
        <p:txBody>
          <a:bodyPr wrap="none">
            <a:spAutoFit/>
          </a:bodyPr>
          <a:lstStyle/>
          <a:p>
            <a:pPr>
              <a:lnSpc>
                <a:spcPct val="90000"/>
              </a:lnSpc>
              <a:spcBef>
                <a:spcPct val="0"/>
              </a:spcBef>
              <a:spcAft>
                <a:spcPts val="600"/>
              </a:spcAft>
            </a:pPr>
            <a:r>
              <a:rPr lang="en-US">
                <a:solidFill>
                  <a:srgbClr val="FFFFFF"/>
                </a:solidFill>
              </a:rPr>
              <a:t>[Name and organisation of person presenting]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Placeholder 2">
            <a:extLst>
              <a:ext uri="{FF2B5EF4-FFF2-40B4-BE49-F238E27FC236}">
                <a16:creationId xmlns:a16="http://schemas.microsoft.com/office/drawing/2014/main" id="{58453BB5-F7CA-49F9-85C1-0156544783EF}"/>
              </a:ext>
            </a:extLst>
          </p:cNvPr>
          <p:cNvSpPr>
            <a:spLocks noGrp="1" noChangeArrowheads="1"/>
          </p:cNvSpPr>
          <p:nvPr>
            <p:ph type="body" sz="quarter" idx="15"/>
          </p:nvPr>
        </p:nvSpPr>
        <p:spPr bwMode="auto">
          <a:xfrm>
            <a:off x="7286516" y="1878516"/>
            <a:ext cx="3909314" cy="2152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dirty="0"/>
              <a:t>Economic Context </a:t>
            </a:r>
          </a:p>
        </p:txBody>
      </p:sp>
    </p:spTree>
    <p:extLst>
      <p:ext uri="{BB962C8B-B14F-4D97-AF65-F5344CB8AC3E}">
        <p14:creationId xmlns:p14="http://schemas.microsoft.com/office/powerpoint/2010/main" val="128442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7715B-451B-444B-BF01-9BCFFE283C9C}"/>
              </a:ext>
            </a:extLst>
          </p:cNvPr>
          <p:cNvSpPr>
            <a:spLocks noGrp="1"/>
          </p:cNvSpPr>
          <p:nvPr>
            <p:ph type="title"/>
          </p:nvPr>
        </p:nvSpPr>
        <p:spPr>
          <a:xfrm>
            <a:off x="2073314" y="342537"/>
            <a:ext cx="10515600" cy="1325563"/>
          </a:xfrm>
        </p:spPr>
        <p:txBody>
          <a:bodyPr lIns="91440" tIns="45720" rIns="91440" bIns="45720" anchor="t"/>
          <a:lstStyle/>
          <a:p>
            <a:r>
              <a:rPr lang="en-GB" sz="2800" b="1" i="1">
                <a:solidFill>
                  <a:schemeClr val="accent1"/>
                </a:solidFill>
                <a:latin typeface="+mn-lt"/>
                <a:ea typeface="+mn-ea"/>
                <a:cs typeface="+mn-cs"/>
              </a:rPr>
              <a:t>Our economy – Pre Pandemic and EU Exit</a:t>
            </a:r>
          </a:p>
        </p:txBody>
      </p:sp>
      <p:grpSp>
        <p:nvGrpSpPr>
          <p:cNvPr id="5" name="Group 4">
            <a:extLst>
              <a:ext uri="{FF2B5EF4-FFF2-40B4-BE49-F238E27FC236}">
                <a16:creationId xmlns:a16="http://schemas.microsoft.com/office/drawing/2014/main" id="{959D93E1-B5A4-44C8-924A-03C177BC8C7F}"/>
              </a:ext>
            </a:extLst>
          </p:cNvPr>
          <p:cNvGrpSpPr/>
          <p:nvPr/>
        </p:nvGrpSpPr>
        <p:grpSpPr>
          <a:xfrm>
            <a:off x="1824463" y="1154676"/>
            <a:ext cx="8052344" cy="4951024"/>
            <a:chOff x="651517" y="1308764"/>
            <a:chExt cx="8052344" cy="5082111"/>
          </a:xfrm>
        </p:grpSpPr>
        <p:sp>
          <p:nvSpPr>
            <p:cNvPr id="3" name="Rectangle 2">
              <a:extLst>
                <a:ext uri="{FF2B5EF4-FFF2-40B4-BE49-F238E27FC236}">
                  <a16:creationId xmlns:a16="http://schemas.microsoft.com/office/drawing/2014/main" id="{C1AB9B49-1992-4AD5-B763-1FEE54C2845C}"/>
                </a:ext>
              </a:extLst>
            </p:cNvPr>
            <p:cNvSpPr/>
            <p:nvPr/>
          </p:nvSpPr>
          <p:spPr>
            <a:xfrm>
              <a:off x="835911" y="1371600"/>
              <a:ext cx="7858269" cy="5019275"/>
            </a:xfrm>
            <a:prstGeom prst="rect">
              <a:avLst/>
            </a:prstGeom>
            <a:noFill/>
            <a:ln w="28575">
              <a:solidFill>
                <a:srgbClr val="008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A8DFD41B-D153-4006-8313-C3CD61EE6E79}"/>
                </a:ext>
              </a:extLst>
            </p:cNvPr>
            <p:cNvSpPr/>
            <p:nvPr/>
          </p:nvSpPr>
          <p:spPr>
            <a:xfrm>
              <a:off x="6545500" y="5208754"/>
              <a:ext cx="1854311" cy="877904"/>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ea typeface="Cambria" panose="02040503050406030204" pitchFamily="18" charset="0"/>
                </a:rPr>
                <a:t>earning </a:t>
              </a:r>
            </a:p>
            <a:p>
              <a:r>
                <a:rPr lang="en-US" sz="2000" b="1">
                  <a:solidFill>
                    <a:srgbClr val="008B44"/>
                  </a:solidFill>
                  <a:ea typeface="Cambria" panose="02040503050406030204" pitchFamily="18" charset="0"/>
                </a:rPr>
                <a:t>£527.80 </a:t>
              </a:r>
              <a:r>
                <a:rPr lang="en-US" sz="2000">
                  <a:solidFill>
                    <a:schemeClr val="tx1"/>
                  </a:solidFill>
                  <a:ea typeface="Cambria" panose="02040503050406030204" pitchFamily="18" charset="0"/>
                </a:rPr>
                <a:t>median </a:t>
              </a:r>
            </a:p>
            <a:p>
              <a:r>
                <a:rPr lang="en-US" sz="2000">
                  <a:solidFill>
                    <a:schemeClr val="tx1"/>
                  </a:solidFill>
                  <a:ea typeface="Cambria" panose="02040503050406030204" pitchFamily="18" charset="0"/>
                </a:rPr>
                <a:t>weekly wages</a:t>
              </a:r>
            </a:p>
          </p:txBody>
        </p:sp>
        <p:cxnSp>
          <p:nvCxnSpPr>
            <p:cNvPr id="142" name="Straight Connector 141">
              <a:extLst>
                <a:ext uri="{FF2B5EF4-FFF2-40B4-BE49-F238E27FC236}">
                  <a16:creationId xmlns:a16="http://schemas.microsoft.com/office/drawing/2014/main" id="{ABB68C35-47C1-4682-B9EA-4202320B6191}"/>
                </a:ext>
              </a:extLst>
            </p:cNvPr>
            <p:cNvCxnSpPr>
              <a:cxnSpLocks/>
            </p:cNvCxnSpPr>
            <p:nvPr/>
          </p:nvCxnSpPr>
          <p:spPr>
            <a:xfrm flipV="1">
              <a:off x="835911" y="3103663"/>
              <a:ext cx="7858269" cy="40389"/>
            </a:xfrm>
            <a:prstGeom prst="line">
              <a:avLst/>
            </a:prstGeom>
            <a:ln w="28575">
              <a:solidFill>
                <a:srgbClr val="008B44"/>
              </a:solidFill>
              <a:prstDash val="dash"/>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A948612B-AFB1-40CF-8528-FC1205E14174}"/>
                </a:ext>
              </a:extLst>
            </p:cNvPr>
            <p:cNvSpPr/>
            <p:nvPr/>
          </p:nvSpPr>
          <p:spPr>
            <a:xfrm>
              <a:off x="6355594" y="3855337"/>
              <a:ext cx="775067" cy="398993"/>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a:solidFill>
                    <a:srgbClr val="008B44"/>
                  </a:solidFill>
                  <a:ea typeface="Cambria" panose="02040503050406030204" pitchFamily="18" charset="0"/>
                </a:rPr>
                <a:t>&amp;</a:t>
              </a:r>
            </a:p>
          </p:txBody>
        </p:sp>
        <p:cxnSp>
          <p:nvCxnSpPr>
            <p:cNvPr id="150" name="Straight Connector 149">
              <a:extLst>
                <a:ext uri="{FF2B5EF4-FFF2-40B4-BE49-F238E27FC236}">
                  <a16:creationId xmlns:a16="http://schemas.microsoft.com/office/drawing/2014/main" id="{A1691286-64D0-4C77-86C0-C8DE1B6BCCBD}"/>
                </a:ext>
              </a:extLst>
            </p:cNvPr>
            <p:cNvCxnSpPr>
              <a:cxnSpLocks/>
            </p:cNvCxnSpPr>
            <p:nvPr/>
          </p:nvCxnSpPr>
          <p:spPr>
            <a:xfrm flipV="1">
              <a:off x="845592" y="4913347"/>
              <a:ext cx="7858269" cy="40389"/>
            </a:xfrm>
            <a:prstGeom prst="line">
              <a:avLst/>
            </a:prstGeom>
            <a:ln w="28575">
              <a:solidFill>
                <a:srgbClr val="008B44"/>
              </a:solidFill>
              <a:prstDash val="dash"/>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3B262A01-C129-42FC-8901-74CC4CA74F2A}"/>
                </a:ext>
              </a:extLst>
            </p:cNvPr>
            <p:cNvGrpSpPr/>
            <p:nvPr/>
          </p:nvGrpSpPr>
          <p:grpSpPr>
            <a:xfrm>
              <a:off x="3033772" y="4995702"/>
              <a:ext cx="3444019" cy="1309998"/>
              <a:chOff x="3033772" y="4995702"/>
              <a:chExt cx="2850197" cy="1309998"/>
            </a:xfrm>
          </p:grpSpPr>
          <p:pic>
            <p:nvPicPr>
              <p:cNvPr id="175" name="Picture 174">
                <a:extLst>
                  <a:ext uri="{FF2B5EF4-FFF2-40B4-BE49-F238E27FC236}">
                    <a16:creationId xmlns:a16="http://schemas.microsoft.com/office/drawing/2014/main" id="{4E2CF4CB-9941-453F-86AE-BB23C1910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377" y="5097395"/>
                <a:ext cx="1149771" cy="1149771"/>
              </a:xfrm>
              <a:prstGeom prst="rect">
                <a:avLst/>
              </a:prstGeom>
            </p:spPr>
          </p:pic>
          <p:sp>
            <p:nvSpPr>
              <p:cNvPr id="159" name="Rectangle 158">
                <a:extLst>
                  <a:ext uri="{FF2B5EF4-FFF2-40B4-BE49-F238E27FC236}">
                    <a16:creationId xmlns:a16="http://schemas.microsoft.com/office/drawing/2014/main" id="{BB12E353-21F3-41F8-9C07-1D8CE06B401E}"/>
                  </a:ext>
                </a:extLst>
              </p:cNvPr>
              <p:cNvSpPr/>
              <p:nvPr/>
            </p:nvSpPr>
            <p:spPr>
              <a:xfrm>
                <a:off x="3447626" y="5334214"/>
                <a:ext cx="789034" cy="400110"/>
              </a:xfrm>
              <a:prstGeom prst="rect">
                <a:avLst/>
              </a:prstGeom>
            </p:spPr>
            <p:txBody>
              <a:bodyPr wrap="square">
                <a:spAutoFit/>
              </a:bodyPr>
              <a:lstStyle/>
              <a:p>
                <a:pPr algn="ctr"/>
                <a:r>
                  <a:rPr lang="en-US" sz="2000" b="1">
                    <a:solidFill>
                      <a:schemeClr val="bg1"/>
                    </a:solidFill>
                    <a:ea typeface="Cambria" panose="02040503050406030204" pitchFamily="18" charset="0"/>
                  </a:rPr>
                  <a:t>31.0%</a:t>
                </a:r>
                <a:endParaRPr lang="en-GB" sz="2000">
                  <a:solidFill>
                    <a:schemeClr val="bg1"/>
                  </a:solidFill>
                </a:endParaRPr>
              </a:p>
            </p:txBody>
          </p:sp>
          <p:sp>
            <p:nvSpPr>
              <p:cNvPr id="157" name="Rectangle 156">
                <a:extLst>
                  <a:ext uri="{FF2B5EF4-FFF2-40B4-BE49-F238E27FC236}">
                    <a16:creationId xmlns:a16="http://schemas.microsoft.com/office/drawing/2014/main" id="{CED634B2-28A4-4CC0-BA15-8A07DB5E1CAB}"/>
                  </a:ext>
                </a:extLst>
              </p:cNvPr>
              <p:cNvSpPr/>
              <p:nvPr/>
            </p:nvSpPr>
            <p:spPr>
              <a:xfrm>
                <a:off x="3033772" y="4995702"/>
                <a:ext cx="1600237" cy="1045319"/>
              </a:xfrm>
              <a:prstGeom prst="rect">
                <a:avLst/>
              </a:prstGeom>
              <a:noFill/>
              <a:ln>
                <a:noFill/>
              </a:ln>
            </p:spPr>
            <p:txBody>
              <a:bodyPr wrap="none" lIns="91440" tIns="45720" rIns="91440" bIns="45720">
                <a:prstTxWarp prst="textArchDown">
                  <a:avLst>
                    <a:gd name="adj" fmla="val 774068"/>
                  </a:avLst>
                </a:prstTxWarp>
                <a:spAutoFit/>
              </a:bodyPr>
              <a:lstStyle/>
              <a:p>
                <a:pPr algn="ctr"/>
                <a:r>
                  <a:rPr lang="en-US" sz="2000">
                    <a:solidFill>
                      <a:schemeClr val="bg1"/>
                    </a:solidFill>
                    <a:ea typeface="Cambria" panose="02040503050406030204" pitchFamily="18" charset="0"/>
                  </a:rPr>
                  <a:t>NVQ4+</a:t>
                </a:r>
                <a:endParaRPr lang="en-GB" sz="2000">
                  <a:solidFill>
                    <a:schemeClr val="bg1"/>
                  </a:solidFill>
                </a:endParaRPr>
              </a:p>
            </p:txBody>
          </p:sp>
          <p:sp>
            <p:nvSpPr>
              <p:cNvPr id="155" name="Rectangle 154">
                <a:extLst>
                  <a:ext uri="{FF2B5EF4-FFF2-40B4-BE49-F238E27FC236}">
                    <a16:creationId xmlns:a16="http://schemas.microsoft.com/office/drawing/2014/main" id="{34D4E83E-5C3E-43A1-BD4B-D8C8EB553F9B}"/>
                  </a:ext>
                </a:extLst>
              </p:cNvPr>
              <p:cNvSpPr/>
              <p:nvPr/>
            </p:nvSpPr>
            <p:spPr>
              <a:xfrm>
                <a:off x="4407069" y="5254395"/>
                <a:ext cx="1367376" cy="1015663"/>
              </a:xfrm>
              <a:prstGeom prst="rect">
                <a:avLst/>
              </a:prstGeom>
            </p:spPr>
            <p:txBody>
              <a:bodyPr wrap="square">
                <a:spAutoFit/>
              </a:bodyPr>
              <a:lstStyle/>
              <a:p>
                <a:r>
                  <a:rPr lang="en-US" sz="2000">
                    <a:ea typeface="Cambria" panose="02040503050406030204" pitchFamily="18" charset="0"/>
                  </a:rPr>
                  <a:t>&amp;</a:t>
                </a:r>
                <a:r>
                  <a:rPr lang="en-US" sz="2000" b="1">
                    <a:solidFill>
                      <a:schemeClr val="tx2"/>
                    </a:solidFill>
                    <a:ea typeface="Cambria" panose="02040503050406030204" pitchFamily="18" charset="0"/>
                  </a:rPr>
                  <a:t> </a:t>
                </a:r>
                <a:r>
                  <a:rPr lang="en-US" sz="2000" b="1">
                    <a:solidFill>
                      <a:srgbClr val="008B44"/>
                    </a:solidFill>
                    <a:ea typeface="Cambria" panose="02040503050406030204" pitchFamily="18" charset="0"/>
                  </a:rPr>
                  <a:t>11.1%</a:t>
                </a:r>
                <a:r>
                  <a:rPr lang="en-US" sz="2000" b="1">
                    <a:solidFill>
                      <a:srgbClr val="3BB2CB"/>
                    </a:solidFill>
                    <a:ea typeface="Cambria" panose="02040503050406030204" pitchFamily="18" charset="0"/>
                  </a:rPr>
                  <a:t> </a:t>
                </a:r>
                <a:r>
                  <a:rPr lang="en-US" sz="2000">
                    <a:ea typeface="Cambria" panose="02040503050406030204" pitchFamily="18" charset="0"/>
                  </a:rPr>
                  <a:t>no qualification or NVQ1</a:t>
                </a:r>
                <a:endParaRPr lang="en-GB" sz="2000"/>
              </a:p>
            </p:txBody>
          </p:sp>
          <p:sp>
            <p:nvSpPr>
              <p:cNvPr id="153" name="Rectangle 152">
                <a:extLst>
                  <a:ext uri="{FF2B5EF4-FFF2-40B4-BE49-F238E27FC236}">
                    <a16:creationId xmlns:a16="http://schemas.microsoft.com/office/drawing/2014/main" id="{C473ABFD-277C-4EC1-AF0B-8C036CB5F1A7}"/>
                  </a:ext>
                </a:extLst>
              </p:cNvPr>
              <p:cNvSpPr/>
              <p:nvPr/>
            </p:nvSpPr>
            <p:spPr>
              <a:xfrm>
                <a:off x="3186186" y="5155929"/>
                <a:ext cx="2697783" cy="1149771"/>
              </a:xfrm>
              <a:prstGeom prst="rect">
                <a:avLst/>
              </a:prstGeom>
              <a:noFill/>
              <a:ln w="19050">
                <a:solidFill>
                  <a:srgbClr val="008B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1" name="Group 190">
              <a:extLst>
                <a:ext uri="{FF2B5EF4-FFF2-40B4-BE49-F238E27FC236}">
                  <a16:creationId xmlns:a16="http://schemas.microsoft.com/office/drawing/2014/main" id="{0DDB77A5-CF61-4876-BAD0-5FFA6C3A35D7}"/>
                </a:ext>
              </a:extLst>
            </p:cNvPr>
            <p:cNvGrpSpPr/>
            <p:nvPr/>
          </p:nvGrpSpPr>
          <p:grpSpPr>
            <a:xfrm>
              <a:off x="708896" y="1308764"/>
              <a:ext cx="3219666" cy="1705200"/>
              <a:chOff x="708896" y="1464691"/>
              <a:chExt cx="3219666" cy="1705200"/>
            </a:xfrm>
          </p:grpSpPr>
          <p:sp>
            <p:nvSpPr>
              <p:cNvPr id="88" name="Rectangle 87">
                <a:extLst>
                  <a:ext uri="{FF2B5EF4-FFF2-40B4-BE49-F238E27FC236}">
                    <a16:creationId xmlns:a16="http://schemas.microsoft.com/office/drawing/2014/main" id="{ECEC192C-172B-4796-80AB-46B32FEDB648}"/>
                  </a:ext>
                </a:extLst>
              </p:cNvPr>
              <p:cNvSpPr/>
              <p:nvPr/>
            </p:nvSpPr>
            <p:spPr>
              <a:xfrm>
                <a:off x="708896" y="1464691"/>
                <a:ext cx="1541748" cy="1325563"/>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chemeClr val="tx1"/>
                    </a:solidFill>
                    <a:ea typeface="Cambria" panose="02040503050406030204" pitchFamily="18" charset="0"/>
                  </a:rPr>
                  <a:t>A </a:t>
                </a:r>
                <a:r>
                  <a:rPr lang="en-US" sz="2400" b="1">
                    <a:solidFill>
                      <a:srgbClr val="008B44"/>
                    </a:solidFill>
                    <a:ea typeface="Cambria" panose="02040503050406030204" pitchFamily="18" charset="0"/>
                  </a:rPr>
                  <a:t>£36.4bn </a:t>
                </a:r>
                <a:r>
                  <a:rPr lang="en-US" sz="2400">
                    <a:solidFill>
                      <a:schemeClr val="tx1"/>
                    </a:solidFill>
                    <a:ea typeface="Cambria" panose="02040503050406030204" pitchFamily="18" charset="0"/>
                  </a:rPr>
                  <a:t>economy</a:t>
                </a:r>
              </a:p>
            </p:txBody>
          </p:sp>
          <p:sp>
            <p:nvSpPr>
              <p:cNvPr id="145" name="Rectangle 144">
                <a:extLst>
                  <a:ext uri="{FF2B5EF4-FFF2-40B4-BE49-F238E27FC236}">
                    <a16:creationId xmlns:a16="http://schemas.microsoft.com/office/drawing/2014/main" id="{F3E55245-2F45-4FC8-AB46-DE22DA0753DA}"/>
                  </a:ext>
                </a:extLst>
              </p:cNvPr>
              <p:cNvSpPr/>
              <p:nvPr/>
            </p:nvSpPr>
            <p:spPr>
              <a:xfrm>
                <a:off x="1539279" y="2742216"/>
                <a:ext cx="2389283" cy="427675"/>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ea typeface="Cambria" panose="02040503050406030204" pitchFamily="18" charset="0"/>
                  </a:rPr>
                  <a:t>growing </a:t>
                </a:r>
                <a:r>
                  <a:rPr lang="en-US" sz="2000" b="1">
                    <a:solidFill>
                      <a:srgbClr val="008B44"/>
                    </a:solidFill>
                    <a:ea typeface="Cambria" panose="02040503050406030204" pitchFamily="18" charset="0"/>
                  </a:rPr>
                  <a:t>1.8% </a:t>
                </a:r>
                <a:r>
                  <a:rPr lang="en-US" sz="2000">
                    <a:solidFill>
                      <a:schemeClr val="tx1"/>
                    </a:solidFill>
                    <a:ea typeface="Cambria" panose="02040503050406030204" pitchFamily="18" charset="0"/>
                  </a:rPr>
                  <a:t>average per annum</a:t>
                </a:r>
                <a:endParaRPr lang="en-US" sz="2400">
                  <a:solidFill>
                    <a:schemeClr val="tx1"/>
                  </a:solidFill>
                  <a:ea typeface="Cambria" panose="02040503050406030204" pitchFamily="18" charset="0"/>
                </a:endParaRPr>
              </a:p>
            </p:txBody>
          </p:sp>
          <p:pic>
            <p:nvPicPr>
              <p:cNvPr id="162" name="Picture 161" descr="A close up of a sign&#10;&#10;Description automatically generated">
                <a:extLst>
                  <a:ext uri="{FF2B5EF4-FFF2-40B4-BE49-F238E27FC236}">
                    <a16:creationId xmlns:a16="http://schemas.microsoft.com/office/drawing/2014/main" id="{484B053C-1682-42BB-8CEA-F422B7EB4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2248" y="1631984"/>
                <a:ext cx="983478" cy="983478"/>
              </a:xfrm>
              <a:prstGeom prst="rect">
                <a:avLst/>
              </a:prstGeom>
            </p:spPr>
          </p:pic>
        </p:grpSp>
        <p:grpSp>
          <p:nvGrpSpPr>
            <p:cNvPr id="190" name="Group 189">
              <a:extLst>
                <a:ext uri="{FF2B5EF4-FFF2-40B4-BE49-F238E27FC236}">
                  <a16:creationId xmlns:a16="http://schemas.microsoft.com/office/drawing/2014/main" id="{B76B5885-AAFE-4F8B-8BEC-32ECA4E86E43}"/>
                </a:ext>
              </a:extLst>
            </p:cNvPr>
            <p:cNvGrpSpPr/>
            <p:nvPr/>
          </p:nvGrpSpPr>
          <p:grpSpPr>
            <a:xfrm>
              <a:off x="3826637" y="1455226"/>
              <a:ext cx="2528957" cy="1363152"/>
              <a:chOff x="3826637" y="1544659"/>
              <a:chExt cx="2528957" cy="1363152"/>
            </a:xfrm>
          </p:grpSpPr>
          <p:sp>
            <p:nvSpPr>
              <p:cNvPr id="89" name="Rectangle 88">
                <a:extLst>
                  <a:ext uri="{FF2B5EF4-FFF2-40B4-BE49-F238E27FC236}">
                    <a16:creationId xmlns:a16="http://schemas.microsoft.com/office/drawing/2014/main" id="{B2C26B3E-D4AB-4DDD-868C-82AD487F33A7}"/>
                  </a:ext>
                </a:extLst>
              </p:cNvPr>
              <p:cNvSpPr/>
              <p:nvPr/>
            </p:nvSpPr>
            <p:spPr>
              <a:xfrm>
                <a:off x="3826637" y="1709712"/>
                <a:ext cx="1253152" cy="1029171"/>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chemeClr val="tx1"/>
                    </a:solidFill>
                    <a:ea typeface="Cambria" panose="02040503050406030204" pitchFamily="18" charset="0"/>
                  </a:rPr>
                  <a:t>with GVA per head of</a:t>
                </a:r>
              </a:p>
            </p:txBody>
          </p:sp>
          <p:sp>
            <p:nvSpPr>
              <p:cNvPr id="91" name="Rectangle 90">
                <a:extLst>
                  <a:ext uri="{FF2B5EF4-FFF2-40B4-BE49-F238E27FC236}">
                    <a16:creationId xmlns:a16="http://schemas.microsoft.com/office/drawing/2014/main" id="{087F523B-AF17-48CC-8B3E-B548481B791B}"/>
                  </a:ext>
                </a:extLst>
              </p:cNvPr>
              <p:cNvSpPr/>
              <p:nvPr/>
            </p:nvSpPr>
            <p:spPr>
              <a:xfrm>
                <a:off x="4991120" y="1544659"/>
                <a:ext cx="1364474" cy="34084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8B44"/>
                    </a:solidFill>
                    <a:ea typeface="Cambria" panose="02040503050406030204" pitchFamily="18" charset="0"/>
                  </a:rPr>
                  <a:t>£21,995</a:t>
                </a:r>
                <a:endParaRPr lang="en-US" sz="2400">
                  <a:solidFill>
                    <a:srgbClr val="008B44"/>
                  </a:solidFill>
                  <a:ea typeface="Cambria" panose="02040503050406030204" pitchFamily="18" charset="0"/>
                </a:endParaRPr>
              </a:p>
            </p:txBody>
          </p:sp>
          <p:pic>
            <p:nvPicPr>
              <p:cNvPr id="165" name="Picture 164" descr="A picture containing object&#10;&#10;Description automatically generated">
                <a:extLst>
                  <a:ext uri="{FF2B5EF4-FFF2-40B4-BE49-F238E27FC236}">
                    <a16:creationId xmlns:a16="http://schemas.microsoft.com/office/drawing/2014/main" id="{EFB7B151-3F40-4187-BA16-B25710E54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617" y="1944250"/>
                <a:ext cx="963561" cy="963561"/>
              </a:xfrm>
              <a:prstGeom prst="rect">
                <a:avLst/>
              </a:prstGeom>
            </p:spPr>
          </p:pic>
        </p:grpSp>
        <p:grpSp>
          <p:nvGrpSpPr>
            <p:cNvPr id="189" name="Group 188">
              <a:extLst>
                <a:ext uri="{FF2B5EF4-FFF2-40B4-BE49-F238E27FC236}">
                  <a16:creationId xmlns:a16="http://schemas.microsoft.com/office/drawing/2014/main" id="{96D2FA79-FA35-49C8-9FA8-A6327C9A97A6}"/>
                </a:ext>
              </a:extLst>
            </p:cNvPr>
            <p:cNvGrpSpPr/>
            <p:nvPr/>
          </p:nvGrpSpPr>
          <p:grpSpPr>
            <a:xfrm>
              <a:off x="6004094" y="1559813"/>
              <a:ext cx="2471239" cy="1214897"/>
              <a:chOff x="6004094" y="1649246"/>
              <a:chExt cx="2471239" cy="1214897"/>
            </a:xfrm>
          </p:grpSpPr>
          <p:sp>
            <p:nvSpPr>
              <p:cNvPr id="92" name="Rectangle 91">
                <a:extLst>
                  <a:ext uri="{FF2B5EF4-FFF2-40B4-BE49-F238E27FC236}">
                    <a16:creationId xmlns:a16="http://schemas.microsoft.com/office/drawing/2014/main" id="{9ED9E116-141F-4085-B1D9-7C12141B9A9B}"/>
                  </a:ext>
                </a:extLst>
              </p:cNvPr>
              <p:cNvSpPr/>
              <p:nvPr/>
            </p:nvSpPr>
            <p:spPr>
              <a:xfrm>
                <a:off x="6004094" y="1649246"/>
                <a:ext cx="1325604" cy="1029171"/>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chemeClr val="tx1"/>
                    </a:solidFill>
                    <a:ea typeface="Cambria" panose="02040503050406030204" pitchFamily="18" charset="0"/>
                  </a:rPr>
                  <a:t>and</a:t>
                </a:r>
              </a:p>
              <a:p>
                <a:pPr algn="r"/>
                <a:r>
                  <a:rPr lang="en-US" sz="2400">
                    <a:solidFill>
                      <a:schemeClr val="tx1"/>
                    </a:solidFill>
                    <a:ea typeface="Cambria" panose="02040503050406030204" pitchFamily="18" charset="0"/>
                  </a:rPr>
                  <a:t> GVA per hour of</a:t>
                </a:r>
              </a:p>
            </p:txBody>
          </p:sp>
          <p:sp>
            <p:nvSpPr>
              <p:cNvPr id="93" name="Rectangle 92">
                <a:extLst>
                  <a:ext uri="{FF2B5EF4-FFF2-40B4-BE49-F238E27FC236}">
                    <a16:creationId xmlns:a16="http://schemas.microsoft.com/office/drawing/2014/main" id="{59B3DA12-8B4F-4582-8CDF-542ADF0F258C}"/>
                  </a:ext>
                </a:extLst>
              </p:cNvPr>
              <p:cNvSpPr/>
              <p:nvPr/>
            </p:nvSpPr>
            <p:spPr>
              <a:xfrm>
                <a:off x="7269159" y="1755270"/>
                <a:ext cx="1206174" cy="320285"/>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8B44"/>
                    </a:solidFill>
                    <a:ea typeface="Cambria" panose="02040503050406030204" pitchFamily="18" charset="0"/>
                  </a:rPr>
                  <a:t>£30.57</a:t>
                </a:r>
                <a:endParaRPr lang="en-US" sz="2400">
                  <a:solidFill>
                    <a:srgbClr val="008B44"/>
                  </a:solidFill>
                  <a:ea typeface="Cambria" panose="02040503050406030204" pitchFamily="18" charset="0"/>
                </a:endParaRPr>
              </a:p>
            </p:txBody>
          </p:sp>
          <p:pic>
            <p:nvPicPr>
              <p:cNvPr id="168" name="Picture 167" descr="A close up of a sign&#10;&#10;Description automatically generated">
                <a:extLst>
                  <a:ext uri="{FF2B5EF4-FFF2-40B4-BE49-F238E27FC236}">
                    <a16:creationId xmlns:a16="http://schemas.microsoft.com/office/drawing/2014/main" id="{C4E79F53-DC7C-4421-BB41-2E6E897181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8484" y="2200209"/>
                <a:ext cx="663934" cy="663934"/>
              </a:xfrm>
              <a:prstGeom prst="rect">
                <a:avLst/>
              </a:prstGeom>
            </p:spPr>
          </p:pic>
        </p:grpSp>
        <p:pic>
          <p:nvPicPr>
            <p:cNvPr id="178" name="Picture 177">
              <a:extLst>
                <a:ext uri="{FF2B5EF4-FFF2-40B4-BE49-F238E27FC236}">
                  <a16:creationId xmlns:a16="http://schemas.microsoft.com/office/drawing/2014/main" id="{4D553E36-9986-49BF-80B7-96D504F60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8059" y="5078389"/>
              <a:ext cx="972257" cy="972257"/>
            </a:xfrm>
            <a:prstGeom prst="rect">
              <a:avLst/>
            </a:prstGeom>
          </p:spPr>
        </p:pic>
        <p:grpSp>
          <p:nvGrpSpPr>
            <p:cNvPr id="192" name="Group 191">
              <a:extLst>
                <a:ext uri="{FF2B5EF4-FFF2-40B4-BE49-F238E27FC236}">
                  <a16:creationId xmlns:a16="http://schemas.microsoft.com/office/drawing/2014/main" id="{1A637D4E-8B90-4521-9593-77B95896A139}"/>
                </a:ext>
              </a:extLst>
            </p:cNvPr>
            <p:cNvGrpSpPr/>
            <p:nvPr/>
          </p:nvGrpSpPr>
          <p:grpSpPr>
            <a:xfrm>
              <a:off x="651517" y="3220860"/>
              <a:ext cx="2765319" cy="1568103"/>
              <a:chOff x="651517" y="3220860"/>
              <a:chExt cx="2765319" cy="1568103"/>
            </a:xfrm>
          </p:grpSpPr>
          <p:sp>
            <p:nvSpPr>
              <p:cNvPr id="133" name="Rectangle 132">
                <a:extLst>
                  <a:ext uri="{FF2B5EF4-FFF2-40B4-BE49-F238E27FC236}">
                    <a16:creationId xmlns:a16="http://schemas.microsoft.com/office/drawing/2014/main" id="{E3C739AA-E110-4C01-BD67-4741BD32966C}"/>
                  </a:ext>
                </a:extLst>
              </p:cNvPr>
              <p:cNvSpPr/>
              <p:nvPr/>
            </p:nvSpPr>
            <p:spPr>
              <a:xfrm>
                <a:off x="651517" y="3220860"/>
                <a:ext cx="1340506" cy="1325563"/>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a:solidFill>
                      <a:srgbClr val="008B44"/>
                    </a:solidFill>
                    <a:ea typeface="Cambria" panose="02040503050406030204" pitchFamily="18" charset="0"/>
                  </a:rPr>
                  <a:t>1.7m</a:t>
                </a:r>
              </a:p>
              <a:p>
                <a:pPr algn="r"/>
                <a:r>
                  <a:rPr lang="en-US" sz="2400">
                    <a:solidFill>
                      <a:schemeClr val="tx1"/>
                    </a:solidFill>
                    <a:ea typeface="Cambria" panose="02040503050406030204" pitchFamily="18" charset="0"/>
                  </a:rPr>
                  <a:t>people</a:t>
                </a:r>
              </a:p>
            </p:txBody>
          </p:sp>
          <p:sp>
            <p:nvSpPr>
              <p:cNvPr id="141" name="Rectangle 140">
                <a:extLst>
                  <a:ext uri="{FF2B5EF4-FFF2-40B4-BE49-F238E27FC236}">
                    <a16:creationId xmlns:a16="http://schemas.microsoft.com/office/drawing/2014/main" id="{F97E284A-C14C-4EBB-B5C5-A5F3758F74A0}"/>
                  </a:ext>
                </a:extLst>
              </p:cNvPr>
              <p:cNvSpPr/>
              <p:nvPr/>
            </p:nvSpPr>
            <p:spPr>
              <a:xfrm>
                <a:off x="1879997" y="4361288"/>
                <a:ext cx="1536839" cy="427675"/>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8B44"/>
                    </a:solidFill>
                    <a:ea typeface="Cambria" panose="02040503050406030204" pitchFamily="18" charset="0"/>
                  </a:rPr>
                  <a:t>3.6% </a:t>
                </a:r>
                <a:r>
                  <a:rPr lang="en-US">
                    <a:solidFill>
                      <a:schemeClr val="tx1"/>
                    </a:solidFill>
                    <a:ea typeface="Cambria" panose="02040503050406030204" pitchFamily="18" charset="0"/>
                  </a:rPr>
                  <a:t>growth since 2012</a:t>
                </a:r>
                <a:endParaRPr lang="en-US" sz="2400">
                  <a:solidFill>
                    <a:schemeClr val="tx1"/>
                  </a:solidFill>
                  <a:ea typeface="Cambria" panose="02040503050406030204" pitchFamily="18" charset="0"/>
                </a:endParaRPr>
              </a:p>
            </p:txBody>
          </p:sp>
          <p:pic>
            <p:nvPicPr>
              <p:cNvPr id="181" name="Picture 180" descr="A close up of a sign&#10;&#10;Description automatically generated">
                <a:extLst>
                  <a:ext uri="{FF2B5EF4-FFF2-40B4-BE49-F238E27FC236}">
                    <a16:creationId xmlns:a16="http://schemas.microsoft.com/office/drawing/2014/main" id="{2C04FA98-E2CE-4827-A949-E2DA506B12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636" y="3266701"/>
                <a:ext cx="963562" cy="963562"/>
              </a:xfrm>
              <a:prstGeom prst="rect">
                <a:avLst/>
              </a:prstGeom>
            </p:spPr>
          </p:pic>
        </p:grpSp>
        <p:grpSp>
          <p:nvGrpSpPr>
            <p:cNvPr id="196" name="Group 195">
              <a:extLst>
                <a:ext uri="{FF2B5EF4-FFF2-40B4-BE49-F238E27FC236}">
                  <a16:creationId xmlns:a16="http://schemas.microsoft.com/office/drawing/2014/main" id="{5D01360A-817E-448C-8F69-B3CE186B5824}"/>
                </a:ext>
              </a:extLst>
            </p:cNvPr>
            <p:cNvGrpSpPr/>
            <p:nvPr/>
          </p:nvGrpSpPr>
          <p:grpSpPr>
            <a:xfrm>
              <a:off x="898106" y="5077329"/>
              <a:ext cx="2371670" cy="1141644"/>
              <a:chOff x="898106" y="5037573"/>
              <a:chExt cx="2371670" cy="1141644"/>
            </a:xfrm>
          </p:grpSpPr>
          <p:sp>
            <p:nvSpPr>
              <p:cNvPr id="139" name="Rectangle 138">
                <a:extLst>
                  <a:ext uri="{FF2B5EF4-FFF2-40B4-BE49-F238E27FC236}">
                    <a16:creationId xmlns:a16="http://schemas.microsoft.com/office/drawing/2014/main" id="{D9813139-20F3-41F9-9FA9-A76C00800C91}"/>
                  </a:ext>
                </a:extLst>
              </p:cNvPr>
              <p:cNvSpPr/>
              <p:nvPr/>
            </p:nvSpPr>
            <p:spPr>
              <a:xfrm>
                <a:off x="898106" y="5037573"/>
                <a:ext cx="2371670" cy="517155"/>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008B44"/>
                    </a:solidFill>
                    <a:ea typeface="Cambria" panose="02040503050406030204" pitchFamily="18" charset="0"/>
                  </a:rPr>
                  <a:t>76.8% </a:t>
                </a:r>
                <a:r>
                  <a:rPr lang="en-US" sz="2000">
                    <a:solidFill>
                      <a:schemeClr val="tx1"/>
                    </a:solidFill>
                    <a:ea typeface="Cambria" panose="02040503050406030204" pitchFamily="18" charset="0"/>
                  </a:rPr>
                  <a:t>employment</a:t>
                </a:r>
              </a:p>
              <a:p>
                <a:r>
                  <a:rPr lang="en-US" sz="2000">
                    <a:solidFill>
                      <a:schemeClr val="tx1"/>
                    </a:solidFill>
                    <a:ea typeface="Cambria" panose="02040503050406030204" pitchFamily="18" charset="0"/>
                  </a:rPr>
                  <a:t> rate</a:t>
                </a:r>
              </a:p>
            </p:txBody>
          </p:sp>
          <p:pic>
            <p:nvPicPr>
              <p:cNvPr id="195" name="Picture 194" descr="A close up of a sign&#10;&#10;Description automatically generated">
                <a:extLst>
                  <a:ext uri="{FF2B5EF4-FFF2-40B4-BE49-F238E27FC236}">
                    <a16:creationId xmlns:a16="http://schemas.microsoft.com/office/drawing/2014/main" id="{480369A2-8DCC-4838-ADDD-C7A2F9D6F7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307" y="5386187"/>
                <a:ext cx="793030" cy="793030"/>
              </a:xfrm>
              <a:prstGeom prst="rect">
                <a:avLst/>
              </a:prstGeom>
            </p:spPr>
          </p:pic>
        </p:grpSp>
        <p:grpSp>
          <p:nvGrpSpPr>
            <p:cNvPr id="202" name="Group 201">
              <a:extLst>
                <a:ext uri="{FF2B5EF4-FFF2-40B4-BE49-F238E27FC236}">
                  <a16:creationId xmlns:a16="http://schemas.microsoft.com/office/drawing/2014/main" id="{81DFA04A-21B2-452C-B769-EF49085D4A51}"/>
                </a:ext>
              </a:extLst>
            </p:cNvPr>
            <p:cNvGrpSpPr/>
            <p:nvPr/>
          </p:nvGrpSpPr>
          <p:grpSpPr>
            <a:xfrm>
              <a:off x="7068275" y="3065124"/>
              <a:ext cx="1536839" cy="1682305"/>
              <a:chOff x="7068275" y="3065124"/>
              <a:chExt cx="1536839" cy="1682305"/>
            </a:xfrm>
          </p:grpSpPr>
          <p:pic>
            <p:nvPicPr>
              <p:cNvPr id="199" name="Picture 198" descr="A close up of text on a white background&#10;&#10;Description automatically generated">
                <a:extLst>
                  <a:ext uri="{FF2B5EF4-FFF2-40B4-BE49-F238E27FC236}">
                    <a16:creationId xmlns:a16="http://schemas.microsoft.com/office/drawing/2014/main" id="{837606A3-6881-4E9C-84EB-3F9EE3FE85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0637" y="3065124"/>
                <a:ext cx="1300593" cy="1300593"/>
              </a:xfrm>
              <a:prstGeom prst="rect">
                <a:avLst/>
              </a:prstGeom>
            </p:spPr>
          </p:pic>
          <p:sp>
            <p:nvSpPr>
              <p:cNvPr id="120" name="Rectangle 119">
                <a:extLst>
                  <a:ext uri="{FF2B5EF4-FFF2-40B4-BE49-F238E27FC236}">
                    <a16:creationId xmlns:a16="http://schemas.microsoft.com/office/drawing/2014/main" id="{8967B60F-DDC4-48E5-8E3B-F917E77437F0}"/>
                  </a:ext>
                </a:extLst>
              </p:cNvPr>
              <p:cNvSpPr/>
              <p:nvPr/>
            </p:nvSpPr>
            <p:spPr>
              <a:xfrm>
                <a:off x="7336058" y="3899851"/>
                <a:ext cx="1021141" cy="251668"/>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ea typeface="Cambria" panose="02040503050406030204" pitchFamily="18" charset="0"/>
                  </a:rPr>
                  <a:t>jobs</a:t>
                </a:r>
              </a:p>
            </p:txBody>
          </p:sp>
          <p:sp>
            <p:nvSpPr>
              <p:cNvPr id="122" name="Rectangle 121">
                <a:extLst>
                  <a:ext uri="{FF2B5EF4-FFF2-40B4-BE49-F238E27FC236}">
                    <a16:creationId xmlns:a16="http://schemas.microsoft.com/office/drawing/2014/main" id="{E871FAE4-F9C4-4B22-994F-8F64B12398CC}"/>
                  </a:ext>
                </a:extLst>
              </p:cNvPr>
              <p:cNvSpPr/>
              <p:nvPr/>
            </p:nvSpPr>
            <p:spPr>
              <a:xfrm>
                <a:off x="7212160" y="3303237"/>
                <a:ext cx="1249070" cy="421171"/>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8B44"/>
                    </a:solidFill>
                    <a:ea typeface="Cambria"/>
                  </a:rPr>
                  <a:t>719,500</a:t>
                </a:r>
                <a:endParaRPr lang="en-US" sz="2000" b="1">
                  <a:solidFill>
                    <a:srgbClr val="008B44"/>
                  </a:solidFill>
                  <a:ea typeface="Cambria" panose="02040503050406030204" pitchFamily="18" charset="0"/>
                </a:endParaRPr>
              </a:p>
            </p:txBody>
          </p:sp>
          <p:sp>
            <p:nvSpPr>
              <p:cNvPr id="201" name="Rectangle 200">
                <a:extLst>
                  <a:ext uri="{FF2B5EF4-FFF2-40B4-BE49-F238E27FC236}">
                    <a16:creationId xmlns:a16="http://schemas.microsoft.com/office/drawing/2014/main" id="{F917253D-C0CA-4EEC-81BE-B60FA14D071A}"/>
                  </a:ext>
                </a:extLst>
              </p:cNvPr>
              <p:cNvSpPr/>
              <p:nvPr/>
            </p:nvSpPr>
            <p:spPr>
              <a:xfrm>
                <a:off x="7068275" y="4420246"/>
                <a:ext cx="1536839" cy="327183"/>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8B44"/>
                    </a:solidFill>
                    <a:ea typeface="Cambria" panose="02040503050406030204" pitchFamily="18" charset="0"/>
                  </a:rPr>
                  <a:t>7.8% </a:t>
                </a:r>
                <a:r>
                  <a:rPr lang="en-US">
                    <a:solidFill>
                      <a:schemeClr val="tx1"/>
                    </a:solidFill>
                    <a:ea typeface="Cambria" panose="02040503050406030204" pitchFamily="18" charset="0"/>
                  </a:rPr>
                  <a:t>growth</a:t>
                </a:r>
              </a:p>
              <a:p>
                <a:pPr algn="ctr"/>
                <a:r>
                  <a:rPr lang="en-US">
                    <a:solidFill>
                      <a:schemeClr val="tx1"/>
                    </a:solidFill>
                    <a:ea typeface="Cambria" panose="02040503050406030204" pitchFamily="18" charset="0"/>
                  </a:rPr>
                  <a:t>since 2012</a:t>
                </a:r>
                <a:endParaRPr lang="en-US" sz="2400">
                  <a:solidFill>
                    <a:schemeClr val="tx1"/>
                  </a:solidFill>
                  <a:ea typeface="Cambria" panose="02040503050406030204" pitchFamily="18" charset="0"/>
                </a:endParaRPr>
              </a:p>
            </p:txBody>
          </p:sp>
        </p:grpSp>
        <p:grpSp>
          <p:nvGrpSpPr>
            <p:cNvPr id="2" name="Group 1">
              <a:extLst>
                <a:ext uri="{FF2B5EF4-FFF2-40B4-BE49-F238E27FC236}">
                  <a16:creationId xmlns:a16="http://schemas.microsoft.com/office/drawing/2014/main" id="{3D8AC076-BB95-4133-97F7-44D10FA01ECE}"/>
                </a:ext>
              </a:extLst>
            </p:cNvPr>
            <p:cNvGrpSpPr/>
            <p:nvPr/>
          </p:nvGrpSpPr>
          <p:grpSpPr>
            <a:xfrm>
              <a:off x="3383905" y="3387297"/>
              <a:ext cx="3428436" cy="1326137"/>
              <a:chOff x="3383905" y="3387297"/>
              <a:chExt cx="3428436" cy="1326137"/>
            </a:xfrm>
          </p:grpSpPr>
          <p:sp>
            <p:nvSpPr>
              <p:cNvPr id="138" name="Rectangle 137">
                <a:extLst>
                  <a:ext uri="{FF2B5EF4-FFF2-40B4-BE49-F238E27FC236}">
                    <a16:creationId xmlns:a16="http://schemas.microsoft.com/office/drawing/2014/main" id="{9548652D-E6BC-4F3A-BE5A-3B84CDEC0854}"/>
                  </a:ext>
                </a:extLst>
              </p:cNvPr>
              <p:cNvSpPr/>
              <p:nvPr/>
            </p:nvSpPr>
            <p:spPr>
              <a:xfrm>
                <a:off x="3383905" y="3387297"/>
                <a:ext cx="3428436" cy="319662"/>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400">
                    <a:solidFill>
                      <a:schemeClr val="tx1"/>
                    </a:solidFill>
                    <a:ea typeface="Cambria"/>
                  </a:rPr>
                  <a:t>with </a:t>
                </a:r>
                <a:r>
                  <a:rPr lang="en-US" sz="2400" b="1">
                    <a:solidFill>
                      <a:srgbClr val="008B44"/>
                    </a:solidFill>
                    <a:ea typeface="Cambria"/>
                  </a:rPr>
                  <a:t>62,750</a:t>
                </a:r>
                <a:r>
                  <a:rPr lang="en-US" sz="2400">
                    <a:solidFill>
                      <a:schemeClr val="tx1"/>
                    </a:solidFill>
                    <a:ea typeface="Cambria"/>
                  </a:rPr>
                  <a:t> businesses</a:t>
                </a:r>
              </a:p>
            </p:txBody>
          </p:sp>
          <p:pic>
            <p:nvPicPr>
              <p:cNvPr id="184" name="Picture 183" descr="A close up of a sign&#10;&#10;Description automatically generated">
                <a:extLst>
                  <a:ext uri="{FF2B5EF4-FFF2-40B4-BE49-F238E27FC236}">
                    <a16:creationId xmlns:a16="http://schemas.microsoft.com/office/drawing/2014/main" id="{7AA69DAA-C82E-462E-9F90-702A087266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79811" y="3872012"/>
                <a:ext cx="841422" cy="841422"/>
              </a:xfrm>
              <a:prstGeom prst="rect">
                <a:avLst/>
              </a:prstGeom>
            </p:spPr>
          </p:pic>
          <p:pic>
            <p:nvPicPr>
              <p:cNvPr id="48" name="Picture 47" descr="A close up of a sign&#10;&#10;Description automatically generated">
                <a:extLst>
                  <a:ext uri="{FF2B5EF4-FFF2-40B4-BE49-F238E27FC236}">
                    <a16:creationId xmlns:a16="http://schemas.microsoft.com/office/drawing/2014/main" id="{0F764CB4-BD39-49F3-8A59-23CECA3BC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1517" y="3865027"/>
                <a:ext cx="841422" cy="841422"/>
              </a:xfrm>
              <a:prstGeom prst="rect">
                <a:avLst/>
              </a:prstGeom>
            </p:spPr>
          </p:pic>
        </p:grpSp>
      </p:grpSp>
      <p:sp>
        <p:nvSpPr>
          <p:cNvPr id="9" name="Slide Number Placeholder 8">
            <a:extLst>
              <a:ext uri="{FF2B5EF4-FFF2-40B4-BE49-F238E27FC236}">
                <a16:creationId xmlns:a16="http://schemas.microsoft.com/office/drawing/2014/main" id="{EF4F720E-8438-4338-8593-599DC5E25809}"/>
              </a:ext>
            </a:extLst>
          </p:cNvPr>
          <p:cNvSpPr>
            <a:spLocks noGrp="1"/>
          </p:cNvSpPr>
          <p:nvPr>
            <p:ph type="sldNum" sz="quarter" idx="12"/>
          </p:nvPr>
        </p:nvSpPr>
        <p:spPr/>
        <p:txBody>
          <a:bodyPr/>
          <a:lstStyle/>
          <a:p>
            <a:fld id="{697D2AA0-8D80-4068-BED2-E999FBAB254A}" type="slidenum">
              <a:rPr lang="en-GB" smtClean="0"/>
              <a:t>11</a:t>
            </a:fld>
            <a:endParaRPr lang="en-GB"/>
          </a:p>
        </p:txBody>
      </p:sp>
      <p:sp>
        <p:nvSpPr>
          <p:cNvPr id="6" name="Rectangle 5">
            <a:extLst>
              <a:ext uri="{FF2B5EF4-FFF2-40B4-BE49-F238E27FC236}">
                <a16:creationId xmlns:a16="http://schemas.microsoft.com/office/drawing/2014/main" id="{C988EF86-6C64-44FE-8BFC-C235C5CF1F96}"/>
              </a:ext>
            </a:extLst>
          </p:cNvPr>
          <p:cNvSpPr/>
          <p:nvPr/>
        </p:nvSpPr>
        <p:spPr>
          <a:xfrm>
            <a:off x="5850635" y="3889521"/>
            <a:ext cx="1960322" cy="529733"/>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a:solidFill>
                  <a:srgbClr val="008B44"/>
                </a:solidFill>
                <a:ea typeface="Cambria" panose="02040503050406030204" pitchFamily="18" charset="0"/>
              </a:rPr>
              <a:t>13.9%</a:t>
            </a:r>
          </a:p>
          <a:p>
            <a:pPr algn="r"/>
            <a:r>
              <a:rPr lang="en-US">
                <a:solidFill>
                  <a:schemeClr val="tx1"/>
                </a:solidFill>
                <a:ea typeface="Cambria" panose="02040503050406030204" pitchFamily="18" charset="0"/>
              </a:rPr>
              <a:t>growth </a:t>
            </a:r>
          </a:p>
          <a:p>
            <a:pPr algn="r"/>
            <a:r>
              <a:rPr lang="en-US">
                <a:solidFill>
                  <a:schemeClr val="tx1"/>
                </a:solidFill>
                <a:ea typeface="Cambria" panose="02040503050406030204" pitchFamily="18" charset="0"/>
              </a:rPr>
              <a:t>since 2013</a:t>
            </a:r>
            <a:endParaRPr lang="en-US">
              <a:solidFill>
                <a:schemeClr val="tx1"/>
              </a:solidFill>
              <a:highlight>
                <a:srgbClr val="FFFF00"/>
              </a:highlight>
              <a:ea typeface="Cambria" panose="02040503050406030204" pitchFamily="18" charset="0"/>
            </a:endParaRPr>
          </a:p>
        </p:txBody>
      </p:sp>
    </p:spTree>
    <p:extLst>
      <p:ext uri="{BB962C8B-B14F-4D97-AF65-F5344CB8AC3E}">
        <p14:creationId xmlns:p14="http://schemas.microsoft.com/office/powerpoint/2010/main" val="1619162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7715B-451B-444B-BF01-9BCFFE283C9C}"/>
              </a:ext>
            </a:extLst>
          </p:cNvPr>
          <p:cNvSpPr>
            <a:spLocks noGrp="1"/>
          </p:cNvSpPr>
          <p:nvPr>
            <p:ph type="title"/>
          </p:nvPr>
        </p:nvSpPr>
        <p:spPr>
          <a:xfrm>
            <a:off x="2128276" y="467910"/>
            <a:ext cx="10515600" cy="1325563"/>
          </a:xfrm>
        </p:spPr>
        <p:txBody>
          <a:bodyPr/>
          <a:lstStyle/>
          <a:p>
            <a:r>
              <a:rPr lang="en-GB" sz="2800" b="1" i="1">
                <a:solidFill>
                  <a:schemeClr val="accent1"/>
                </a:solidFill>
                <a:latin typeface="+mn-lt"/>
                <a:ea typeface="+mn-ea"/>
                <a:cs typeface="+mn-cs"/>
              </a:rPr>
              <a:t>Our economy – Update &amp; Tracking Impact</a:t>
            </a:r>
          </a:p>
        </p:txBody>
      </p:sp>
      <p:sp>
        <p:nvSpPr>
          <p:cNvPr id="9" name="Slide Number Placeholder 8">
            <a:extLst>
              <a:ext uri="{FF2B5EF4-FFF2-40B4-BE49-F238E27FC236}">
                <a16:creationId xmlns:a16="http://schemas.microsoft.com/office/drawing/2014/main" id="{EF4F720E-8438-4338-8593-599DC5E25809}"/>
              </a:ext>
            </a:extLst>
          </p:cNvPr>
          <p:cNvSpPr>
            <a:spLocks noGrp="1"/>
          </p:cNvSpPr>
          <p:nvPr>
            <p:ph type="sldNum" sz="quarter" idx="12"/>
          </p:nvPr>
        </p:nvSpPr>
        <p:spPr/>
        <p:txBody>
          <a:bodyPr/>
          <a:lstStyle/>
          <a:p>
            <a:fld id="{697D2AA0-8D80-4068-BED2-E999FBAB254A}" type="slidenum">
              <a:rPr lang="en-GB" smtClean="0"/>
              <a:t>12</a:t>
            </a:fld>
            <a:endParaRPr lang="en-GB"/>
          </a:p>
        </p:txBody>
      </p:sp>
      <p:sp>
        <p:nvSpPr>
          <p:cNvPr id="6" name="TextBox 5">
            <a:extLst>
              <a:ext uri="{FF2B5EF4-FFF2-40B4-BE49-F238E27FC236}">
                <a16:creationId xmlns:a16="http://schemas.microsoft.com/office/drawing/2014/main" id="{42B93290-F634-4EE7-91CB-186C88A252C2}"/>
              </a:ext>
            </a:extLst>
          </p:cNvPr>
          <p:cNvSpPr txBox="1"/>
          <p:nvPr/>
        </p:nvSpPr>
        <p:spPr>
          <a:xfrm>
            <a:off x="239543" y="1519440"/>
            <a:ext cx="4784515" cy="738664"/>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a:solidFill>
                  <a:schemeClr val="accent1"/>
                </a:solidFill>
                <a:latin typeface="Arial"/>
                <a:cs typeface="Arial"/>
              </a:rPr>
              <a:t>Furlough Rates</a:t>
            </a:r>
            <a:r>
              <a:rPr lang="en-GB" sz="1400" b="1">
                <a:solidFill>
                  <a:schemeClr val="accent1"/>
                </a:solidFill>
                <a:latin typeface="Arial"/>
                <a:cs typeface="Arial"/>
              </a:rPr>
              <a:t> </a:t>
            </a:r>
            <a:r>
              <a:rPr lang="en-GB" sz="1400">
                <a:solidFill>
                  <a:schemeClr val="accent1"/>
                </a:solidFill>
                <a:latin typeface="Arial"/>
                <a:cs typeface="Arial"/>
              </a:rPr>
              <a:t>in Norfolk &amp; Suffolk followed UK national trends – Peaking at 30% of eligible employments in June 2020, latest figures show 11%.</a:t>
            </a:r>
            <a:endParaRPr lang="en-GB" sz="1400">
              <a:solidFill>
                <a:schemeClr val="accent1"/>
              </a:solidFill>
              <a:cs typeface="Arial"/>
            </a:endParaRPr>
          </a:p>
        </p:txBody>
      </p:sp>
      <p:sp>
        <p:nvSpPr>
          <p:cNvPr id="7" name="TextBox 6">
            <a:extLst>
              <a:ext uri="{FF2B5EF4-FFF2-40B4-BE49-F238E27FC236}">
                <a16:creationId xmlns:a16="http://schemas.microsoft.com/office/drawing/2014/main" id="{EC3460F6-3B34-4A0B-9BC8-94873F167FE0}"/>
              </a:ext>
            </a:extLst>
          </p:cNvPr>
          <p:cNvSpPr txBox="1"/>
          <p:nvPr/>
        </p:nvSpPr>
        <p:spPr>
          <a:xfrm>
            <a:off x="7034305" y="1483810"/>
            <a:ext cx="4890840" cy="954107"/>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a:solidFill>
                  <a:schemeClr val="bg1"/>
                </a:solidFill>
                <a:latin typeface="Arial"/>
                <a:cs typeface="Arial"/>
              </a:rPr>
              <a:t>Norfolk &amp; Suffolk unemployment rate</a:t>
            </a:r>
            <a:r>
              <a:rPr lang="en-GB" sz="1400">
                <a:solidFill>
                  <a:schemeClr val="bg1"/>
                </a:solidFill>
                <a:latin typeface="Arial"/>
                <a:cs typeface="Arial"/>
              </a:rPr>
              <a:t> around 6-7%, the furlough scheme and other support measures still masking likely true impact - </a:t>
            </a:r>
            <a:r>
              <a:rPr lang="en-GB" sz="1400" b="1">
                <a:solidFill>
                  <a:schemeClr val="bg1"/>
                </a:solidFill>
                <a:latin typeface="Arial"/>
                <a:cs typeface="Arial"/>
              </a:rPr>
              <a:t>which could see figures rise to 10% later in 2021.</a:t>
            </a:r>
          </a:p>
        </p:txBody>
      </p:sp>
      <p:sp>
        <p:nvSpPr>
          <p:cNvPr id="8" name="TextBox 7">
            <a:extLst>
              <a:ext uri="{FF2B5EF4-FFF2-40B4-BE49-F238E27FC236}">
                <a16:creationId xmlns:a16="http://schemas.microsoft.com/office/drawing/2014/main" id="{BA7A3B81-8E77-473B-9047-DC6967CCF3BE}"/>
              </a:ext>
            </a:extLst>
          </p:cNvPr>
          <p:cNvSpPr txBox="1"/>
          <p:nvPr/>
        </p:nvSpPr>
        <p:spPr>
          <a:xfrm>
            <a:off x="236549" y="2518062"/>
            <a:ext cx="4817120" cy="954107"/>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a:solidFill>
                  <a:schemeClr val="bg1"/>
                </a:solidFill>
                <a:latin typeface="Arial"/>
                <a:cs typeface="Arial"/>
              </a:rPr>
              <a:t>Productivity Levels:</a:t>
            </a:r>
            <a:r>
              <a:rPr lang="en-GB" sz="1400">
                <a:solidFill>
                  <a:schemeClr val="bg1"/>
                </a:solidFill>
                <a:latin typeface="Arial"/>
                <a:cs typeface="Arial"/>
              </a:rPr>
              <a:t> have reflected the national picture in terms of performance and growth  – but underlying productivity is still effectively stagnant, </a:t>
            </a:r>
            <a:r>
              <a:rPr lang="en-GB" sz="1400" b="1">
                <a:solidFill>
                  <a:schemeClr val="bg1"/>
                </a:solidFill>
                <a:latin typeface="Arial"/>
                <a:cs typeface="Arial"/>
              </a:rPr>
              <a:t>and Norfolk and Suffolk still lags behind the UK average</a:t>
            </a:r>
            <a:r>
              <a:rPr lang="en-GB" sz="1400">
                <a:solidFill>
                  <a:schemeClr val="bg1"/>
                </a:solidFill>
                <a:latin typeface="Arial"/>
                <a:cs typeface="Arial"/>
              </a:rPr>
              <a:t>.</a:t>
            </a:r>
            <a:endParaRPr lang="en-GB" sz="1400">
              <a:solidFill>
                <a:schemeClr val="bg1"/>
              </a:solidFill>
              <a:cs typeface="Arial"/>
            </a:endParaRPr>
          </a:p>
        </p:txBody>
      </p:sp>
      <p:sp>
        <p:nvSpPr>
          <p:cNvPr id="10" name="TextBox 9">
            <a:extLst>
              <a:ext uri="{FF2B5EF4-FFF2-40B4-BE49-F238E27FC236}">
                <a16:creationId xmlns:a16="http://schemas.microsoft.com/office/drawing/2014/main" id="{08F5F90A-32B7-40D0-A205-2AED12D96114}"/>
              </a:ext>
            </a:extLst>
          </p:cNvPr>
          <p:cNvSpPr txBox="1"/>
          <p:nvPr/>
        </p:nvSpPr>
        <p:spPr>
          <a:xfrm>
            <a:off x="7026380" y="2511833"/>
            <a:ext cx="4890839" cy="954107"/>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dirty="0">
                <a:solidFill>
                  <a:schemeClr val="tx2"/>
                </a:solidFill>
                <a:latin typeface="Arial"/>
                <a:cs typeface="Arial"/>
              </a:rPr>
              <a:t>Resident population increased</a:t>
            </a:r>
            <a:r>
              <a:rPr lang="en-GB" sz="1400" dirty="0">
                <a:solidFill>
                  <a:schemeClr val="tx2"/>
                </a:solidFill>
                <a:latin typeface="Arial"/>
                <a:cs typeface="Arial"/>
              </a:rPr>
              <a:t> from 2019-2020 to 1.67m people (1% increase) – anecdotal evidence suggests housing demand and </a:t>
            </a:r>
            <a:r>
              <a:rPr lang="en-GB" sz="1400" b="1" dirty="0">
                <a:solidFill>
                  <a:schemeClr val="tx2"/>
                </a:solidFill>
                <a:latin typeface="Arial"/>
                <a:cs typeface="Arial"/>
              </a:rPr>
              <a:t>prices have risen significantly, in some areas by around 20%</a:t>
            </a:r>
            <a:endParaRPr lang="en-GB" sz="1400" b="1" dirty="0">
              <a:solidFill>
                <a:schemeClr val="tx2"/>
              </a:solidFill>
              <a:cs typeface="Arial"/>
            </a:endParaRPr>
          </a:p>
        </p:txBody>
      </p:sp>
      <p:sp>
        <p:nvSpPr>
          <p:cNvPr id="2" name="TextBox 1">
            <a:extLst>
              <a:ext uri="{FF2B5EF4-FFF2-40B4-BE49-F238E27FC236}">
                <a16:creationId xmlns:a16="http://schemas.microsoft.com/office/drawing/2014/main" id="{871344AF-75AE-49E8-8F03-94082B89820E}"/>
              </a:ext>
            </a:extLst>
          </p:cNvPr>
          <p:cNvSpPr txBox="1"/>
          <p:nvPr/>
        </p:nvSpPr>
        <p:spPr>
          <a:xfrm>
            <a:off x="194216" y="3666946"/>
            <a:ext cx="4859453" cy="954107"/>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a:solidFill>
                  <a:schemeClr val="accent1"/>
                </a:solidFill>
                <a:latin typeface="Arial"/>
                <a:cs typeface="Arial"/>
              </a:rPr>
              <a:t>Qualification Leve</a:t>
            </a:r>
            <a:r>
              <a:rPr lang="en-GB" sz="1400">
                <a:solidFill>
                  <a:schemeClr val="accent1"/>
                </a:solidFill>
                <a:latin typeface="Arial"/>
                <a:cs typeface="Arial"/>
              </a:rPr>
              <a:t>l: 35% of 16-64 year olds have an NVQ level 4 or higher – incremental year on year improvement, </a:t>
            </a:r>
            <a:r>
              <a:rPr lang="en-GB" sz="1400" b="1">
                <a:solidFill>
                  <a:schemeClr val="accent1"/>
                </a:solidFill>
                <a:latin typeface="Arial"/>
                <a:cs typeface="Arial"/>
              </a:rPr>
              <a:t>but still 8% below UK national average at 43%.</a:t>
            </a:r>
          </a:p>
          <a:p>
            <a:endParaRPr lang="en-GB" sz="1400" b="1">
              <a:solidFill>
                <a:schemeClr val="accent1"/>
              </a:solidFill>
              <a:latin typeface="Arial"/>
              <a:cs typeface="Arial"/>
            </a:endParaRPr>
          </a:p>
        </p:txBody>
      </p:sp>
      <p:sp>
        <p:nvSpPr>
          <p:cNvPr id="3" name="TextBox 2">
            <a:extLst>
              <a:ext uri="{FF2B5EF4-FFF2-40B4-BE49-F238E27FC236}">
                <a16:creationId xmlns:a16="http://schemas.microsoft.com/office/drawing/2014/main" id="{2AF27E7A-67F4-4305-9DB4-54931757AEDD}"/>
              </a:ext>
            </a:extLst>
          </p:cNvPr>
          <p:cNvSpPr txBox="1"/>
          <p:nvPr/>
        </p:nvSpPr>
        <p:spPr>
          <a:xfrm>
            <a:off x="7026380" y="3666946"/>
            <a:ext cx="4890839" cy="954107"/>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a:solidFill>
                  <a:schemeClr val="bg1"/>
                </a:solidFill>
                <a:latin typeface="Arial"/>
                <a:cs typeface="Arial"/>
              </a:rPr>
              <a:t>Qualifications &amp;  Alignment: </a:t>
            </a:r>
            <a:r>
              <a:rPr lang="en-GB" sz="1400">
                <a:solidFill>
                  <a:schemeClr val="bg1"/>
                </a:solidFill>
                <a:latin typeface="Arial"/>
                <a:cs typeface="Arial"/>
              </a:rPr>
              <a:t>Matching national averages in many qualifications by subject – except still lagging in ICT and Engineering – 2 critical areas to support strategic opportunities for growth, especially at a higher level</a:t>
            </a:r>
            <a:endParaRPr lang="en-GB" sz="1400">
              <a:solidFill>
                <a:schemeClr val="bg1"/>
              </a:solidFill>
              <a:cs typeface="Arial"/>
            </a:endParaRPr>
          </a:p>
        </p:txBody>
      </p:sp>
      <p:sp>
        <p:nvSpPr>
          <p:cNvPr id="5" name="TextBox 4">
            <a:extLst>
              <a:ext uri="{FF2B5EF4-FFF2-40B4-BE49-F238E27FC236}">
                <a16:creationId xmlns:a16="http://schemas.microsoft.com/office/drawing/2014/main" id="{3B59206E-E7E5-4A1B-81C0-7160B7C9BECA}"/>
              </a:ext>
            </a:extLst>
          </p:cNvPr>
          <p:cNvSpPr txBox="1"/>
          <p:nvPr/>
        </p:nvSpPr>
        <p:spPr>
          <a:xfrm>
            <a:off x="194215" y="4815024"/>
            <a:ext cx="4836603" cy="954107"/>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dirty="0">
                <a:solidFill>
                  <a:srgbClr val="FFFFFF"/>
                </a:solidFill>
                <a:latin typeface="Arial"/>
                <a:cs typeface="Arial"/>
              </a:rPr>
              <a:t>Median annual wage</a:t>
            </a:r>
            <a:r>
              <a:rPr lang="en-GB" sz="1400" dirty="0">
                <a:solidFill>
                  <a:srgbClr val="FFFFFF"/>
                </a:solidFill>
                <a:latin typeface="Arial"/>
                <a:cs typeface="Arial"/>
              </a:rPr>
              <a:t> has risen to £27.2k, however, the disproportionate impact lockdown has had on certain sectors may be inflating this gain</a:t>
            </a:r>
          </a:p>
          <a:p>
            <a:endParaRPr lang="en-GB" sz="1400" dirty="0">
              <a:solidFill>
                <a:srgbClr val="FFFFFF"/>
              </a:solidFill>
              <a:cs typeface="Arial"/>
            </a:endParaRPr>
          </a:p>
        </p:txBody>
      </p:sp>
      <p:sp>
        <p:nvSpPr>
          <p:cNvPr id="11" name="TextBox 10">
            <a:extLst>
              <a:ext uri="{FF2B5EF4-FFF2-40B4-BE49-F238E27FC236}">
                <a16:creationId xmlns:a16="http://schemas.microsoft.com/office/drawing/2014/main" id="{C35D8772-CC9A-4827-89D6-711A214B842E}"/>
              </a:ext>
            </a:extLst>
          </p:cNvPr>
          <p:cNvSpPr txBox="1"/>
          <p:nvPr/>
        </p:nvSpPr>
        <p:spPr>
          <a:xfrm>
            <a:off x="7026379" y="4840944"/>
            <a:ext cx="4890839" cy="954107"/>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dirty="0">
                <a:solidFill>
                  <a:schemeClr val="tx2"/>
                </a:solidFill>
                <a:latin typeface="Arial"/>
                <a:cs typeface="Arial"/>
              </a:rPr>
              <a:t>The number of jobs</a:t>
            </a:r>
            <a:r>
              <a:rPr lang="en-GB" sz="1400" dirty="0">
                <a:solidFill>
                  <a:schemeClr val="tx2"/>
                </a:solidFill>
                <a:latin typeface="Arial"/>
                <a:cs typeface="Arial"/>
              </a:rPr>
              <a:t> has plateaued since 2018 at around 700,000 – again, any negative impact on this figure, </a:t>
            </a:r>
            <a:r>
              <a:rPr lang="en-GB" sz="1400" b="1" dirty="0">
                <a:solidFill>
                  <a:schemeClr val="tx2"/>
                </a:solidFill>
                <a:latin typeface="Arial"/>
                <a:cs typeface="Arial"/>
              </a:rPr>
              <a:t>may be masked by the extension of various support measures, especially furlough</a:t>
            </a:r>
            <a:endParaRPr lang="en-GB" sz="1400" b="1" dirty="0">
              <a:solidFill>
                <a:schemeClr val="tx2"/>
              </a:solidFill>
              <a:cs typeface="Arial"/>
            </a:endParaRPr>
          </a:p>
        </p:txBody>
      </p:sp>
      <p:sp>
        <p:nvSpPr>
          <p:cNvPr id="12" name="Rectangle 11">
            <a:extLst>
              <a:ext uri="{FF2B5EF4-FFF2-40B4-BE49-F238E27FC236}">
                <a16:creationId xmlns:a16="http://schemas.microsoft.com/office/drawing/2014/main" id="{18118860-2DC7-47E2-BAB7-7F28AF4D023D}"/>
              </a:ext>
            </a:extLst>
          </p:cNvPr>
          <p:cNvSpPr/>
          <p:nvPr/>
        </p:nvSpPr>
        <p:spPr>
          <a:xfrm>
            <a:off x="5053669" y="1487154"/>
            <a:ext cx="1929086" cy="517155"/>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a:solidFill>
                  <a:srgbClr val="008B44"/>
                </a:solidFill>
                <a:ea typeface="Cambria"/>
              </a:rPr>
              <a:t>76.5% </a:t>
            </a:r>
            <a:r>
              <a:rPr lang="en-US" sz="1600">
                <a:solidFill>
                  <a:schemeClr val="tx1"/>
                </a:solidFill>
                <a:ea typeface="Cambria"/>
              </a:rPr>
              <a:t>employment</a:t>
            </a:r>
            <a:endParaRPr lang="en-US" sz="1600">
              <a:solidFill>
                <a:schemeClr val="tx1"/>
              </a:solidFill>
              <a:ea typeface="Cambria"/>
              <a:cs typeface="Arial"/>
            </a:endParaRPr>
          </a:p>
          <a:p>
            <a:r>
              <a:rPr lang="en-US" sz="1600">
                <a:solidFill>
                  <a:schemeClr val="tx1"/>
                </a:solidFill>
                <a:ea typeface="Cambria"/>
              </a:rPr>
              <a:t> rate</a:t>
            </a:r>
            <a:endParaRPr lang="en-US" sz="1600">
              <a:solidFill>
                <a:schemeClr val="tx1"/>
              </a:solidFill>
              <a:ea typeface="Cambria"/>
              <a:cs typeface="Arial"/>
            </a:endParaRPr>
          </a:p>
        </p:txBody>
      </p:sp>
      <p:pic>
        <p:nvPicPr>
          <p:cNvPr id="13" name="Picture 12" descr="A close up of a sign&#10;&#10;Description automatically generated">
            <a:extLst>
              <a:ext uri="{FF2B5EF4-FFF2-40B4-BE49-F238E27FC236}">
                <a16:creationId xmlns:a16="http://schemas.microsoft.com/office/drawing/2014/main" id="{CFAF22C2-A90C-4B19-B77D-FCF04C957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5155" y="1764869"/>
            <a:ext cx="462830" cy="462830"/>
          </a:xfrm>
          <a:prstGeom prst="rect">
            <a:avLst/>
          </a:prstGeom>
        </p:spPr>
      </p:pic>
      <p:sp>
        <p:nvSpPr>
          <p:cNvPr id="21" name="Rectangle 20">
            <a:extLst>
              <a:ext uri="{FF2B5EF4-FFF2-40B4-BE49-F238E27FC236}">
                <a16:creationId xmlns:a16="http://schemas.microsoft.com/office/drawing/2014/main" id="{485ECF1A-A90F-46DB-8ADD-6B5CFF411E47}"/>
              </a:ext>
            </a:extLst>
          </p:cNvPr>
          <p:cNvSpPr/>
          <p:nvPr/>
        </p:nvSpPr>
        <p:spPr>
          <a:xfrm>
            <a:off x="5031981" y="2258245"/>
            <a:ext cx="1994399" cy="955284"/>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008B44"/>
                </a:solidFill>
                <a:ea typeface="Cambria"/>
              </a:rPr>
              <a:t>2017: £30.5 </a:t>
            </a:r>
            <a:endParaRPr lang="en-US" sz="1400" b="1">
              <a:solidFill>
                <a:srgbClr val="008B44"/>
              </a:solidFill>
              <a:ea typeface="Cambria" panose="02040503050406030204" pitchFamily="18" charset="0"/>
            </a:endParaRPr>
          </a:p>
          <a:p>
            <a:pPr algn="ctr"/>
            <a:r>
              <a:rPr lang="en-US" sz="1400" b="1">
                <a:solidFill>
                  <a:srgbClr val="008B44"/>
                </a:solidFill>
                <a:ea typeface="Cambria"/>
              </a:rPr>
              <a:t>Latest Figures: £31.1</a:t>
            </a:r>
            <a:endParaRPr lang="en-US" sz="1400" b="1">
              <a:solidFill>
                <a:srgbClr val="008B44"/>
              </a:solidFill>
              <a:ea typeface="Cambria" panose="02040503050406030204" pitchFamily="18" charset="0"/>
              <a:cs typeface="Arial"/>
            </a:endParaRPr>
          </a:p>
        </p:txBody>
      </p:sp>
      <p:sp>
        <p:nvSpPr>
          <p:cNvPr id="23" name="Rectangle 22">
            <a:extLst>
              <a:ext uri="{FF2B5EF4-FFF2-40B4-BE49-F238E27FC236}">
                <a16:creationId xmlns:a16="http://schemas.microsoft.com/office/drawing/2014/main" id="{8FB8A53F-EBEF-4940-9134-04DD0E80BE46}"/>
              </a:ext>
            </a:extLst>
          </p:cNvPr>
          <p:cNvSpPr/>
          <p:nvPr/>
        </p:nvSpPr>
        <p:spPr>
          <a:xfrm>
            <a:off x="5030819" y="2913262"/>
            <a:ext cx="1308671" cy="698972"/>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a:solidFill>
                  <a:schemeClr val="tx1"/>
                </a:solidFill>
                <a:ea typeface="Cambria"/>
                <a:cs typeface="Arial"/>
              </a:rPr>
              <a:t>GVA Per Hour Worked</a:t>
            </a:r>
          </a:p>
        </p:txBody>
      </p:sp>
      <p:pic>
        <p:nvPicPr>
          <p:cNvPr id="25" name="Picture 24" descr="A close up of a sign&#10;&#10;Description automatically generated">
            <a:extLst>
              <a:ext uri="{FF2B5EF4-FFF2-40B4-BE49-F238E27FC236}">
                <a16:creationId xmlns:a16="http://schemas.microsoft.com/office/drawing/2014/main" id="{F631FF7E-126A-4F77-BFAC-9DF4C8347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999" y="2988886"/>
            <a:ext cx="477668" cy="477668"/>
          </a:xfrm>
          <a:prstGeom prst="rect">
            <a:avLst/>
          </a:prstGeom>
        </p:spPr>
      </p:pic>
      <p:pic>
        <p:nvPicPr>
          <p:cNvPr id="14" name="Picture 13" descr="A picture containing text, table&#10;&#10;Description automatically generated">
            <a:extLst>
              <a:ext uri="{FF2B5EF4-FFF2-40B4-BE49-F238E27FC236}">
                <a16:creationId xmlns:a16="http://schemas.microsoft.com/office/drawing/2014/main" id="{FBAC6BCD-1F86-4D9D-BC51-AE90E727C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922" y="3666946"/>
            <a:ext cx="1067587" cy="861786"/>
          </a:xfrm>
          <a:prstGeom prst="rect">
            <a:avLst/>
          </a:prstGeom>
        </p:spPr>
      </p:pic>
      <p:sp>
        <p:nvSpPr>
          <p:cNvPr id="16" name="Rectangle 15">
            <a:extLst>
              <a:ext uri="{FF2B5EF4-FFF2-40B4-BE49-F238E27FC236}">
                <a16:creationId xmlns:a16="http://schemas.microsoft.com/office/drawing/2014/main" id="{D7C2F172-534E-4832-B3CD-2DAE2ADFE915}"/>
              </a:ext>
            </a:extLst>
          </p:cNvPr>
          <p:cNvSpPr/>
          <p:nvPr/>
        </p:nvSpPr>
        <p:spPr>
          <a:xfrm>
            <a:off x="5485736" y="3795394"/>
            <a:ext cx="953425" cy="385337"/>
          </a:xfrm>
          <a:prstGeom prst="rect">
            <a:avLst/>
          </a:prstGeom>
        </p:spPr>
        <p:txBody>
          <a:bodyPr wrap="square" lIns="91440" tIns="45720" rIns="91440" bIns="45720" anchor="t">
            <a:spAutoFit/>
          </a:bodyPr>
          <a:lstStyle/>
          <a:p>
            <a:pPr algn="ctr"/>
            <a:r>
              <a:rPr lang="en-US" sz="2000" b="1">
                <a:solidFill>
                  <a:schemeClr val="bg1"/>
                </a:solidFill>
                <a:latin typeface="Arial"/>
                <a:ea typeface="Cambria"/>
                <a:cs typeface="Arial"/>
              </a:rPr>
              <a:t>35%</a:t>
            </a:r>
            <a:endParaRPr lang="en-GB" sz="2000">
              <a:solidFill>
                <a:schemeClr val="bg1"/>
              </a:solidFill>
              <a:latin typeface="Arial"/>
              <a:ea typeface="Cambria"/>
              <a:cs typeface="Arial"/>
            </a:endParaRPr>
          </a:p>
        </p:txBody>
      </p:sp>
      <p:sp>
        <p:nvSpPr>
          <p:cNvPr id="18" name="Rectangle 17">
            <a:extLst>
              <a:ext uri="{FF2B5EF4-FFF2-40B4-BE49-F238E27FC236}">
                <a16:creationId xmlns:a16="http://schemas.microsoft.com/office/drawing/2014/main" id="{0DC14FB0-F31E-4C9E-866E-B52B869948CF}"/>
              </a:ext>
            </a:extLst>
          </p:cNvPr>
          <p:cNvSpPr/>
          <p:nvPr/>
        </p:nvSpPr>
        <p:spPr>
          <a:xfrm>
            <a:off x="5597204" y="4436483"/>
            <a:ext cx="1220462" cy="338554"/>
          </a:xfrm>
          <a:prstGeom prst="rect">
            <a:avLst/>
          </a:prstGeom>
        </p:spPr>
        <p:txBody>
          <a:bodyPr wrap="square" lIns="91440" tIns="45720" rIns="91440" bIns="45720" anchor="t">
            <a:spAutoFit/>
          </a:bodyPr>
          <a:lstStyle/>
          <a:p>
            <a:r>
              <a:rPr lang="en-US" sz="1600">
                <a:solidFill>
                  <a:srgbClr val="626569"/>
                </a:solidFill>
                <a:latin typeface="Arial"/>
                <a:ea typeface="Cambria"/>
                <a:cs typeface="Arial"/>
              </a:rPr>
              <a:t>UK: 43%</a:t>
            </a:r>
            <a:endParaRPr lang="en-US" sz="1600">
              <a:solidFill>
                <a:srgbClr val="626569"/>
              </a:solidFill>
              <a:ea typeface="Cambria"/>
              <a:cs typeface="Arial"/>
            </a:endParaRPr>
          </a:p>
        </p:txBody>
      </p:sp>
      <p:sp>
        <p:nvSpPr>
          <p:cNvPr id="27" name="TextBox 26">
            <a:extLst>
              <a:ext uri="{FF2B5EF4-FFF2-40B4-BE49-F238E27FC236}">
                <a16:creationId xmlns:a16="http://schemas.microsoft.com/office/drawing/2014/main" id="{64FAFD02-2CCF-4D61-8C0E-1C2B8C2F91B8}"/>
              </a:ext>
            </a:extLst>
          </p:cNvPr>
          <p:cNvSpPr txBox="1"/>
          <p:nvPr/>
        </p:nvSpPr>
        <p:spPr>
          <a:xfrm>
            <a:off x="5750020" y="422077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chemeClr val="bg1"/>
                </a:solidFill>
                <a:latin typeface="Arial"/>
                <a:cs typeface="Arial"/>
              </a:rPr>
              <a:t>NVQ4 +</a:t>
            </a:r>
          </a:p>
        </p:txBody>
      </p:sp>
      <p:sp>
        <p:nvSpPr>
          <p:cNvPr id="29" name="Rectangle 28">
            <a:extLst>
              <a:ext uri="{FF2B5EF4-FFF2-40B4-BE49-F238E27FC236}">
                <a16:creationId xmlns:a16="http://schemas.microsoft.com/office/drawing/2014/main" id="{32D6935C-B3B6-4D12-B1B5-7A47E089BADD}"/>
              </a:ext>
            </a:extLst>
          </p:cNvPr>
          <p:cNvSpPr/>
          <p:nvPr/>
        </p:nvSpPr>
        <p:spPr>
          <a:xfrm>
            <a:off x="5472843" y="4835642"/>
            <a:ext cx="1854311" cy="845490"/>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chemeClr val="tx1"/>
                </a:solidFill>
                <a:ea typeface="Cambria" panose="02040503050406030204" pitchFamily="18" charset="0"/>
              </a:rPr>
              <a:t>earning </a:t>
            </a:r>
            <a:endParaRPr lang="en-US" sz="1400">
              <a:solidFill>
                <a:schemeClr val="tx1"/>
              </a:solidFill>
              <a:ea typeface="Cambria" panose="02040503050406030204" pitchFamily="18" charset="0"/>
              <a:cs typeface="Arial"/>
            </a:endParaRPr>
          </a:p>
          <a:p>
            <a:r>
              <a:rPr lang="en-US" sz="1400" b="1">
                <a:solidFill>
                  <a:srgbClr val="008B44"/>
                </a:solidFill>
                <a:ea typeface="Cambria" panose="02040503050406030204" pitchFamily="18" charset="0"/>
              </a:rPr>
              <a:t>£527.80 </a:t>
            </a:r>
            <a:r>
              <a:rPr lang="en-US" sz="1400">
                <a:solidFill>
                  <a:schemeClr val="tx1"/>
                </a:solidFill>
                <a:ea typeface="Cambria" panose="02040503050406030204" pitchFamily="18" charset="0"/>
              </a:rPr>
              <a:t>median </a:t>
            </a:r>
            <a:r>
              <a:rPr lang="en-US" sz="1400">
                <a:solidFill>
                  <a:schemeClr val="tx1"/>
                </a:solidFill>
                <a:ea typeface="Cambria" panose="02040503050406030204" pitchFamily="18" charset="0"/>
                <a:cs typeface="Arial"/>
              </a:rPr>
              <a:t>w</a:t>
            </a:r>
            <a:r>
              <a:rPr lang="en-US" sz="1400">
                <a:solidFill>
                  <a:schemeClr val="tx1"/>
                </a:solidFill>
                <a:ea typeface="Cambria" panose="02040503050406030204" pitchFamily="18" charset="0"/>
              </a:rPr>
              <a:t>eekly wages</a:t>
            </a:r>
            <a:endParaRPr lang="en-US" sz="1400">
              <a:solidFill>
                <a:schemeClr val="tx1"/>
              </a:solidFill>
              <a:ea typeface="Cambria" panose="02040503050406030204" pitchFamily="18" charset="0"/>
              <a:cs typeface="Arial"/>
            </a:endParaRPr>
          </a:p>
        </p:txBody>
      </p:sp>
    </p:spTree>
    <p:extLst>
      <p:ext uri="{BB962C8B-B14F-4D97-AF65-F5344CB8AC3E}">
        <p14:creationId xmlns:p14="http://schemas.microsoft.com/office/powerpoint/2010/main" val="33849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7715B-451B-444B-BF01-9BCFFE283C9C}"/>
              </a:ext>
            </a:extLst>
          </p:cNvPr>
          <p:cNvSpPr>
            <a:spLocks noGrp="1"/>
          </p:cNvSpPr>
          <p:nvPr>
            <p:ph type="title"/>
          </p:nvPr>
        </p:nvSpPr>
        <p:spPr>
          <a:xfrm>
            <a:off x="1997492" y="492544"/>
            <a:ext cx="10515600" cy="1325563"/>
          </a:xfrm>
        </p:spPr>
        <p:txBody>
          <a:bodyPr lIns="91440" tIns="45720" rIns="91440" bIns="45720" anchor="t"/>
          <a:lstStyle/>
          <a:p>
            <a:r>
              <a:rPr lang="en-GB" sz="2800" b="1" i="1">
                <a:solidFill>
                  <a:schemeClr val="accent1"/>
                </a:solidFill>
                <a:latin typeface="+mn-lt"/>
                <a:ea typeface="+mn-ea"/>
                <a:cs typeface="+mn-cs"/>
              </a:rPr>
              <a:t>Our economy – OBR March 2021 Projections </a:t>
            </a:r>
          </a:p>
        </p:txBody>
      </p:sp>
      <p:sp>
        <p:nvSpPr>
          <p:cNvPr id="9" name="Slide Number Placeholder 8">
            <a:extLst>
              <a:ext uri="{FF2B5EF4-FFF2-40B4-BE49-F238E27FC236}">
                <a16:creationId xmlns:a16="http://schemas.microsoft.com/office/drawing/2014/main" id="{EF4F720E-8438-4338-8593-599DC5E25809}"/>
              </a:ext>
            </a:extLst>
          </p:cNvPr>
          <p:cNvSpPr>
            <a:spLocks noGrp="1"/>
          </p:cNvSpPr>
          <p:nvPr>
            <p:ph type="sldNum" sz="quarter" idx="12"/>
          </p:nvPr>
        </p:nvSpPr>
        <p:spPr/>
        <p:txBody>
          <a:bodyPr/>
          <a:lstStyle/>
          <a:p>
            <a:fld id="{697D2AA0-8D80-4068-BED2-E999FBAB254A}" type="slidenum">
              <a:rPr lang="en-GB" smtClean="0"/>
              <a:t>13</a:t>
            </a:fld>
            <a:endParaRPr lang="en-GB"/>
          </a:p>
        </p:txBody>
      </p:sp>
      <p:graphicFrame>
        <p:nvGraphicFramePr>
          <p:cNvPr id="6" name="Table 6">
            <a:extLst>
              <a:ext uri="{FF2B5EF4-FFF2-40B4-BE49-F238E27FC236}">
                <a16:creationId xmlns:a16="http://schemas.microsoft.com/office/drawing/2014/main" id="{94FD7934-6C2B-4FDB-A02B-B3294065499E}"/>
              </a:ext>
            </a:extLst>
          </p:cNvPr>
          <p:cNvGraphicFramePr>
            <a:graphicFrameLocks noGrp="1"/>
          </p:cNvGraphicFramePr>
          <p:nvPr>
            <p:extLst>
              <p:ext uri="{D42A27DB-BD31-4B8C-83A1-F6EECF244321}">
                <p14:modId xmlns:p14="http://schemas.microsoft.com/office/powerpoint/2010/main" val="1010794281"/>
              </p:ext>
            </p:extLst>
          </p:nvPr>
        </p:nvGraphicFramePr>
        <p:xfrm>
          <a:off x="1219200" y="1352602"/>
          <a:ext cx="9855201" cy="1704695"/>
        </p:xfrm>
        <a:graphic>
          <a:graphicData uri="http://schemas.openxmlformats.org/drawingml/2006/table">
            <a:tbl>
              <a:tblPr firstRow="1" bandRow="1">
                <a:tableStyleId>{5C22544A-7EE6-4342-B048-85BDC9FD1C3A}</a:tableStyleId>
              </a:tblPr>
              <a:tblGrid>
                <a:gridCol w="3285067">
                  <a:extLst>
                    <a:ext uri="{9D8B030D-6E8A-4147-A177-3AD203B41FA5}">
                      <a16:colId xmlns:a16="http://schemas.microsoft.com/office/drawing/2014/main" val="590594755"/>
                    </a:ext>
                  </a:extLst>
                </a:gridCol>
                <a:gridCol w="3285067">
                  <a:extLst>
                    <a:ext uri="{9D8B030D-6E8A-4147-A177-3AD203B41FA5}">
                      <a16:colId xmlns:a16="http://schemas.microsoft.com/office/drawing/2014/main" val="1487832249"/>
                    </a:ext>
                  </a:extLst>
                </a:gridCol>
                <a:gridCol w="3285067">
                  <a:extLst>
                    <a:ext uri="{9D8B030D-6E8A-4147-A177-3AD203B41FA5}">
                      <a16:colId xmlns:a16="http://schemas.microsoft.com/office/drawing/2014/main" val="3309581443"/>
                    </a:ext>
                  </a:extLst>
                </a:gridCol>
              </a:tblGrid>
              <a:tr h="255322">
                <a:tc>
                  <a:txBody>
                    <a:bodyPr/>
                    <a:lstStyle/>
                    <a:p>
                      <a:r>
                        <a:rPr lang="en-GB" sz="1400">
                          <a:solidFill>
                            <a:schemeClr val="tx1">
                              <a:lumMod val="50000"/>
                            </a:schemeClr>
                          </a:solidFill>
                        </a:rPr>
                        <a:t>OBR Forecast Model (March 2021)</a:t>
                      </a:r>
                    </a:p>
                  </a:txBody>
                  <a:tcPr/>
                </a:tc>
                <a:tc>
                  <a:txBody>
                    <a:bodyPr/>
                    <a:lstStyle/>
                    <a:p>
                      <a:pPr algn="ctr"/>
                      <a:r>
                        <a:rPr lang="en-GB" sz="1400">
                          <a:solidFill>
                            <a:schemeClr val="tx1">
                              <a:lumMod val="50000"/>
                            </a:schemeClr>
                          </a:solidFill>
                        </a:rPr>
                        <a:t>Upside Scenario</a:t>
                      </a:r>
                    </a:p>
                  </a:txBody>
                  <a:tcPr/>
                </a:tc>
                <a:tc>
                  <a:txBody>
                    <a:bodyPr/>
                    <a:lstStyle/>
                    <a:p>
                      <a:pPr algn="ctr"/>
                      <a:r>
                        <a:rPr lang="en-GB" sz="1400">
                          <a:solidFill>
                            <a:schemeClr val="tx1">
                              <a:lumMod val="50000"/>
                            </a:schemeClr>
                          </a:solidFill>
                        </a:rPr>
                        <a:t>Central Scenario</a:t>
                      </a:r>
                    </a:p>
                  </a:txBody>
                  <a:tcPr/>
                </a:tc>
                <a:extLst>
                  <a:ext uri="{0D108BD9-81ED-4DB2-BD59-A6C34878D82A}">
                    <a16:rowId xmlns:a16="http://schemas.microsoft.com/office/drawing/2014/main" val="2136762621"/>
                  </a:ext>
                </a:extLst>
              </a:tr>
              <a:tr h="279979">
                <a:tc>
                  <a:txBody>
                    <a:bodyPr/>
                    <a:lstStyle/>
                    <a:p>
                      <a:r>
                        <a:rPr lang="en-GB" sz="1200" b="1" u="sng"/>
                        <a:t>Economic effects</a:t>
                      </a:r>
                    </a:p>
                  </a:txBody>
                  <a:tcPr/>
                </a:tc>
                <a:tc>
                  <a:txBody>
                    <a:bodyPr/>
                    <a:lstStyle/>
                    <a:p>
                      <a:pPr algn="ctr"/>
                      <a:endParaRPr lang="en-GB" sz="1200"/>
                    </a:p>
                  </a:txBody>
                  <a:tcPr/>
                </a:tc>
                <a:tc>
                  <a:txBody>
                    <a:bodyPr/>
                    <a:lstStyle/>
                    <a:p>
                      <a:pPr algn="ctr"/>
                      <a:endParaRPr lang="en-GB" sz="1200"/>
                    </a:p>
                  </a:txBody>
                  <a:tcPr/>
                </a:tc>
                <a:extLst>
                  <a:ext uri="{0D108BD9-81ED-4DB2-BD59-A6C34878D82A}">
                    <a16:rowId xmlns:a16="http://schemas.microsoft.com/office/drawing/2014/main" val="353822952"/>
                  </a:ext>
                </a:extLst>
              </a:tr>
              <a:tr h="279979">
                <a:tc>
                  <a:txBody>
                    <a:bodyPr/>
                    <a:lstStyle/>
                    <a:p>
                      <a:r>
                        <a:rPr lang="en-GB" sz="1200"/>
                        <a:t>Real GDP Growth in 2020</a:t>
                      </a:r>
                    </a:p>
                  </a:txBody>
                  <a:tcPr/>
                </a:tc>
                <a:tc>
                  <a:txBody>
                    <a:bodyPr/>
                    <a:lstStyle/>
                    <a:p>
                      <a:pPr algn="ctr"/>
                      <a:r>
                        <a:rPr lang="en-GB" sz="1200"/>
                        <a:t>-10.6%</a:t>
                      </a:r>
                    </a:p>
                  </a:txBody>
                  <a:tcPr/>
                </a:tc>
                <a:tc>
                  <a:txBody>
                    <a:bodyPr/>
                    <a:lstStyle/>
                    <a:p>
                      <a:pPr algn="ctr"/>
                      <a:r>
                        <a:rPr lang="en-GB" sz="1200"/>
                        <a:t>-11.3%</a:t>
                      </a:r>
                    </a:p>
                  </a:txBody>
                  <a:tcPr/>
                </a:tc>
                <a:extLst>
                  <a:ext uri="{0D108BD9-81ED-4DB2-BD59-A6C34878D82A}">
                    <a16:rowId xmlns:a16="http://schemas.microsoft.com/office/drawing/2014/main" val="1908489986"/>
                  </a:ext>
                </a:extLst>
              </a:tr>
              <a:tr h="279979">
                <a:tc>
                  <a:txBody>
                    <a:bodyPr/>
                    <a:lstStyle/>
                    <a:p>
                      <a:r>
                        <a:rPr lang="en-GB" sz="1200"/>
                        <a:t>Return to pre-virus peak (2109 Q4)</a:t>
                      </a:r>
                    </a:p>
                  </a:txBody>
                  <a:tcPr/>
                </a:tc>
                <a:tc>
                  <a:txBody>
                    <a:bodyPr/>
                    <a:lstStyle/>
                    <a:p>
                      <a:pPr algn="ctr"/>
                      <a:r>
                        <a:rPr lang="en-GB" sz="1200"/>
                        <a:t>2021 Q4</a:t>
                      </a:r>
                    </a:p>
                  </a:txBody>
                  <a:tcPr/>
                </a:tc>
                <a:tc>
                  <a:txBody>
                    <a:bodyPr/>
                    <a:lstStyle/>
                    <a:p>
                      <a:pPr algn="ctr"/>
                      <a:r>
                        <a:rPr lang="en-GB" sz="1200"/>
                        <a:t>2022 Q4</a:t>
                      </a:r>
                    </a:p>
                  </a:txBody>
                  <a:tcPr/>
                </a:tc>
                <a:extLst>
                  <a:ext uri="{0D108BD9-81ED-4DB2-BD59-A6C34878D82A}">
                    <a16:rowId xmlns:a16="http://schemas.microsoft.com/office/drawing/2014/main" val="3840758244"/>
                  </a:ext>
                </a:extLst>
              </a:tr>
              <a:tr h="279979">
                <a:tc>
                  <a:txBody>
                    <a:bodyPr/>
                    <a:lstStyle/>
                    <a:p>
                      <a:r>
                        <a:rPr lang="en-GB" sz="1200"/>
                        <a:t>Peak Unemployment</a:t>
                      </a:r>
                    </a:p>
                  </a:txBody>
                  <a:tcPr/>
                </a:tc>
                <a:tc>
                  <a:txBody>
                    <a:bodyPr/>
                    <a:lstStyle/>
                    <a:p>
                      <a:pPr algn="ctr"/>
                      <a:r>
                        <a:rPr lang="en-GB" sz="1200"/>
                        <a:t>5.1%</a:t>
                      </a:r>
                    </a:p>
                  </a:txBody>
                  <a:tcPr/>
                </a:tc>
                <a:tc>
                  <a:txBody>
                    <a:bodyPr/>
                    <a:lstStyle/>
                    <a:p>
                      <a:pPr algn="ctr"/>
                      <a:r>
                        <a:rPr lang="en-GB" sz="1200"/>
                        <a:t>7.5%</a:t>
                      </a:r>
                    </a:p>
                  </a:txBody>
                  <a:tcPr/>
                </a:tc>
                <a:extLst>
                  <a:ext uri="{0D108BD9-81ED-4DB2-BD59-A6C34878D82A}">
                    <a16:rowId xmlns:a16="http://schemas.microsoft.com/office/drawing/2014/main" val="1046879830"/>
                  </a:ext>
                </a:extLst>
              </a:tr>
              <a:tr h="279979">
                <a:tc>
                  <a:txBody>
                    <a:bodyPr/>
                    <a:lstStyle/>
                    <a:p>
                      <a:r>
                        <a:rPr lang="en-GB" sz="1200"/>
                        <a:t>Long Term GDP scarring</a:t>
                      </a:r>
                    </a:p>
                  </a:txBody>
                  <a:tcPr/>
                </a:tc>
                <a:tc>
                  <a:txBody>
                    <a:bodyPr/>
                    <a:lstStyle/>
                    <a:p>
                      <a:pPr algn="ctr"/>
                      <a:r>
                        <a:rPr lang="en-GB" sz="1200"/>
                        <a:t>0.0%</a:t>
                      </a:r>
                    </a:p>
                  </a:txBody>
                  <a:tcPr/>
                </a:tc>
                <a:tc>
                  <a:txBody>
                    <a:bodyPr/>
                    <a:lstStyle/>
                    <a:p>
                      <a:pPr algn="ctr"/>
                      <a:r>
                        <a:rPr lang="en-GB" sz="1200"/>
                        <a:t>3.0%</a:t>
                      </a:r>
                    </a:p>
                  </a:txBody>
                  <a:tcPr/>
                </a:tc>
                <a:extLst>
                  <a:ext uri="{0D108BD9-81ED-4DB2-BD59-A6C34878D82A}">
                    <a16:rowId xmlns:a16="http://schemas.microsoft.com/office/drawing/2014/main" val="2281694562"/>
                  </a:ext>
                </a:extLst>
              </a:tr>
            </a:tbl>
          </a:graphicData>
        </a:graphic>
      </p:graphicFrame>
      <p:sp>
        <p:nvSpPr>
          <p:cNvPr id="7" name="TextBox 6">
            <a:extLst>
              <a:ext uri="{FF2B5EF4-FFF2-40B4-BE49-F238E27FC236}">
                <a16:creationId xmlns:a16="http://schemas.microsoft.com/office/drawing/2014/main" id="{E0DF5EF2-98E7-442B-825E-61CB285CC6BA}"/>
              </a:ext>
            </a:extLst>
          </p:cNvPr>
          <p:cNvSpPr txBox="1"/>
          <p:nvPr/>
        </p:nvSpPr>
        <p:spPr>
          <a:xfrm>
            <a:off x="6842884" y="4864726"/>
            <a:ext cx="4443211" cy="830997"/>
          </a:xfrm>
          <a:prstGeom prst="rect">
            <a:avLst/>
          </a:prstGeom>
          <a:solidFill>
            <a:schemeClr val="accent1"/>
          </a:solidFill>
        </p:spPr>
        <p:txBody>
          <a:bodyPr wrap="square" rtlCol="0">
            <a:spAutoFit/>
          </a:bodyPr>
          <a:lstStyle/>
          <a:p>
            <a:pPr algn="ctr"/>
            <a:r>
              <a:rPr lang="en-GB" sz="1600" b="1">
                <a:solidFill>
                  <a:schemeClr val="bg1"/>
                </a:solidFill>
              </a:rPr>
              <a:t>Unemployment - likely 25,000 more people unemployed, projections could go up to 50,000+ more unemployed by Q1 2023</a:t>
            </a:r>
          </a:p>
        </p:txBody>
      </p:sp>
      <p:sp>
        <p:nvSpPr>
          <p:cNvPr id="8" name="TextBox 7">
            <a:extLst>
              <a:ext uri="{FF2B5EF4-FFF2-40B4-BE49-F238E27FC236}">
                <a16:creationId xmlns:a16="http://schemas.microsoft.com/office/drawing/2014/main" id="{D066EF08-90AF-4928-8419-680DFBD52BFD}"/>
              </a:ext>
            </a:extLst>
          </p:cNvPr>
          <p:cNvSpPr txBox="1"/>
          <p:nvPr/>
        </p:nvSpPr>
        <p:spPr>
          <a:xfrm>
            <a:off x="1341547" y="4864726"/>
            <a:ext cx="4095482" cy="646331"/>
          </a:xfrm>
          <a:prstGeom prst="rect">
            <a:avLst/>
          </a:prstGeom>
          <a:solidFill>
            <a:schemeClr val="accent1"/>
          </a:solidFill>
        </p:spPr>
        <p:txBody>
          <a:bodyPr wrap="square" rtlCol="0">
            <a:spAutoFit/>
          </a:bodyPr>
          <a:lstStyle/>
          <a:p>
            <a:pPr algn="ctr"/>
            <a:r>
              <a:rPr lang="en-GB" b="1">
                <a:solidFill>
                  <a:schemeClr val="bg1"/>
                </a:solidFill>
              </a:rPr>
              <a:t>We could see a £1.3bn+ reduction </a:t>
            </a:r>
          </a:p>
          <a:p>
            <a:pPr algn="ctr"/>
            <a:r>
              <a:rPr lang="en-GB" b="1">
                <a:solidFill>
                  <a:schemeClr val="bg1"/>
                </a:solidFill>
              </a:rPr>
              <a:t>in GDP by 2024</a:t>
            </a:r>
          </a:p>
        </p:txBody>
      </p:sp>
      <p:sp>
        <p:nvSpPr>
          <p:cNvPr id="12" name="TextBox 11">
            <a:extLst>
              <a:ext uri="{FF2B5EF4-FFF2-40B4-BE49-F238E27FC236}">
                <a16:creationId xmlns:a16="http://schemas.microsoft.com/office/drawing/2014/main" id="{8BE05B8D-FDC1-4BBE-8810-0440849B215D}"/>
              </a:ext>
            </a:extLst>
          </p:cNvPr>
          <p:cNvSpPr txBox="1"/>
          <p:nvPr/>
        </p:nvSpPr>
        <p:spPr>
          <a:xfrm>
            <a:off x="735712" y="3200801"/>
            <a:ext cx="11117330" cy="646331"/>
          </a:xfrm>
          <a:prstGeom prst="rect">
            <a:avLst/>
          </a:prstGeom>
          <a:solidFill>
            <a:srgbClr val="FFC000"/>
          </a:solidFill>
        </p:spPr>
        <p:txBody>
          <a:bodyPr wrap="square" rtlCol="0">
            <a:spAutoFit/>
          </a:bodyPr>
          <a:lstStyle/>
          <a:p>
            <a:pPr algn="ctr"/>
            <a:r>
              <a:rPr lang="en-GB" b="1">
                <a:solidFill>
                  <a:schemeClr val="tx2"/>
                </a:solidFill>
              </a:rPr>
              <a:t>Impact for Norfolk &amp; Suffolk Economy: Assuming we are seeing a scenario somewhere between the upside and the central – but closer to the central</a:t>
            </a:r>
          </a:p>
        </p:txBody>
      </p:sp>
      <p:sp>
        <p:nvSpPr>
          <p:cNvPr id="13" name="Arrow: Right 12">
            <a:extLst>
              <a:ext uri="{FF2B5EF4-FFF2-40B4-BE49-F238E27FC236}">
                <a16:creationId xmlns:a16="http://schemas.microsoft.com/office/drawing/2014/main" id="{1E896AF7-42A7-4C72-AA91-3C694E209D6F}"/>
              </a:ext>
            </a:extLst>
          </p:cNvPr>
          <p:cNvSpPr/>
          <p:nvPr/>
        </p:nvSpPr>
        <p:spPr>
          <a:xfrm rot="5400000">
            <a:off x="3066122" y="4176858"/>
            <a:ext cx="646333" cy="334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rrow: Right 48">
            <a:extLst>
              <a:ext uri="{FF2B5EF4-FFF2-40B4-BE49-F238E27FC236}">
                <a16:creationId xmlns:a16="http://schemas.microsoft.com/office/drawing/2014/main" id="{AE3DAF6E-53F0-492B-89B7-B7C4D218AD63}"/>
              </a:ext>
            </a:extLst>
          </p:cNvPr>
          <p:cNvSpPr/>
          <p:nvPr/>
        </p:nvSpPr>
        <p:spPr>
          <a:xfrm rot="5400000">
            <a:off x="8653410" y="4176858"/>
            <a:ext cx="646333" cy="334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961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a:t>Other observations</a:t>
            </a:r>
            <a:endParaRPr lang="en-GB"/>
          </a:p>
        </p:txBody>
      </p:sp>
      <p:sp>
        <p:nvSpPr>
          <p:cNvPr id="5" name="TextBox 4">
            <a:extLst>
              <a:ext uri="{FF2B5EF4-FFF2-40B4-BE49-F238E27FC236}">
                <a16:creationId xmlns:a16="http://schemas.microsoft.com/office/drawing/2014/main" id="{B9E8BC10-A10E-4591-AF78-B651CD0F612F}"/>
              </a:ext>
            </a:extLst>
          </p:cNvPr>
          <p:cNvSpPr txBox="1"/>
          <p:nvPr/>
        </p:nvSpPr>
        <p:spPr>
          <a:xfrm>
            <a:off x="358776" y="1448921"/>
            <a:ext cx="11082528" cy="892552"/>
          </a:xfrm>
          <a:prstGeom prst="rect">
            <a:avLst/>
          </a:prstGeom>
          <a:noFill/>
        </p:spPr>
        <p:txBody>
          <a:bodyPr wrap="square">
            <a:spAutoFit/>
          </a:bodyPr>
          <a:lstStyle/>
          <a:p>
            <a:pPr lvl="0">
              <a:tabLst>
                <a:tab pos="457200" algn="l"/>
              </a:tabLst>
            </a:pPr>
            <a:r>
              <a:rPr lang="en-US" sz="2400" b="1">
                <a:effectLst/>
                <a:latin typeface="Calibri" panose="020F0502020204030204" pitchFamily="34" charset="0"/>
                <a:ea typeface="Calibri" panose="020F0502020204030204" pitchFamily="34" charset="0"/>
              </a:rPr>
              <a:t>What trends have emerged, accelerated or declined?</a:t>
            </a:r>
          </a:p>
          <a:p>
            <a:pPr marL="342900" lvl="0" indent="-342900">
              <a:buFont typeface="System Font"/>
              <a:buChar char="–"/>
              <a:tabLst>
                <a:tab pos="457200" algn="l"/>
              </a:tabLst>
            </a:pPr>
            <a:endParaRPr lang="en-GB" sz="2800">
              <a:effectLst/>
              <a:latin typeface="Calibri" panose="020F0502020204030204" pitchFamily="34" charset="0"/>
              <a:ea typeface="Calibri" panose="020F0502020204030204" pitchFamily="34" charset="0"/>
            </a:endParaRPr>
          </a:p>
        </p:txBody>
      </p:sp>
      <p:grpSp>
        <p:nvGrpSpPr>
          <p:cNvPr id="6" name="Group 5">
            <a:extLst>
              <a:ext uri="{FF2B5EF4-FFF2-40B4-BE49-F238E27FC236}">
                <a16:creationId xmlns:a16="http://schemas.microsoft.com/office/drawing/2014/main" id="{9EA2D097-6C95-4533-9574-C6CCB7392F93}"/>
              </a:ext>
            </a:extLst>
          </p:cNvPr>
          <p:cNvGrpSpPr/>
          <p:nvPr/>
        </p:nvGrpSpPr>
        <p:grpSpPr>
          <a:xfrm>
            <a:off x="3549836" y="2323808"/>
            <a:ext cx="4925142" cy="1229964"/>
            <a:chOff x="4719532" y="1759064"/>
            <a:chExt cx="4925142" cy="1229964"/>
          </a:xfrm>
        </p:grpSpPr>
        <p:pic>
          <p:nvPicPr>
            <p:cNvPr id="7" name="Picture 6" descr="A close up of a sign&#10;&#10;Description automatically generated">
              <a:extLst>
                <a:ext uri="{FF2B5EF4-FFF2-40B4-BE49-F238E27FC236}">
                  <a16:creationId xmlns:a16="http://schemas.microsoft.com/office/drawing/2014/main" id="{47661442-1593-4F87-BF9E-4C75205B5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532" y="1881057"/>
              <a:ext cx="1200943" cy="1107971"/>
            </a:xfrm>
            <a:prstGeom prst="rect">
              <a:avLst/>
            </a:prstGeom>
          </p:spPr>
        </p:pic>
        <p:pic>
          <p:nvPicPr>
            <p:cNvPr id="8" name="Picture 7" descr="A close up of a sign&#10;&#10;Description automatically generated">
              <a:extLst>
                <a:ext uri="{FF2B5EF4-FFF2-40B4-BE49-F238E27FC236}">
                  <a16:creationId xmlns:a16="http://schemas.microsoft.com/office/drawing/2014/main" id="{D3F983D6-3F08-4108-ACB2-4580F39AC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882" y="1798050"/>
              <a:ext cx="1200943" cy="1107971"/>
            </a:xfrm>
            <a:prstGeom prst="rect">
              <a:avLst/>
            </a:prstGeom>
          </p:spPr>
        </p:pic>
        <p:pic>
          <p:nvPicPr>
            <p:cNvPr id="10" name="Picture 9" descr="A close up of a sign&#10;&#10;Description automatically generated">
              <a:extLst>
                <a:ext uri="{FF2B5EF4-FFF2-40B4-BE49-F238E27FC236}">
                  <a16:creationId xmlns:a16="http://schemas.microsoft.com/office/drawing/2014/main" id="{2EB22FEE-F39E-4D01-9D16-7A587D3446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731" y="1759064"/>
              <a:ext cx="1200943" cy="1107971"/>
            </a:xfrm>
            <a:prstGeom prst="rect">
              <a:avLst/>
            </a:prstGeom>
          </p:spPr>
        </p:pic>
      </p:grpSp>
      <p:sp>
        <p:nvSpPr>
          <p:cNvPr id="12" name="TextBox 11">
            <a:extLst>
              <a:ext uri="{FF2B5EF4-FFF2-40B4-BE49-F238E27FC236}">
                <a16:creationId xmlns:a16="http://schemas.microsoft.com/office/drawing/2014/main" id="{7CBB19B8-AA41-42C8-A002-71B5C486C89E}"/>
              </a:ext>
            </a:extLst>
          </p:cNvPr>
          <p:cNvSpPr txBox="1"/>
          <p:nvPr/>
        </p:nvSpPr>
        <p:spPr>
          <a:xfrm>
            <a:off x="3280843" y="3547149"/>
            <a:ext cx="1710050" cy="2308324"/>
          </a:xfrm>
          <a:prstGeom prst="rect">
            <a:avLst/>
          </a:prstGeom>
          <a:noFill/>
        </p:spPr>
        <p:txBody>
          <a:bodyPr wrap="square">
            <a:spAutoFit/>
          </a:bodyPr>
          <a:lstStyle/>
          <a:p>
            <a:pPr algn="ctr"/>
            <a:r>
              <a:rPr lang="en-GB" sz="1800">
                <a:solidFill>
                  <a:schemeClr val="accent1"/>
                </a:solidFill>
                <a:latin typeface="Arial"/>
                <a:cs typeface="Arial"/>
              </a:rPr>
              <a:t>Online retail has increased &amp; both large and small retailers are disappearing from some </a:t>
            </a:r>
            <a:r>
              <a:rPr lang="en-GB">
                <a:solidFill>
                  <a:schemeClr val="accent1"/>
                </a:solidFill>
                <a:latin typeface="Arial"/>
                <a:cs typeface="Arial"/>
              </a:rPr>
              <a:t>high streets </a:t>
            </a:r>
            <a:r>
              <a:rPr lang="en-GB" sz="1800">
                <a:solidFill>
                  <a:schemeClr val="accent1"/>
                </a:solidFill>
                <a:latin typeface="Arial"/>
                <a:cs typeface="Arial"/>
              </a:rPr>
              <a:t> </a:t>
            </a:r>
            <a:endParaRPr lang="en-GB"/>
          </a:p>
        </p:txBody>
      </p:sp>
      <p:sp>
        <p:nvSpPr>
          <p:cNvPr id="14" name="TextBox 13">
            <a:extLst>
              <a:ext uri="{FF2B5EF4-FFF2-40B4-BE49-F238E27FC236}">
                <a16:creationId xmlns:a16="http://schemas.microsoft.com/office/drawing/2014/main" id="{DFE766A2-4A6D-4D28-90CE-6D6F0753D89C}"/>
              </a:ext>
            </a:extLst>
          </p:cNvPr>
          <p:cNvSpPr txBox="1"/>
          <p:nvPr/>
        </p:nvSpPr>
        <p:spPr>
          <a:xfrm>
            <a:off x="-45169" y="3666913"/>
            <a:ext cx="1885950" cy="1754326"/>
          </a:xfrm>
          <a:prstGeom prst="rect">
            <a:avLst/>
          </a:prstGeom>
          <a:noFill/>
        </p:spPr>
        <p:txBody>
          <a:bodyPr wrap="square">
            <a:spAutoFit/>
          </a:bodyPr>
          <a:lstStyle/>
          <a:p>
            <a:pPr algn="ctr"/>
            <a:r>
              <a:rPr lang="en-GB" sz="1800" dirty="0">
                <a:solidFill>
                  <a:schemeClr val="accent1"/>
                </a:solidFill>
                <a:latin typeface="Arial"/>
                <a:cs typeface="Arial"/>
              </a:rPr>
              <a:t>Transport patterns  returned to normal except public transport </a:t>
            </a:r>
          </a:p>
          <a:p>
            <a:pPr algn="ctr"/>
            <a:endParaRPr lang="en-GB" sz="1800" dirty="0">
              <a:solidFill>
                <a:schemeClr val="accent1"/>
              </a:solidFill>
              <a:latin typeface="Arial"/>
              <a:cs typeface="Arial"/>
            </a:endParaRPr>
          </a:p>
        </p:txBody>
      </p:sp>
      <p:sp>
        <p:nvSpPr>
          <p:cNvPr id="18" name="TextBox 17">
            <a:extLst>
              <a:ext uri="{FF2B5EF4-FFF2-40B4-BE49-F238E27FC236}">
                <a16:creationId xmlns:a16="http://schemas.microsoft.com/office/drawing/2014/main" id="{8E766AC2-426A-4A5A-A236-BD0406856D52}"/>
              </a:ext>
            </a:extLst>
          </p:cNvPr>
          <p:cNvSpPr txBox="1"/>
          <p:nvPr/>
        </p:nvSpPr>
        <p:spPr>
          <a:xfrm>
            <a:off x="4926282" y="3504533"/>
            <a:ext cx="2194529" cy="2585323"/>
          </a:xfrm>
          <a:prstGeom prst="rect">
            <a:avLst/>
          </a:prstGeom>
          <a:noFill/>
        </p:spPr>
        <p:txBody>
          <a:bodyPr wrap="square">
            <a:spAutoFit/>
          </a:bodyPr>
          <a:lstStyle/>
          <a:p>
            <a:pPr algn="ctr"/>
            <a:r>
              <a:rPr lang="en-GB" sz="1800">
                <a:solidFill>
                  <a:schemeClr val="accent1"/>
                </a:solidFill>
                <a:latin typeface="Arial"/>
                <a:cs typeface="Arial"/>
              </a:rPr>
              <a:t>Remote working, adaption of flexible working has accelerated but has impacted on commercial office space, unclear of true impact given current restrictions </a:t>
            </a:r>
            <a:endParaRPr lang="en-GB" sz="1800">
              <a:latin typeface="Arial"/>
              <a:cs typeface="Arial"/>
            </a:endParaRPr>
          </a:p>
        </p:txBody>
      </p:sp>
      <p:sp>
        <p:nvSpPr>
          <p:cNvPr id="20" name="TextBox 19">
            <a:extLst>
              <a:ext uri="{FF2B5EF4-FFF2-40B4-BE49-F238E27FC236}">
                <a16:creationId xmlns:a16="http://schemas.microsoft.com/office/drawing/2014/main" id="{931E9780-255F-412E-BEC6-4AE512DDF1C5}"/>
              </a:ext>
            </a:extLst>
          </p:cNvPr>
          <p:cNvSpPr txBox="1"/>
          <p:nvPr/>
        </p:nvSpPr>
        <p:spPr>
          <a:xfrm>
            <a:off x="7016307" y="3534093"/>
            <a:ext cx="1930499" cy="2308324"/>
          </a:xfrm>
          <a:prstGeom prst="rect">
            <a:avLst/>
          </a:prstGeom>
          <a:noFill/>
        </p:spPr>
        <p:txBody>
          <a:bodyPr wrap="square">
            <a:spAutoFit/>
          </a:bodyPr>
          <a:lstStyle/>
          <a:p>
            <a:pPr algn="ctr"/>
            <a:r>
              <a:rPr lang="en-GB" sz="1800">
                <a:solidFill>
                  <a:schemeClr val="accent1"/>
                </a:solidFill>
                <a:latin typeface="Arial"/>
                <a:cs typeface="Arial"/>
              </a:rPr>
              <a:t>Pent up volume </a:t>
            </a:r>
            <a:br>
              <a:rPr lang="en-GB" sz="1800">
                <a:solidFill>
                  <a:schemeClr val="accent1"/>
                </a:solidFill>
                <a:latin typeface="Arial"/>
                <a:cs typeface="Arial"/>
              </a:rPr>
            </a:br>
            <a:r>
              <a:rPr lang="en-GB" sz="1800">
                <a:solidFill>
                  <a:schemeClr val="accent1"/>
                </a:solidFill>
                <a:latin typeface="Arial"/>
                <a:cs typeface="Arial"/>
              </a:rPr>
              <a:t>of 'zombie companies’?</a:t>
            </a:r>
          </a:p>
          <a:p>
            <a:pPr algn="ctr"/>
            <a:endParaRPr lang="en-GB">
              <a:solidFill>
                <a:schemeClr val="accent1"/>
              </a:solidFill>
              <a:latin typeface="Arial"/>
              <a:cs typeface="Arial"/>
            </a:endParaRPr>
          </a:p>
          <a:p>
            <a:pPr algn="ctr"/>
            <a:r>
              <a:rPr lang="en-GB" sz="1800">
                <a:solidFill>
                  <a:schemeClr val="accent1"/>
                </a:solidFill>
                <a:latin typeface="Arial"/>
                <a:cs typeface="Arial"/>
              </a:rPr>
              <a:t>Potentially hiding unviable business models  </a:t>
            </a:r>
            <a:endParaRPr lang="en-GB"/>
          </a:p>
        </p:txBody>
      </p:sp>
      <p:pic>
        <p:nvPicPr>
          <p:cNvPr id="21" name="Picture 20">
            <a:extLst>
              <a:ext uri="{FF2B5EF4-FFF2-40B4-BE49-F238E27FC236}">
                <a16:creationId xmlns:a16="http://schemas.microsoft.com/office/drawing/2014/main" id="{DF35D269-10B2-4565-844B-8997DB4750AD}"/>
              </a:ext>
            </a:extLst>
          </p:cNvPr>
          <p:cNvPicPr/>
          <p:nvPr/>
        </p:nvPicPr>
        <p:blipFill rotWithShape="1">
          <a:blip r:embed="rId6"/>
          <a:srcRect l="13295" t="61454" r="78728" b="28205"/>
          <a:stretch/>
        </p:blipFill>
        <p:spPr bwMode="auto">
          <a:xfrm>
            <a:off x="163120" y="2336481"/>
            <a:ext cx="1710050" cy="1107729"/>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4E89C380-DD01-486E-8E0C-FEE2B7AD4A1C}"/>
              </a:ext>
            </a:extLst>
          </p:cNvPr>
          <p:cNvPicPr/>
          <p:nvPr/>
        </p:nvPicPr>
        <p:blipFill rotWithShape="1">
          <a:blip r:embed="rId6"/>
          <a:srcRect l="31308" t="48702" r="61324" b="39906"/>
          <a:stretch/>
        </p:blipFill>
        <p:spPr bwMode="auto">
          <a:xfrm>
            <a:off x="9063613" y="2314187"/>
            <a:ext cx="1200943" cy="1219312"/>
          </a:xfrm>
          <a:prstGeom prst="rect">
            <a:avLst/>
          </a:prstGeom>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C1271552-8FBA-47C0-8FC6-ECF3E9056A68}"/>
              </a:ext>
            </a:extLst>
          </p:cNvPr>
          <p:cNvPicPr/>
          <p:nvPr/>
        </p:nvPicPr>
        <p:blipFill rotWithShape="1">
          <a:blip r:embed="rId7"/>
          <a:srcRect l="48693" t="55618" r="43829" b="32933"/>
          <a:stretch/>
        </p:blipFill>
        <p:spPr bwMode="auto">
          <a:xfrm>
            <a:off x="1854627" y="2359791"/>
            <a:ext cx="1440855" cy="1084924"/>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F6A0729F-24AA-4686-A2C3-2B75C1257125}"/>
              </a:ext>
            </a:extLst>
          </p:cNvPr>
          <p:cNvPicPr/>
          <p:nvPr/>
        </p:nvPicPr>
        <p:blipFill rotWithShape="1">
          <a:blip r:embed="rId8"/>
          <a:srcRect l="30246" t="32204" r="62277" b="53910"/>
          <a:stretch/>
        </p:blipFill>
        <p:spPr bwMode="auto">
          <a:xfrm>
            <a:off x="10728963" y="2280896"/>
            <a:ext cx="1257300" cy="1313180"/>
          </a:xfrm>
          <a:prstGeom prst="rect">
            <a:avLst/>
          </a:prstGeom>
          <a:ln>
            <a:no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1D7CA680-032B-46B9-894D-287F02D28D03}"/>
              </a:ext>
            </a:extLst>
          </p:cNvPr>
          <p:cNvSpPr txBox="1"/>
          <p:nvPr/>
        </p:nvSpPr>
        <p:spPr>
          <a:xfrm>
            <a:off x="1689147" y="3581214"/>
            <a:ext cx="1885950" cy="1477328"/>
          </a:xfrm>
          <a:prstGeom prst="rect">
            <a:avLst/>
          </a:prstGeom>
          <a:noFill/>
        </p:spPr>
        <p:txBody>
          <a:bodyPr wrap="square">
            <a:spAutoFit/>
          </a:bodyPr>
          <a:lstStyle/>
          <a:p>
            <a:pPr algn="ctr"/>
            <a:r>
              <a:rPr lang="en-GB" sz="1800" dirty="0">
                <a:solidFill>
                  <a:schemeClr val="accent1"/>
                </a:solidFill>
                <a:latin typeface="Arial"/>
                <a:cs typeface="Arial"/>
              </a:rPr>
              <a:t>Digital innovation  adoption &amp; implementation has accelerated </a:t>
            </a:r>
            <a:endParaRPr lang="en-GB" dirty="0"/>
          </a:p>
        </p:txBody>
      </p:sp>
      <p:sp>
        <p:nvSpPr>
          <p:cNvPr id="28" name="TextBox 27">
            <a:extLst>
              <a:ext uri="{FF2B5EF4-FFF2-40B4-BE49-F238E27FC236}">
                <a16:creationId xmlns:a16="http://schemas.microsoft.com/office/drawing/2014/main" id="{D812C623-BED3-4A3A-BFEF-1EDD9D19E048}"/>
              </a:ext>
            </a:extLst>
          </p:cNvPr>
          <p:cNvSpPr txBox="1"/>
          <p:nvPr/>
        </p:nvSpPr>
        <p:spPr>
          <a:xfrm>
            <a:off x="8788902" y="3558841"/>
            <a:ext cx="1930499" cy="2308324"/>
          </a:xfrm>
          <a:prstGeom prst="rect">
            <a:avLst/>
          </a:prstGeom>
          <a:noFill/>
        </p:spPr>
        <p:txBody>
          <a:bodyPr wrap="square">
            <a:spAutoFit/>
          </a:bodyPr>
          <a:lstStyle/>
          <a:p>
            <a:pPr algn="ctr"/>
            <a:r>
              <a:rPr lang="en-GB" sz="1800">
                <a:solidFill>
                  <a:schemeClr val="accent1"/>
                </a:solidFill>
                <a:latin typeface="Arial"/>
                <a:cs typeface="Arial"/>
              </a:rPr>
              <a:t>Construction &amp; materials - restrictions of supply have led to increase in cost and some materials being unavailable.</a:t>
            </a:r>
            <a:endParaRPr lang="en-GB"/>
          </a:p>
        </p:txBody>
      </p:sp>
      <p:sp>
        <p:nvSpPr>
          <p:cNvPr id="30" name="TextBox 29">
            <a:extLst>
              <a:ext uri="{FF2B5EF4-FFF2-40B4-BE49-F238E27FC236}">
                <a16:creationId xmlns:a16="http://schemas.microsoft.com/office/drawing/2014/main" id="{A577B4DE-0058-4558-9F90-03106C9F5305}"/>
              </a:ext>
            </a:extLst>
          </p:cNvPr>
          <p:cNvSpPr txBox="1"/>
          <p:nvPr/>
        </p:nvSpPr>
        <p:spPr>
          <a:xfrm>
            <a:off x="10670247" y="3488567"/>
            <a:ext cx="1560700" cy="1754326"/>
          </a:xfrm>
          <a:prstGeom prst="rect">
            <a:avLst/>
          </a:prstGeom>
          <a:noFill/>
        </p:spPr>
        <p:txBody>
          <a:bodyPr wrap="square">
            <a:spAutoFit/>
          </a:bodyPr>
          <a:lstStyle/>
          <a:p>
            <a:r>
              <a:rPr lang="en-GB" sz="1800">
                <a:solidFill>
                  <a:schemeClr val="accent1"/>
                </a:solidFill>
                <a:latin typeface="Arial"/>
                <a:cs typeface="Arial"/>
              </a:rPr>
              <a:t>Access to talent and skills</a:t>
            </a:r>
            <a:r>
              <a:rPr lang="en-GB">
                <a:solidFill>
                  <a:schemeClr val="accent1"/>
                </a:solidFill>
                <a:latin typeface="Arial"/>
                <a:cs typeface="Arial"/>
              </a:rPr>
              <a:t> –</a:t>
            </a:r>
          </a:p>
          <a:p>
            <a:r>
              <a:rPr lang="en-GB">
                <a:solidFill>
                  <a:schemeClr val="accent1"/>
                </a:solidFill>
                <a:latin typeface="Arial"/>
                <a:cs typeface="Arial"/>
              </a:rPr>
              <a:t>some sectors struggling to fill jobs.</a:t>
            </a:r>
            <a:endParaRPr lang="en-GB"/>
          </a:p>
        </p:txBody>
      </p:sp>
    </p:spTree>
    <p:extLst>
      <p:ext uri="{BB962C8B-B14F-4D97-AF65-F5344CB8AC3E}">
        <p14:creationId xmlns:p14="http://schemas.microsoft.com/office/powerpoint/2010/main" val="2529554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a:t>Our Sectors</a:t>
            </a:r>
            <a:endParaRPr lang="en-GB"/>
          </a:p>
        </p:txBody>
      </p:sp>
      <p:sp>
        <p:nvSpPr>
          <p:cNvPr id="12" name="TextBox 11">
            <a:extLst>
              <a:ext uri="{FF2B5EF4-FFF2-40B4-BE49-F238E27FC236}">
                <a16:creationId xmlns:a16="http://schemas.microsoft.com/office/drawing/2014/main" id="{7CBB19B8-AA41-42C8-A002-71B5C486C89E}"/>
              </a:ext>
            </a:extLst>
          </p:cNvPr>
          <p:cNvSpPr txBox="1"/>
          <p:nvPr/>
        </p:nvSpPr>
        <p:spPr>
          <a:xfrm>
            <a:off x="217512" y="5573539"/>
            <a:ext cx="1745796" cy="369332"/>
          </a:xfrm>
          <a:prstGeom prst="rect">
            <a:avLst/>
          </a:prstGeom>
          <a:noFill/>
        </p:spPr>
        <p:txBody>
          <a:bodyPr wrap="square">
            <a:spAutoFit/>
          </a:bodyPr>
          <a:lstStyle/>
          <a:p>
            <a:pPr algn="ctr"/>
            <a:r>
              <a:rPr lang="en-GB" sz="1800">
                <a:solidFill>
                  <a:schemeClr val="accent1"/>
                </a:solidFill>
                <a:latin typeface="Arial"/>
                <a:cs typeface="Arial"/>
              </a:rPr>
              <a:t>ICT Digital</a:t>
            </a:r>
            <a:endParaRPr lang="en-GB"/>
          </a:p>
        </p:txBody>
      </p:sp>
      <p:sp>
        <p:nvSpPr>
          <p:cNvPr id="14" name="TextBox 13">
            <a:extLst>
              <a:ext uri="{FF2B5EF4-FFF2-40B4-BE49-F238E27FC236}">
                <a16:creationId xmlns:a16="http://schemas.microsoft.com/office/drawing/2014/main" id="{DFE766A2-4A6D-4D28-90CE-6D6F0753D89C}"/>
              </a:ext>
            </a:extLst>
          </p:cNvPr>
          <p:cNvSpPr txBox="1"/>
          <p:nvPr/>
        </p:nvSpPr>
        <p:spPr>
          <a:xfrm>
            <a:off x="41794" y="2403428"/>
            <a:ext cx="1885950" cy="923330"/>
          </a:xfrm>
          <a:prstGeom prst="rect">
            <a:avLst/>
          </a:prstGeom>
          <a:noFill/>
        </p:spPr>
        <p:txBody>
          <a:bodyPr wrap="square">
            <a:spAutoFit/>
          </a:bodyPr>
          <a:lstStyle/>
          <a:p>
            <a:pPr algn="ctr"/>
            <a:r>
              <a:rPr lang="en-GB" sz="1800">
                <a:solidFill>
                  <a:schemeClr val="accent1"/>
                </a:solidFill>
                <a:latin typeface="Arial"/>
                <a:cs typeface="Arial"/>
              </a:rPr>
              <a:t>Agri-Food</a:t>
            </a:r>
          </a:p>
          <a:p>
            <a:pPr algn="ctr"/>
            <a:endParaRPr lang="en-GB">
              <a:solidFill>
                <a:schemeClr val="accent1"/>
              </a:solidFill>
              <a:latin typeface="Arial"/>
              <a:cs typeface="Arial"/>
            </a:endParaRPr>
          </a:p>
          <a:p>
            <a:pPr algn="ctr"/>
            <a:endParaRPr lang="en-GB" sz="1800">
              <a:solidFill>
                <a:schemeClr val="accent1"/>
              </a:solidFill>
              <a:latin typeface="Arial"/>
              <a:cs typeface="Arial"/>
            </a:endParaRPr>
          </a:p>
        </p:txBody>
      </p:sp>
      <p:sp>
        <p:nvSpPr>
          <p:cNvPr id="18" name="TextBox 17">
            <a:extLst>
              <a:ext uri="{FF2B5EF4-FFF2-40B4-BE49-F238E27FC236}">
                <a16:creationId xmlns:a16="http://schemas.microsoft.com/office/drawing/2014/main" id="{8E766AC2-426A-4A5A-A236-BD0406856D52}"/>
              </a:ext>
            </a:extLst>
          </p:cNvPr>
          <p:cNvSpPr txBox="1"/>
          <p:nvPr/>
        </p:nvSpPr>
        <p:spPr>
          <a:xfrm>
            <a:off x="5601952" y="2139633"/>
            <a:ext cx="2306908" cy="646331"/>
          </a:xfrm>
          <a:prstGeom prst="rect">
            <a:avLst/>
          </a:prstGeom>
          <a:noFill/>
        </p:spPr>
        <p:txBody>
          <a:bodyPr wrap="square">
            <a:spAutoFit/>
          </a:bodyPr>
          <a:lstStyle/>
          <a:p>
            <a:pPr algn="ctr"/>
            <a:r>
              <a:rPr lang="en-GB" sz="1800" dirty="0">
                <a:solidFill>
                  <a:schemeClr val="accent1"/>
                </a:solidFill>
                <a:latin typeface="Arial"/>
                <a:cs typeface="Arial"/>
              </a:rPr>
              <a:t>Visitor Economy Tourism &amp; Cultural</a:t>
            </a:r>
            <a:endParaRPr lang="en-GB" sz="1800" dirty="0">
              <a:latin typeface="Arial"/>
              <a:cs typeface="Arial"/>
            </a:endParaRPr>
          </a:p>
        </p:txBody>
      </p:sp>
      <p:sp>
        <p:nvSpPr>
          <p:cNvPr id="20" name="TextBox 19">
            <a:extLst>
              <a:ext uri="{FF2B5EF4-FFF2-40B4-BE49-F238E27FC236}">
                <a16:creationId xmlns:a16="http://schemas.microsoft.com/office/drawing/2014/main" id="{931E9780-255F-412E-BEC6-4AE512DDF1C5}"/>
              </a:ext>
            </a:extLst>
          </p:cNvPr>
          <p:cNvSpPr txBox="1"/>
          <p:nvPr/>
        </p:nvSpPr>
        <p:spPr>
          <a:xfrm>
            <a:off x="5658140" y="4002865"/>
            <a:ext cx="2194529" cy="646331"/>
          </a:xfrm>
          <a:prstGeom prst="rect">
            <a:avLst/>
          </a:prstGeom>
          <a:noFill/>
        </p:spPr>
        <p:txBody>
          <a:bodyPr wrap="square">
            <a:spAutoFit/>
          </a:bodyPr>
          <a:lstStyle/>
          <a:p>
            <a:pPr algn="ctr"/>
            <a:r>
              <a:rPr lang="en-GB" sz="1800">
                <a:solidFill>
                  <a:schemeClr val="accent1"/>
                </a:solidFill>
                <a:latin typeface="Arial"/>
                <a:cs typeface="Arial"/>
              </a:rPr>
              <a:t>Health and Social Care</a:t>
            </a:r>
            <a:endParaRPr lang="en-GB"/>
          </a:p>
        </p:txBody>
      </p:sp>
      <p:sp>
        <p:nvSpPr>
          <p:cNvPr id="26" name="TextBox 25">
            <a:extLst>
              <a:ext uri="{FF2B5EF4-FFF2-40B4-BE49-F238E27FC236}">
                <a16:creationId xmlns:a16="http://schemas.microsoft.com/office/drawing/2014/main" id="{1D7CA680-032B-46B9-894D-287F02D28D03}"/>
              </a:ext>
            </a:extLst>
          </p:cNvPr>
          <p:cNvSpPr txBox="1"/>
          <p:nvPr/>
        </p:nvSpPr>
        <p:spPr>
          <a:xfrm>
            <a:off x="229939" y="4020037"/>
            <a:ext cx="1736606" cy="369332"/>
          </a:xfrm>
          <a:prstGeom prst="rect">
            <a:avLst/>
          </a:prstGeom>
          <a:noFill/>
        </p:spPr>
        <p:txBody>
          <a:bodyPr wrap="square">
            <a:spAutoFit/>
          </a:bodyPr>
          <a:lstStyle/>
          <a:p>
            <a:pPr algn="ctr"/>
            <a:r>
              <a:rPr lang="en-GB" sz="1800">
                <a:solidFill>
                  <a:schemeClr val="accent1"/>
                </a:solidFill>
                <a:latin typeface="Arial"/>
                <a:cs typeface="Arial"/>
              </a:rPr>
              <a:t>Clean Energy</a:t>
            </a:r>
            <a:endParaRPr lang="en-GB"/>
          </a:p>
        </p:txBody>
      </p:sp>
      <p:sp>
        <p:nvSpPr>
          <p:cNvPr id="28" name="TextBox 27">
            <a:extLst>
              <a:ext uri="{FF2B5EF4-FFF2-40B4-BE49-F238E27FC236}">
                <a16:creationId xmlns:a16="http://schemas.microsoft.com/office/drawing/2014/main" id="{D812C623-BED3-4A3A-BFEF-1EDD9D19E048}"/>
              </a:ext>
            </a:extLst>
          </p:cNvPr>
          <p:cNvSpPr txBox="1"/>
          <p:nvPr/>
        </p:nvSpPr>
        <p:spPr>
          <a:xfrm>
            <a:off x="5400730" y="5531223"/>
            <a:ext cx="2836936" cy="646331"/>
          </a:xfrm>
          <a:prstGeom prst="rect">
            <a:avLst/>
          </a:prstGeom>
          <a:noFill/>
        </p:spPr>
        <p:txBody>
          <a:bodyPr wrap="square">
            <a:spAutoFit/>
          </a:bodyPr>
          <a:lstStyle/>
          <a:p>
            <a:pPr algn="ctr"/>
            <a:r>
              <a:rPr lang="en-GB">
                <a:solidFill>
                  <a:schemeClr val="accent1"/>
                </a:solidFill>
                <a:latin typeface="Arial"/>
                <a:cs typeface="Arial"/>
              </a:rPr>
              <a:t>Voluntary, Community &amp; Social Enterprise</a:t>
            </a:r>
            <a:endParaRPr lang="en-GB"/>
          </a:p>
        </p:txBody>
      </p:sp>
      <p:sp>
        <p:nvSpPr>
          <p:cNvPr id="31" name="TextBox 30">
            <a:extLst>
              <a:ext uri="{FF2B5EF4-FFF2-40B4-BE49-F238E27FC236}">
                <a16:creationId xmlns:a16="http://schemas.microsoft.com/office/drawing/2014/main" id="{949FEEF2-202C-4A9E-A9E5-A1B3FB46B647}"/>
              </a:ext>
            </a:extLst>
          </p:cNvPr>
          <p:cNvSpPr txBox="1"/>
          <p:nvPr/>
        </p:nvSpPr>
        <p:spPr>
          <a:xfrm>
            <a:off x="4256006" y="1116567"/>
            <a:ext cx="1656978" cy="1936300"/>
          </a:xfrm>
          <a:prstGeom prst="rect">
            <a:avLst/>
          </a:prstGeom>
          <a:noFill/>
        </p:spPr>
        <p:txBody>
          <a:bodyPr wrap="square" rtlCol="0">
            <a:spAutoFit/>
          </a:bodyPr>
          <a:lstStyle/>
          <a:p>
            <a:endParaRPr lang="en-GB"/>
          </a:p>
        </p:txBody>
      </p:sp>
      <p:sp>
        <p:nvSpPr>
          <p:cNvPr id="33" name="TextBox 32">
            <a:extLst>
              <a:ext uri="{FF2B5EF4-FFF2-40B4-BE49-F238E27FC236}">
                <a16:creationId xmlns:a16="http://schemas.microsoft.com/office/drawing/2014/main" id="{34CA44F2-02E0-41BE-9868-5B04A06ADAF2}"/>
              </a:ext>
            </a:extLst>
          </p:cNvPr>
          <p:cNvSpPr txBox="1"/>
          <p:nvPr/>
        </p:nvSpPr>
        <p:spPr>
          <a:xfrm>
            <a:off x="8028911" y="4560912"/>
            <a:ext cx="3889719" cy="1569660"/>
          </a:xfrm>
          <a:prstGeom prst="rect">
            <a:avLst/>
          </a:prstGeom>
          <a:noFill/>
        </p:spPr>
        <p:txBody>
          <a:bodyPr wrap="square" rtlCol="0">
            <a:spAutoFit/>
          </a:bodyPr>
          <a:lstStyle/>
          <a:p>
            <a:pPr algn="ctr"/>
            <a:r>
              <a:rPr lang="en-GB" sz="1600" dirty="0"/>
              <a:t>The pandemic has negatively affected resources and income of the sector organisations. It is extremely diverse and such diversity requires further analysis to enable the relative strengths of the sector to be optimised.</a:t>
            </a:r>
          </a:p>
        </p:txBody>
      </p:sp>
      <p:sp>
        <p:nvSpPr>
          <p:cNvPr id="35" name="TextBox 34">
            <a:extLst>
              <a:ext uri="{FF2B5EF4-FFF2-40B4-BE49-F238E27FC236}">
                <a16:creationId xmlns:a16="http://schemas.microsoft.com/office/drawing/2014/main" id="{A2AD3995-0133-4E01-9DB5-FEDD7B7824D4}"/>
              </a:ext>
            </a:extLst>
          </p:cNvPr>
          <p:cNvSpPr txBox="1"/>
          <p:nvPr/>
        </p:nvSpPr>
        <p:spPr>
          <a:xfrm>
            <a:off x="1612712" y="1324142"/>
            <a:ext cx="3985725" cy="1569660"/>
          </a:xfrm>
          <a:prstGeom prst="rect">
            <a:avLst/>
          </a:prstGeom>
          <a:noFill/>
        </p:spPr>
        <p:txBody>
          <a:bodyPr wrap="square" rtlCol="0">
            <a:spAutoFit/>
          </a:bodyPr>
          <a:lstStyle/>
          <a:p>
            <a:pPr algn="ctr"/>
            <a:r>
              <a:rPr lang="en-GB" sz="1600" dirty="0"/>
              <a:t>Access to talent has been a major concern for agricultural businesses, disruption has also been felt in terms of supply chains. </a:t>
            </a:r>
            <a:r>
              <a:rPr lang="en-GB" sz="1600" b="0" i="0" u="none" strike="noStrike" dirty="0">
                <a:solidFill>
                  <a:srgbClr val="626569"/>
                </a:solidFill>
                <a:effectLst/>
                <a:latin typeface="Arial" panose="020B0604020202020204" pitchFamily="34" charset="0"/>
              </a:rPr>
              <a:t>Capitalising on the popularity of local food is an </a:t>
            </a:r>
            <a:r>
              <a:rPr lang="en-GB" sz="1600" dirty="0"/>
              <a:t>opportunity.</a:t>
            </a:r>
          </a:p>
        </p:txBody>
      </p:sp>
      <p:grpSp>
        <p:nvGrpSpPr>
          <p:cNvPr id="42" name="Group 16">
            <a:extLst>
              <a:ext uri="{FF2B5EF4-FFF2-40B4-BE49-F238E27FC236}">
                <a16:creationId xmlns:a16="http://schemas.microsoft.com/office/drawing/2014/main" id="{D5A0190C-BE47-4637-89CA-4B9EF67C0C70}"/>
              </a:ext>
            </a:extLst>
          </p:cNvPr>
          <p:cNvGrpSpPr>
            <a:grpSpLocks noChangeAspect="1"/>
          </p:cNvGrpSpPr>
          <p:nvPr/>
        </p:nvGrpSpPr>
        <p:grpSpPr bwMode="auto">
          <a:xfrm>
            <a:off x="6054799" y="4607315"/>
            <a:ext cx="1401212" cy="923908"/>
            <a:chOff x="6184" y="960"/>
            <a:chExt cx="1415" cy="933"/>
          </a:xfrm>
        </p:grpSpPr>
        <p:sp>
          <p:nvSpPr>
            <p:cNvPr id="44" name="AutoShape 15">
              <a:extLst>
                <a:ext uri="{FF2B5EF4-FFF2-40B4-BE49-F238E27FC236}">
                  <a16:creationId xmlns:a16="http://schemas.microsoft.com/office/drawing/2014/main" id="{5497A8A8-BAE3-44D2-9605-9D314FBC82EF}"/>
                </a:ext>
              </a:extLst>
            </p:cNvPr>
            <p:cNvSpPr>
              <a:spLocks noChangeAspect="1" noChangeArrowheads="1" noTextEdit="1"/>
            </p:cNvSpPr>
            <p:nvPr/>
          </p:nvSpPr>
          <p:spPr bwMode="auto">
            <a:xfrm>
              <a:off x="6184" y="960"/>
              <a:ext cx="1404"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41" name="Picture 17">
              <a:extLst>
                <a:ext uri="{FF2B5EF4-FFF2-40B4-BE49-F238E27FC236}">
                  <a16:creationId xmlns:a16="http://schemas.microsoft.com/office/drawing/2014/main" id="{CAB44C0E-727C-4303-AE19-90134CFBD4BD}"/>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84" y="960"/>
              <a:ext cx="1415"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7" name="Picture 23" descr="Graphic showing a work ID card">
            <a:extLst>
              <a:ext uri="{FF2B5EF4-FFF2-40B4-BE49-F238E27FC236}">
                <a16:creationId xmlns:a16="http://schemas.microsoft.com/office/drawing/2014/main" id="{9D379046-2A2E-4DFF-8777-07AB3C27FC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190721" y="2856401"/>
            <a:ext cx="1113908" cy="11139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90E9C33-E93A-479F-9AC3-4983F287564E}"/>
              </a:ext>
            </a:extLst>
          </p:cNvPr>
          <p:cNvPicPr>
            <a:picLocks noChangeAspect="1"/>
          </p:cNvPicPr>
          <p:nvPr/>
        </p:nvPicPr>
        <p:blipFill rotWithShape="1">
          <a:blip r:embed="rId6"/>
          <a:srcRect l="14000" t="36609" r="79480" b="50940"/>
          <a:stretch/>
        </p:blipFill>
        <p:spPr>
          <a:xfrm>
            <a:off x="358186" y="1340817"/>
            <a:ext cx="1044518" cy="1121982"/>
          </a:xfrm>
          <a:prstGeom prst="rect">
            <a:avLst/>
          </a:prstGeom>
        </p:spPr>
      </p:pic>
      <p:pic>
        <p:nvPicPr>
          <p:cNvPr id="6" name="Picture 5">
            <a:extLst>
              <a:ext uri="{FF2B5EF4-FFF2-40B4-BE49-F238E27FC236}">
                <a16:creationId xmlns:a16="http://schemas.microsoft.com/office/drawing/2014/main" id="{E9BD5844-FBA6-4AC8-9406-6B864559EFB0}"/>
              </a:ext>
            </a:extLst>
          </p:cNvPr>
          <p:cNvPicPr>
            <a:picLocks noChangeAspect="1"/>
          </p:cNvPicPr>
          <p:nvPr/>
        </p:nvPicPr>
        <p:blipFill rotWithShape="1">
          <a:blip r:embed="rId7"/>
          <a:srcRect l="13771" t="41092" r="79446" b="45398"/>
          <a:stretch/>
        </p:blipFill>
        <p:spPr>
          <a:xfrm>
            <a:off x="515003" y="2751197"/>
            <a:ext cx="1166478" cy="1306970"/>
          </a:xfrm>
          <a:prstGeom prst="rect">
            <a:avLst/>
          </a:prstGeom>
        </p:spPr>
      </p:pic>
      <p:pic>
        <p:nvPicPr>
          <p:cNvPr id="40" name="Picture 39">
            <a:extLst>
              <a:ext uri="{FF2B5EF4-FFF2-40B4-BE49-F238E27FC236}">
                <a16:creationId xmlns:a16="http://schemas.microsoft.com/office/drawing/2014/main" id="{AC93E0F7-5704-4E08-B561-E0CBD67F3892}"/>
              </a:ext>
            </a:extLst>
          </p:cNvPr>
          <p:cNvPicPr/>
          <p:nvPr/>
        </p:nvPicPr>
        <p:blipFill rotWithShape="1">
          <a:blip r:embed="rId8"/>
          <a:srcRect l="48693" t="55618" r="43829" b="32933"/>
          <a:stretch/>
        </p:blipFill>
        <p:spPr bwMode="auto">
          <a:xfrm>
            <a:off x="358186" y="4432259"/>
            <a:ext cx="1440855" cy="1084924"/>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889EB33-14CC-4F76-A03B-50896A2E2121}"/>
              </a:ext>
            </a:extLst>
          </p:cNvPr>
          <p:cNvPicPr>
            <a:picLocks noChangeAspect="1"/>
          </p:cNvPicPr>
          <p:nvPr/>
        </p:nvPicPr>
        <p:blipFill rotWithShape="1">
          <a:blip r:embed="rId9"/>
          <a:srcRect l="49327" t="24191" r="42678" b="63238"/>
          <a:stretch/>
        </p:blipFill>
        <p:spPr>
          <a:xfrm>
            <a:off x="6263233" y="1288254"/>
            <a:ext cx="1041396" cy="921135"/>
          </a:xfrm>
          <a:prstGeom prst="rect">
            <a:avLst/>
          </a:prstGeom>
        </p:spPr>
      </p:pic>
      <p:sp>
        <p:nvSpPr>
          <p:cNvPr id="39" name="TextBox 38">
            <a:extLst>
              <a:ext uri="{FF2B5EF4-FFF2-40B4-BE49-F238E27FC236}">
                <a16:creationId xmlns:a16="http://schemas.microsoft.com/office/drawing/2014/main" id="{1A421CED-E66C-44DD-BA23-F403D368E850}"/>
              </a:ext>
            </a:extLst>
          </p:cNvPr>
          <p:cNvSpPr txBox="1"/>
          <p:nvPr/>
        </p:nvSpPr>
        <p:spPr>
          <a:xfrm>
            <a:off x="1941104" y="4553957"/>
            <a:ext cx="2955908" cy="338554"/>
          </a:xfrm>
          <a:prstGeom prst="rect">
            <a:avLst/>
          </a:prstGeom>
          <a:noFill/>
        </p:spPr>
        <p:txBody>
          <a:bodyPr wrap="square" rtlCol="0">
            <a:spAutoFit/>
          </a:bodyPr>
          <a:lstStyle/>
          <a:p>
            <a:pPr algn="ctr"/>
            <a:endParaRPr lang="en-GB" sz="1600"/>
          </a:p>
        </p:txBody>
      </p:sp>
      <p:sp>
        <p:nvSpPr>
          <p:cNvPr id="41" name="TextBox 40">
            <a:extLst>
              <a:ext uri="{FF2B5EF4-FFF2-40B4-BE49-F238E27FC236}">
                <a16:creationId xmlns:a16="http://schemas.microsoft.com/office/drawing/2014/main" id="{4BF55054-657B-436D-9253-D4DBE611FF4C}"/>
              </a:ext>
            </a:extLst>
          </p:cNvPr>
          <p:cNvSpPr txBox="1"/>
          <p:nvPr/>
        </p:nvSpPr>
        <p:spPr>
          <a:xfrm>
            <a:off x="1663113" y="3015906"/>
            <a:ext cx="3935325" cy="1077218"/>
          </a:xfrm>
          <a:prstGeom prst="rect">
            <a:avLst/>
          </a:prstGeom>
          <a:noFill/>
        </p:spPr>
        <p:txBody>
          <a:bodyPr wrap="square" rtlCol="0">
            <a:spAutoFit/>
          </a:bodyPr>
          <a:lstStyle/>
          <a:p>
            <a:pPr algn="ctr"/>
            <a:r>
              <a:rPr lang="en-GB" sz="1600" dirty="0"/>
              <a:t>Continuing shortfall in higher level qualifications in STEM related subjects could risk future supply of talent to capitalise on major opportunities.</a:t>
            </a:r>
          </a:p>
        </p:txBody>
      </p:sp>
      <p:sp>
        <p:nvSpPr>
          <p:cNvPr id="45" name="TextBox 44">
            <a:extLst>
              <a:ext uri="{FF2B5EF4-FFF2-40B4-BE49-F238E27FC236}">
                <a16:creationId xmlns:a16="http://schemas.microsoft.com/office/drawing/2014/main" id="{349B9C02-446F-4107-9F14-78A42A352AB2}"/>
              </a:ext>
            </a:extLst>
          </p:cNvPr>
          <p:cNvSpPr txBox="1"/>
          <p:nvPr/>
        </p:nvSpPr>
        <p:spPr>
          <a:xfrm>
            <a:off x="1775405" y="4373211"/>
            <a:ext cx="3788559" cy="1569660"/>
          </a:xfrm>
          <a:prstGeom prst="rect">
            <a:avLst/>
          </a:prstGeom>
          <a:noFill/>
        </p:spPr>
        <p:txBody>
          <a:bodyPr wrap="square" rtlCol="0">
            <a:spAutoFit/>
          </a:bodyPr>
          <a:lstStyle/>
          <a:p>
            <a:pPr algn="ctr"/>
            <a:r>
              <a:rPr lang="en-GB" sz="1600" dirty="0"/>
              <a:t>While headline figures have not detected a major leap in demand within the IT sector itself, the need for improvement of IT skills across the economy/workforce as a whole is a big priority for business.</a:t>
            </a:r>
          </a:p>
        </p:txBody>
      </p:sp>
      <p:sp>
        <p:nvSpPr>
          <p:cNvPr id="24" name="TextBox 23">
            <a:extLst>
              <a:ext uri="{FF2B5EF4-FFF2-40B4-BE49-F238E27FC236}">
                <a16:creationId xmlns:a16="http://schemas.microsoft.com/office/drawing/2014/main" id="{2B4EF5E3-F646-4CF1-8896-B0AC8043D89D}"/>
              </a:ext>
            </a:extLst>
          </p:cNvPr>
          <p:cNvSpPr txBox="1"/>
          <p:nvPr/>
        </p:nvSpPr>
        <p:spPr>
          <a:xfrm>
            <a:off x="7809034" y="1354803"/>
            <a:ext cx="4143462" cy="1569660"/>
          </a:xfrm>
          <a:prstGeom prst="rect">
            <a:avLst/>
          </a:prstGeom>
          <a:noFill/>
        </p:spPr>
        <p:txBody>
          <a:bodyPr wrap="square">
            <a:spAutoFit/>
          </a:bodyPr>
          <a:lstStyle/>
          <a:p>
            <a:pPr algn="ctr"/>
            <a:r>
              <a:rPr lang="en-GB" sz="1600" dirty="0"/>
              <a:t>The sector has been amongst the hardest hit. The picture is complex, as while the industry has not recalled a significant proportion of the workforce from furlough, hospitality in particular is really struggling to recruit sufficient labour into certain roles.</a:t>
            </a:r>
          </a:p>
        </p:txBody>
      </p:sp>
      <p:sp>
        <p:nvSpPr>
          <p:cNvPr id="27" name="TextBox 26">
            <a:extLst>
              <a:ext uri="{FF2B5EF4-FFF2-40B4-BE49-F238E27FC236}">
                <a16:creationId xmlns:a16="http://schemas.microsoft.com/office/drawing/2014/main" id="{72EE0AE2-B25D-4AA0-933A-209604237595}"/>
              </a:ext>
            </a:extLst>
          </p:cNvPr>
          <p:cNvSpPr txBox="1"/>
          <p:nvPr/>
        </p:nvSpPr>
        <p:spPr>
          <a:xfrm>
            <a:off x="7712746" y="2977083"/>
            <a:ext cx="3923358" cy="1569660"/>
          </a:xfrm>
          <a:prstGeom prst="rect">
            <a:avLst/>
          </a:prstGeom>
          <a:noFill/>
        </p:spPr>
        <p:txBody>
          <a:bodyPr wrap="square">
            <a:spAutoFit/>
          </a:bodyPr>
          <a:lstStyle/>
          <a:p>
            <a:pPr algn="ctr"/>
            <a:r>
              <a:rPr lang="en-GB" sz="1600" dirty="0"/>
              <a:t>The pandemic has pushed the health and social care sector into the frontline of dealing with the crisis. There is opportunity to support the sector to understand how to make best use of technology to drive efficiencies</a:t>
            </a:r>
          </a:p>
        </p:txBody>
      </p:sp>
    </p:spTree>
    <p:extLst>
      <p:ext uri="{BB962C8B-B14F-4D97-AF65-F5344CB8AC3E}">
        <p14:creationId xmlns:p14="http://schemas.microsoft.com/office/powerpoint/2010/main" val="3237483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a:t>Our Sectors</a:t>
            </a:r>
            <a:endParaRPr lang="en-US">
              <a:solidFill>
                <a:srgbClr val="FF0000"/>
              </a:solidFill>
              <a:latin typeface="Calibri" panose="020F0502020204030204" pitchFamily="34" charset="0"/>
              <a:ea typeface="Calibri" panose="020F0502020204030204" pitchFamily="34" charset="0"/>
            </a:endParaRPr>
          </a:p>
          <a:p>
            <a:endParaRPr lang="en-GB"/>
          </a:p>
        </p:txBody>
      </p:sp>
      <p:sp>
        <p:nvSpPr>
          <p:cNvPr id="12" name="TextBox 11">
            <a:extLst>
              <a:ext uri="{FF2B5EF4-FFF2-40B4-BE49-F238E27FC236}">
                <a16:creationId xmlns:a16="http://schemas.microsoft.com/office/drawing/2014/main" id="{7CBB19B8-AA41-42C8-A002-71B5C486C89E}"/>
              </a:ext>
            </a:extLst>
          </p:cNvPr>
          <p:cNvSpPr txBox="1"/>
          <p:nvPr/>
        </p:nvSpPr>
        <p:spPr>
          <a:xfrm>
            <a:off x="182658" y="5661412"/>
            <a:ext cx="1710050" cy="369332"/>
          </a:xfrm>
          <a:prstGeom prst="rect">
            <a:avLst/>
          </a:prstGeom>
          <a:noFill/>
        </p:spPr>
        <p:txBody>
          <a:bodyPr wrap="square">
            <a:spAutoFit/>
          </a:bodyPr>
          <a:lstStyle/>
          <a:p>
            <a:pPr algn="ctr"/>
            <a:r>
              <a:rPr lang="en-GB" sz="1800">
                <a:solidFill>
                  <a:schemeClr val="accent1"/>
                </a:solidFill>
                <a:latin typeface="Arial"/>
                <a:cs typeface="Arial"/>
              </a:rPr>
              <a:t>Lif</a:t>
            </a:r>
            <a:r>
              <a:rPr lang="en-GB">
                <a:solidFill>
                  <a:schemeClr val="accent1"/>
                </a:solidFill>
                <a:latin typeface="Arial"/>
                <a:cs typeface="Arial"/>
              </a:rPr>
              <a:t>e Sciences</a:t>
            </a:r>
            <a:endParaRPr lang="en-GB"/>
          </a:p>
        </p:txBody>
      </p:sp>
      <p:sp>
        <p:nvSpPr>
          <p:cNvPr id="14" name="TextBox 13">
            <a:extLst>
              <a:ext uri="{FF2B5EF4-FFF2-40B4-BE49-F238E27FC236}">
                <a16:creationId xmlns:a16="http://schemas.microsoft.com/office/drawing/2014/main" id="{DFE766A2-4A6D-4D28-90CE-6D6F0753D89C}"/>
              </a:ext>
            </a:extLst>
          </p:cNvPr>
          <p:cNvSpPr txBox="1"/>
          <p:nvPr/>
        </p:nvSpPr>
        <p:spPr>
          <a:xfrm>
            <a:off x="205918" y="2256867"/>
            <a:ext cx="1885950" cy="646331"/>
          </a:xfrm>
          <a:prstGeom prst="rect">
            <a:avLst/>
          </a:prstGeom>
          <a:noFill/>
        </p:spPr>
        <p:txBody>
          <a:bodyPr wrap="square">
            <a:spAutoFit/>
          </a:bodyPr>
          <a:lstStyle/>
          <a:p>
            <a:pPr algn="ctr"/>
            <a:r>
              <a:rPr lang="en-GB">
                <a:solidFill>
                  <a:schemeClr val="accent1"/>
                </a:solidFill>
                <a:latin typeface="Arial"/>
                <a:cs typeface="Arial"/>
              </a:rPr>
              <a:t>Manufacturing and Engineering</a:t>
            </a:r>
            <a:endParaRPr lang="en-GB" sz="1800">
              <a:solidFill>
                <a:schemeClr val="accent1"/>
              </a:solidFill>
              <a:latin typeface="Arial"/>
              <a:cs typeface="Arial"/>
            </a:endParaRPr>
          </a:p>
        </p:txBody>
      </p:sp>
      <p:sp>
        <p:nvSpPr>
          <p:cNvPr id="18" name="TextBox 17">
            <a:extLst>
              <a:ext uri="{FF2B5EF4-FFF2-40B4-BE49-F238E27FC236}">
                <a16:creationId xmlns:a16="http://schemas.microsoft.com/office/drawing/2014/main" id="{8E766AC2-426A-4A5A-A236-BD0406856D52}"/>
              </a:ext>
            </a:extLst>
          </p:cNvPr>
          <p:cNvSpPr txBox="1"/>
          <p:nvPr/>
        </p:nvSpPr>
        <p:spPr>
          <a:xfrm>
            <a:off x="6540097" y="2215369"/>
            <a:ext cx="2002477" cy="369332"/>
          </a:xfrm>
          <a:prstGeom prst="rect">
            <a:avLst/>
          </a:prstGeom>
          <a:noFill/>
        </p:spPr>
        <p:txBody>
          <a:bodyPr wrap="square">
            <a:spAutoFit/>
          </a:bodyPr>
          <a:lstStyle/>
          <a:p>
            <a:pPr algn="ctr"/>
            <a:r>
              <a:rPr lang="en-GB" sz="1800">
                <a:solidFill>
                  <a:schemeClr val="accent1"/>
                </a:solidFill>
                <a:latin typeface="Arial"/>
                <a:cs typeface="Arial"/>
              </a:rPr>
              <a:t>Ports &amp; Logistics</a:t>
            </a:r>
            <a:endParaRPr lang="en-GB" sz="1800">
              <a:latin typeface="Arial"/>
              <a:cs typeface="Arial"/>
            </a:endParaRPr>
          </a:p>
        </p:txBody>
      </p:sp>
      <p:sp>
        <p:nvSpPr>
          <p:cNvPr id="26" name="TextBox 25">
            <a:extLst>
              <a:ext uri="{FF2B5EF4-FFF2-40B4-BE49-F238E27FC236}">
                <a16:creationId xmlns:a16="http://schemas.microsoft.com/office/drawing/2014/main" id="{1D7CA680-032B-46B9-894D-287F02D28D03}"/>
              </a:ext>
            </a:extLst>
          </p:cNvPr>
          <p:cNvSpPr txBox="1"/>
          <p:nvPr/>
        </p:nvSpPr>
        <p:spPr>
          <a:xfrm>
            <a:off x="19027" y="3795449"/>
            <a:ext cx="2552327" cy="646331"/>
          </a:xfrm>
          <a:prstGeom prst="rect">
            <a:avLst/>
          </a:prstGeom>
          <a:noFill/>
        </p:spPr>
        <p:txBody>
          <a:bodyPr wrap="square">
            <a:spAutoFit/>
          </a:bodyPr>
          <a:lstStyle/>
          <a:p>
            <a:pPr algn="ctr"/>
            <a:r>
              <a:rPr lang="en-GB">
                <a:solidFill>
                  <a:schemeClr val="accent1"/>
                </a:solidFill>
                <a:latin typeface="Arial"/>
                <a:cs typeface="Arial"/>
              </a:rPr>
              <a:t>Professional, Financial &amp; Insurance Services</a:t>
            </a:r>
          </a:p>
        </p:txBody>
      </p:sp>
      <p:sp>
        <p:nvSpPr>
          <p:cNvPr id="28" name="TextBox 27">
            <a:extLst>
              <a:ext uri="{FF2B5EF4-FFF2-40B4-BE49-F238E27FC236}">
                <a16:creationId xmlns:a16="http://schemas.microsoft.com/office/drawing/2014/main" id="{D812C623-BED3-4A3A-BFEF-1EDD9D19E048}"/>
              </a:ext>
            </a:extLst>
          </p:cNvPr>
          <p:cNvSpPr txBox="1"/>
          <p:nvPr/>
        </p:nvSpPr>
        <p:spPr>
          <a:xfrm>
            <a:off x="6732130" y="4937474"/>
            <a:ext cx="1710050" cy="369332"/>
          </a:xfrm>
          <a:prstGeom prst="rect">
            <a:avLst/>
          </a:prstGeom>
          <a:noFill/>
        </p:spPr>
        <p:txBody>
          <a:bodyPr wrap="square">
            <a:spAutoFit/>
          </a:bodyPr>
          <a:lstStyle/>
          <a:p>
            <a:r>
              <a:rPr lang="en-GB" sz="1800" dirty="0">
                <a:solidFill>
                  <a:schemeClr val="accent1"/>
                </a:solidFill>
                <a:latin typeface="Arial"/>
                <a:cs typeface="Arial"/>
              </a:rPr>
              <a:t>Construction</a:t>
            </a:r>
            <a:endParaRPr lang="en-GB" dirty="0"/>
          </a:p>
        </p:txBody>
      </p:sp>
      <p:sp>
        <p:nvSpPr>
          <p:cNvPr id="45" name="TextBox 44">
            <a:extLst>
              <a:ext uri="{FF2B5EF4-FFF2-40B4-BE49-F238E27FC236}">
                <a16:creationId xmlns:a16="http://schemas.microsoft.com/office/drawing/2014/main" id="{86FB4D34-4453-48D3-9575-4099AA1476D0}"/>
              </a:ext>
            </a:extLst>
          </p:cNvPr>
          <p:cNvSpPr txBox="1"/>
          <p:nvPr/>
        </p:nvSpPr>
        <p:spPr>
          <a:xfrm>
            <a:off x="2150631" y="4963279"/>
            <a:ext cx="4313301" cy="923330"/>
          </a:xfrm>
          <a:prstGeom prst="rect">
            <a:avLst/>
          </a:prstGeom>
          <a:noFill/>
        </p:spPr>
        <p:txBody>
          <a:bodyPr wrap="square" rtlCol="0">
            <a:spAutoFit/>
          </a:bodyPr>
          <a:lstStyle/>
          <a:p>
            <a:r>
              <a:rPr lang="en-GB" sz="1800" dirty="0"/>
              <a:t>Opportunities for the sector to capitalise on potential new international market opportunities, outside the EU.</a:t>
            </a:r>
            <a:endParaRPr lang="en-GB" dirty="0"/>
          </a:p>
        </p:txBody>
      </p:sp>
      <p:sp>
        <p:nvSpPr>
          <p:cNvPr id="47" name="TextBox 46">
            <a:extLst>
              <a:ext uri="{FF2B5EF4-FFF2-40B4-BE49-F238E27FC236}">
                <a16:creationId xmlns:a16="http://schemas.microsoft.com/office/drawing/2014/main" id="{DCFD783A-62D2-4CCF-95D5-06F707B37E9A}"/>
              </a:ext>
            </a:extLst>
          </p:cNvPr>
          <p:cNvSpPr txBox="1"/>
          <p:nvPr/>
        </p:nvSpPr>
        <p:spPr>
          <a:xfrm>
            <a:off x="6958499" y="3994285"/>
            <a:ext cx="1805969" cy="1475798"/>
          </a:xfrm>
          <a:prstGeom prst="rect">
            <a:avLst/>
          </a:prstGeom>
          <a:noFill/>
        </p:spPr>
        <p:txBody>
          <a:bodyPr wrap="square" rtlCol="0">
            <a:spAutoFit/>
          </a:bodyPr>
          <a:lstStyle/>
          <a:p>
            <a:endParaRPr lang="en-GB"/>
          </a:p>
        </p:txBody>
      </p:sp>
      <p:sp>
        <p:nvSpPr>
          <p:cNvPr id="48" name="TextBox 47">
            <a:extLst>
              <a:ext uri="{FF2B5EF4-FFF2-40B4-BE49-F238E27FC236}">
                <a16:creationId xmlns:a16="http://schemas.microsoft.com/office/drawing/2014/main" id="{84532E3D-3FDC-4657-BC1D-713D4AEC62C3}"/>
              </a:ext>
            </a:extLst>
          </p:cNvPr>
          <p:cNvSpPr txBox="1"/>
          <p:nvPr/>
        </p:nvSpPr>
        <p:spPr>
          <a:xfrm>
            <a:off x="8370290" y="3971225"/>
            <a:ext cx="1802641" cy="1498858"/>
          </a:xfrm>
          <a:prstGeom prst="rect">
            <a:avLst/>
          </a:prstGeom>
          <a:noFill/>
        </p:spPr>
        <p:txBody>
          <a:bodyPr wrap="square" rtlCol="0">
            <a:spAutoFit/>
          </a:bodyPr>
          <a:lstStyle/>
          <a:p>
            <a:endParaRPr lang="en-GB"/>
          </a:p>
        </p:txBody>
      </p:sp>
      <p:sp>
        <p:nvSpPr>
          <p:cNvPr id="49" name="TextBox 48">
            <a:extLst>
              <a:ext uri="{FF2B5EF4-FFF2-40B4-BE49-F238E27FC236}">
                <a16:creationId xmlns:a16="http://schemas.microsoft.com/office/drawing/2014/main" id="{636092AB-680A-4F42-9838-6B6CD17429DF}"/>
              </a:ext>
            </a:extLst>
          </p:cNvPr>
          <p:cNvSpPr txBox="1"/>
          <p:nvPr/>
        </p:nvSpPr>
        <p:spPr>
          <a:xfrm>
            <a:off x="10223258" y="3973792"/>
            <a:ext cx="1599913" cy="1475798"/>
          </a:xfrm>
          <a:prstGeom prst="rect">
            <a:avLst/>
          </a:prstGeom>
          <a:noFill/>
        </p:spPr>
        <p:txBody>
          <a:bodyPr wrap="square" rtlCol="0">
            <a:spAutoFit/>
          </a:bodyPr>
          <a:lstStyle/>
          <a:p>
            <a:endParaRPr lang="en-GB"/>
          </a:p>
        </p:txBody>
      </p:sp>
      <p:sp>
        <p:nvSpPr>
          <p:cNvPr id="59" name="TextBox 58">
            <a:extLst>
              <a:ext uri="{FF2B5EF4-FFF2-40B4-BE49-F238E27FC236}">
                <a16:creationId xmlns:a16="http://schemas.microsoft.com/office/drawing/2014/main" id="{FF5B5F52-4F0F-4776-8CBE-E9FCB78F97F3}"/>
              </a:ext>
            </a:extLst>
          </p:cNvPr>
          <p:cNvSpPr txBox="1"/>
          <p:nvPr/>
        </p:nvSpPr>
        <p:spPr>
          <a:xfrm>
            <a:off x="8397972" y="3630087"/>
            <a:ext cx="3042777" cy="2031325"/>
          </a:xfrm>
          <a:prstGeom prst="rect">
            <a:avLst/>
          </a:prstGeom>
          <a:noFill/>
        </p:spPr>
        <p:txBody>
          <a:bodyPr wrap="square" rtlCol="0">
            <a:spAutoFit/>
          </a:bodyPr>
          <a:lstStyle/>
          <a:p>
            <a:r>
              <a:rPr lang="en-GB" sz="1800" b="0" i="0" u="none" strike="noStrike" noProof="0" dirty="0">
                <a:latin typeface="Arial"/>
              </a:rPr>
              <a:t>Labour challenges have been exacerbated by steadily increasing demand across a number of large projects. Cost and supply of martials continues to be a challenge.</a:t>
            </a:r>
            <a:endParaRPr lang="en-GB" dirty="0"/>
          </a:p>
        </p:txBody>
      </p:sp>
      <p:pic>
        <p:nvPicPr>
          <p:cNvPr id="2070" name="Picture 2069">
            <a:extLst>
              <a:ext uri="{FF2B5EF4-FFF2-40B4-BE49-F238E27FC236}">
                <a16:creationId xmlns:a16="http://schemas.microsoft.com/office/drawing/2014/main" id="{7BF63FEA-3826-4B3D-88EE-5912426C136E}"/>
              </a:ext>
            </a:extLst>
          </p:cNvPr>
          <p:cNvPicPr>
            <a:picLocks noChangeAspect="1"/>
          </p:cNvPicPr>
          <p:nvPr/>
        </p:nvPicPr>
        <p:blipFill>
          <a:blip r:embed="rId3"/>
          <a:stretch>
            <a:fillRect/>
          </a:stretch>
        </p:blipFill>
        <p:spPr>
          <a:xfrm>
            <a:off x="565709" y="2953074"/>
            <a:ext cx="1166368" cy="823318"/>
          </a:xfrm>
          <a:prstGeom prst="rect">
            <a:avLst/>
          </a:prstGeom>
        </p:spPr>
      </p:pic>
      <p:pic>
        <p:nvPicPr>
          <p:cNvPr id="67" name="Picture 66">
            <a:extLst>
              <a:ext uri="{FF2B5EF4-FFF2-40B4-BE49-F238E27FC236}">
                <a16:creationId xmlns:a16="http://schemas.microsoft.com/office/drawing/2014/main" id="{F9556FC5-C64D-48DD-B909-BDB60523FA29}"/>
              </a:ext>
            </a:extLst>
          </p:cNvPr>
          <p:cNvPicPr/>
          <p:nvPr/>
        </p:nvPicPr>
        <p:blipFill rotWithShape="1">
          <a:blip r:embed="rId4"/>
          <a:srcRect l="31308" t="48702" r="61324" b="39906"/>
          <a:stretch/>
        </p:blipFill>
        <p:spPr bwMode="auto">
          <a:xfrm>
            <a:off x="6846355" y="3807628"/>
            <a:ext cx="1048606" cy="1064644"/>
          </a:xfrm>
          <a:prstGeom prst="rect">
            <a:avLst/>
          </a:prstGeom>
          <a:ln>
            <a:noFill/>
          </a:ln>
          <a:extLst>
            <a:ext uri="{53640926-AAD7-44D8-BBD7-CCE9431645EC}">
              <a14:shadowObscured xmlns:a14="http://schemas.microsoft.com/office/drawing/2010/main"/>
            </a:ext>
          </a:extLst>
        </p:spPr>
      </p:pic>
      <p:pic>
        <p:nvPicPr>
          <p:cNvPr id="2076" name="Picture 2075">
            <a:extLst>
              <a:ext uri="{FF2B5EF4-FFF2-40B4-BE49-F238E27FC236}">
                <a16:creationId xmlns:a16="http://schemas.microsoft.com/office/drawing/2014/main" id="{DD65C6A2-8167-41AC-A1D5-2F9892A18DB1}"/>
              </a:ext>
            </a:extLst>
          </p:cNvPr>
          <p:cNvPicPr>
            <a:picLocks noChangeAspect="1"/>
          </p:cNvPicPr>
          <p:nvPr/>
        </p:nvPicPr>
        <p:blipFill>
          <a:blip r:embed="rId5"/>
          <a:stretch>
            <a:fillRect/>
          </a:stretch>
        </p:blipFill>
        <p:spPr>
          <a:xfrm>
            <a:off x="601903" y="1276992"/>
            <a:ext cx="1063044" cy="999260"/>
          </a:xfrm>
          <a:prstGeom prst="rect">
            <a:avLst/>
          </a:prstGeom>
        </p:spPr>
      </p:pic>
      <p:pic>
        <p:nvPicPr>
          <p:cNvPr id="2078" name="Picture 2077">
            <a:extLst>
              <a:ext uri="{FF2B5EF4-FFF2-40B4-BE49-F238E27FC236}">
                <a16:creationId xmlns:a16="http://schemas.microsoft.com/office/drawing/2014/main" id="{077FFED3-0E9A-4EF6-AAE4-F13162E49682}"/>
              </a:ext>
            </a:extLst>
          </p:cNvPr>
          <p:cNvPicPr>
            <a:picLocks noChangeAspect="1"/>
          </p:cNvPicPr>
          <p:nvPr/>
        </p:nvPicPr>
        <p:blipFill>
          <a:blip r:embed="rId6"/>
          <a:stretch>
            <a:fillRect/>
          </a:stretch>
        </p:blipFill>
        <p:spPr>
          <a:xfrm>
            <a:off x="480920" y="4511233"/>
            <a:ext cx="1113526" cy="1202608"/>
          </a:xfrm>
          <a:prstGeom prst="rect">
            <a:avLst/>
          </a:prstGeom>
        </p:spPr>
      </p:pic>
      <p:sp>
        <p:nvSpPr>
          <p:cNvPr id="73" name="TextBox 72">
            <a:extLst>
              <a:ext uri="{FF2B5EF4-FFF2-40B4-BE49-F238E27FC236}">
                <a16:creationId xmlns:a16="http://schemas.microsoft.com/office/drawing/2014/main" id="{5447BB33-1F20-450F-9DF1-1A93608C0C6C}"/>
              </a:ext>
            </a:extLst>
          </p:cNvPr>
          <p:cNvSpPr txBox="1"/>
          <p:nvPr/>
        </p:nvSpPr>
        <p:spPr>
          <a:xfrm>
            <a:off x="2440387" y="3130258"/>
            <a:ext cx="4291742" cy="1754326"/>
          </a:xfrm>
          <a:prstGeom prst="rect">
            <a:avLst/>
          </a:prstGeom>
          <a:noFill/>
        </p:spPr>
        <p:txBody>
          <a:bodyPr wrap="square" rtlCol="0">
            <a:spAutoFit/>
          </a:bodyPr>
          <a:lstStyle/>
          <a:p>
            <a:pPr algn="ctr"/>
            <a:r>
              <a:rPr lang="en-GB" sz="1800" dirty="0"/>
              <a:t>The sector has adapted well to home working however challenges remain in terms of uncertainty and added cost deriving from the EU exit, and attracting talent is still a challenge within certain roles. </a:t>
            </a:r>
            <a:endParaRPr lang="en-GB" dirty="0"/>
          </a:p>
        </p:txBody>
      </p:sp>
      <p:sp>
        <p:nvSpPr>
          <p:cNvPr id="75" name="TextBox 74">
            <a:extLst>
              <a:ext uri="{FF2B5EF4-FFF2-40B4-BE49-F238E27FC236}">
                <a16:creationId xmlns:a16="http://schemas.microsoft.com/office/drawing/2014/main" id="{A610BFB4-4CA1-4BB3-A824-D7C36B453925}"/>
              </a:ext>
            </a:extLst>
          </p:cNvPr>
          <p:cNvSpPr txBox="1"/>
          <p:nvPr/>
        </p:nvSpPr>
        <p:spPr>
          <a:xfrm>
            <a:off x="2102102" y="1285701"/>
            <a:ext cx="4630027" cy="1754326"/>
          </a:xfrm>
          <a:prstGeom prst="rect">
            <a:avLst/>
          </a:prstGeom>
          <a:noFill/>
        </p:spPr>
        <p:txBody>
          <a:bodyPr wrap="square" rtlCol="0">
            <a:spAutoFit/>
          </a:bodyPr>
          <a:lstStyle/>
          <a:p>
            <a:pPr algn="ctr"/>
            <a:r>
              <a:rPr lang="en-GB" dirty="0"/>
              <a:t>The sector has played a pivotal role in the response to the pandemic, from supporting the call to produce Personal Protective Equipment (PPE) at pace, to ensuring a continued and stable supply of food and drink</a:t>
            </a:r>
          </a:p>
        </p:txBody>
      </p:sp>
      <p:pic>
        <p:nvPicPr>
          <p:cNvPr id="76" name="Picture 75">
            <a:extLst>
              <a:ext uri="{FF2B5EF4-FFF2-40B4-BE49-F238E27FC236}">
                <a16:creationId xmlns:a16="http://schemas.microsoft.com/office/drawing/2014/main" id="{8F8FC873-8226-4242-B370-0D2B779EE966}"/>
              </a:ext>
            </a:extLst>
          </p:cNvPr>
          <p:cNvPicPr/>
          <p:nvPr/>
        </p:nvPicPr>
        <p:blipFill rotWithShape="1">
          <a:blip r:embed="rId4"/>
          <a:srcRect l="13295" t="61454" r="78728" b="28205"/>
          <a:stretch/>
        </p:blipFill>
        <p:spPr bwMode="auto">
          <a:xfrm>
            <a:off x="6926971" y="1387917"/>
            <a:ext cx="1277372" cy="827452"/>
          </a:xfrm>
          <a:prstGeom prst="rect">
            <a:avLst/>
          </a:prstGeom>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C22F0C27-DF93-4C21-A0D8-561A61A97EDD}"/>
              </a:ext>
            </a:extLst>
          </p:cNvPr>
          <p:cNvSpPr txBox="1"/>
          <p:nvPr/>
        </p:nvSpPr>
        <p:spPr>
          <a:xfrm>
            <a:off x="8370290" y="1469647"/>
            <a:ext cx="3385868" cy="1477328"/>
          </a:xfrm>
          <a:prstGeom prst="rect">
            <a:avLst/>
          </a:prstGeom>
          <a:noFill/>
        </p:spPr>
        <p:txBody>
          <a:bodyPr wrap="square">
            <a:spAutoFit/>
          </a:bodyPr>
          <a:lstStyle/>
          <a:p>
            <a:pPr algn="ctr"/>
            <a:r>
              <a:rPr lang="en-GB" dirty="0"/>
              <a:t>A</a:t>
            </a:r>
            <a:r>
              <a:rPr lang="en-GB" sz="1800" dirty="0"/>
              <a:t>cute increase in demand for warehousing space poses particular cost and planning challenges. Freeport East </a:t>
            </a:r>
            <a:r>
              <a:rPr lang="en-GB" dirty="0"/>
              <a:t>is a significant </a:t>
            </a:r>
            <a:r>
              <a:rPr lang="en-GB" sz="1800" dirty="0"/>
              <a:t>opportunity.</a:t>
            </a:r>
            <a:endParaRPr lang="en-GB" dirty="0"/>
          </a:p>
        </p:txBody>
      </p:sp>
    </p:spTree>
    <p:extLst>
      <p:ext uri="{BB962C8B-B14F-4D97-AF65-F5344CB8AC3E}">
        <p14:creationId xmlns:p14="http://schemas.microsoft.com/office/powerpoint/2010/main" val="315791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897A15-DA26-4E66-93A1-7B0DBCDF1151}"/>
              </a:ext>
            </a:extLst>
          </p:cNvPr>
          <p:cNvSpPr>
            <a:spLocks noGrp="1" noChangeArrowheads="1"/>
          </p:cNvSpPr>
          <p:nvPr>
            <p:ph type="body" sz="quarter" idx="15"/>
          </p:nvPr>
        </p:nvSpPr>
        <p:spPr bwMode="auto">
          <a:xfrm>
            <a:off x="6711696" y="1585405"/>
            <a:ext cx="4940555" cy="2152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dirty="0"/>
              <a:t>Strategic Opportunities - Actions &amp; Interventions</a:t>
            </a:r>
            <a:endParaRPr lang="en-US" altLang="en-US" dirty="0">
              <a:solidFill>
                <a:srgbClr val="FF0000"/>
              </a:solidFill>
            </a:endParaRPr>
          </a:p>
        </p:txBody>
      </p:sp>
    </p:spTree>
    <p:extLst>
      <p:ext uri="{BB962C8B-B14F-4D97-AF65-F5344CB8AC3E}">
        <p14:creationId xmlns:p14="http://schemas.microsoft.com/office/powerpoint/2010/main" val="54040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lIns="91440" tIns="45720" rIns="91440" bIns="45720" anchor="t"/>
          <a:lstStyle/>
          <a:p>
            <a:r>
              <a:rPr lang="en-US"/>
              <a:t>Clean Energy </a:t>
            </a:r>
            <a:endParaRPr lang="en-US" dirty="0">
              <a:solidFill>
                <a:schemeClr val="accent6">
                  <a:lumMod val="50000"/>
                </a:schemeClr>
              </a:solidFill>
              <a:latin typeface="Calibri"/>
              <a:cs typeface="Calibri"/>
            </a:endParaRPr>
          </a:p>
        </p:txBody>
      </p:sp>
      <p:sp>
        <p:nvSpPr>
          <p:cNvPr id="5" name="TextBox 4">
            <a:extLst>
              <a:ext uri="{FF2B5EF4-FFF2-40B4-BE49-F238E27FC236}">
                <a16:creationId xmlns:a16="http://schemas.microsoft.com/office/drawing/2014/main" id="{B9E8BC10-A10E-4591-AF78-B651CD0F612F}"/>
              </a:ext>
            </a:extLst>
          </p:cNvPr>
          <p:cNvSpPr txBox="1"/>
          <p:nvPr/>
        </p:nvSpPr>
        <p:spPr>
          <a:xfrm>
            <a:off x="438912" y="1825443"/>
            <a:ext cx="11082528" cy="1815882"/>
          </a:xfrm>
          <a:prstGeom prst="rect">
            <a:avLst/>
          </a:prstGeom>
          <a:noFill/>
        </p:spPr>
        <p:txBody>
          <a:bodyPr wrap="square" lIns="91440" tIns="45720" rIns="91440" bIns="45720" anchor="t">
            <a:spAutoFit/>
          </a:bodyPr>
          <a:lstStyle/>
          <a:p>
            <a:pPr lvl="0">
              <a:tabLst>
                <a:tab pos="457200" algn="l"/>
              </a:tabLst>
            </a:pPr>
            <a:endParaRPr lang="en-US" sz="2800" dirty="0">
              <a:effectLst/>
              <a:latin typeface="Calibri" panose="020F0502020204030204" pitchFamily="34" charset="0"/>
              <a:ea typeface="Calibri" panose="020F0502020204030204" pitchFamily="34" charset="0"/>
              <a:cs typeface="Calibri"/>
            </a:endParaRPr>
          </a:p>
          <a:p>
            <a:pPr marL="342900" indent="-342900">
              <a:buFont typeface="System Font"/>
              <a:buChar char="–"/>
              <a:tabLst>
                <a:tab pos="457200" algn="l"/>
              </a:tabLst>
            </a:pPr>
            <a:endParaRPr lang="en-US" sz="2800">
              <a:effectLst/>
              <a:latin typeface="Calibri" panose="020F0502020204030204" pitchFamily="34" charset="0"/>
              <a:ea typeface="Calibri" panose="020F0502020204030204" pitchFamily="34" charset="0"/>
            </a:endParaRPr>
          </a:p>
          <a:p>
            <a:pPr marL="342900" lvl="0" indent="-342900">
              <a:buFont typeface="System Font"/>
              <a:buChar char="–"/>
              <a:tabLst>
                <a:tab pos="457200" algn="l"/>
              </a:tabLst>
            </a:pPr>
            <a:endParaRPr lang="en-US" sz="2800">
              <a:effectLst/>
              <a:latin typeface="Calibri" panose="020F0502020204030204" pitchFamily="34" charset="0"/>
              <a:ea typeface="Calibri" panose="020F0502020204030204" pitchFamily="34" charset="0"/>
            </a:endParaRPr>
          </a:p>
          <a:p>
            <a:pPr marL="342900" lvl="0" indent="-342900">
              <a:buFont typeface="System Font"/>
              <a:buChar char="–"/>
              <a:tabLst>
                <a:tab pos="457200" algn="l"/>
              </a:tabLst>
            </a:pPr>
            <a:endParaRPr lang="en-GB" sz="2800">
              <a:effectLst/>
              <a:latin typeface="Calibri" panose="020F0502020204030204" pitchFamily="34" charset="0"/>
              <a:ea typeface="Calibri" panose="020F0502020204030204" pitchFamily="34" charset="0"/>
            </a:endParaRPr>
          </a:p>
        </p:txBody>
      </p:sp>
      <p:pic>
        <p:nvPicPr>
          <p:cNvPr id="2" name="Picture 1" descr="Diagram&#10;&#10;Description automatically generated">
            <a:extLst>
              <a:ext uri="{FF2B5EF4-FFF2-40B4-BE49-F238E27FC236}">
                <a16:creationId xmlns:a16="http://schemas.microsoft.com/office/drawing/2014/main" id="{28F9B3CF-DB94-4822-9D4B-710BA8037E19}"/>
              </a:ext>
            </a:extLst>
          </p:cNvPr>
          <p:cNvPicPr>
            <a:picLocks noChangeAspect="1"/>
          </p:cNvPicPr>
          <p:nvPr/>
        </p:nvPicPr>
        <p:blipFill rotWithShape="1">
          <a:blip r:embed="rId3"/>
          <a:srcRect l="42606" t="48629" r="43062" b="25898"/>
          <a:stretch/>
        </p:blipFill>
        <p:spPr>
          <a:xfrm>
            <a:off x="196206" y="1599288"/>
            <a:ext cx="4085325" cy="4084074"/>
          </a:xfrm>
          <a:prstGeom prst="rect">
            <a:avLst/>
          </a:prstGeom>
        </p:spPr>
      </p:pic>
      <p:sp>
        <p:nvSpPr>
          <p:cNvPr id="6" name="Rectangle: Rounded Corners 5">
            <a:extLst>
              <a:ext uri="{FF2B5EF4-FFF2-40B4-BE49-F238E27FC236}">
                <a16:creationId xmlns:a16="http://schemas.microsoft.com/office/drawing/2014/main" id="{B2A267B6-D52C-4B56-8284-B411A04602A8}"/>
              </a:ext>
            </a:extLst>
          </p:cNvPr>
          <p:cNvSpPr/>
          <p:nvPr/>
        </p:nvSpPr>
        <p:spPr>
          <a:xfrm>
            <a:off x="4760939" y="1362633"/>
            <a:ext cx="3181790" cy="491082"/>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626569"/>
                </a:solidFill>
                <a:effectLst/>
                <a:uLnTx/>
                <a:uFillTx/>
                <a:ea typeface="+mn-ea"/>
                <a:cs typeface="Arial" panose="020B0604020202020204" pitchFamily="34" charset="0"/>
              </a:rPr>
              <a:t>Challenges</a:t>
            </a:r>
          </a:p>
        </p:txBody>
      </p:sp>
      <p:sp>
        <p:nvSpPr>
          <p:cNvPr id="7" name="Rectangle: Rounded Corners 6">
            <a:extLst>
              <a:ext uri="{FF2B5EF4-FFF2-40B4-BE49-F238E27FC236}">
                <a16:creationId xmlns:a16="http://schemas.microsoft.com/office/drawing/2014/main" id="{5CFD6B3A-4746-46D4-A3FF-EF31C9816B3C}"/>
              </a:ext>
            </a:extLst>
          </p:cNvPr>
          <p:cNvSpPr/>
          <p:nvPr/>
        </p:nvSpPr>
        <p:spPr>
          <a:xfrm>
            <a:off x="4557741" y="1842248"/>
            <a:ext cx="3567953" cy="4072791"/>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lumMod val="50000"/>
                  </a:schemeClr>
                </a:solidFill>
                <a:cs typeface="Arial" panose="020B0604020202020204" pitchFamily="34" charset="0"/>
              </a:rPr>
              <a:t>Delays in planning approval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lumMod val="50000"/>
                  </a:schemeClr>
                </a:solidFill>
                <a:cs typeface="Arial" panose="020B0604020202020204" pitchFamily="34" charset="0"/>
              </a:rPr>
              <a:t>Community dissatisfaction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lumMod val="50000"/>
                  </a:schemeClr>
                </a:solidFill>
                <a:cs typeface="Arial" panose="020B0604020202020204" pitchFamily="34" charset="0"/>
              </a:rPr>
              <a:t>Labour shortages and skills needs for major infrastructure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chemeClr val="tx1">
                    <a:lumMod val="50000"/>
                  </a:schemeClr>
                </a:solidFill>
                <a:effectLst/>
                <a:uLnTx/>
                <a:uFillTx/>
                <a:ea typeface="+mn-ea"/>
                <a:cs typeface="Arial" panose="020B0604020202020204" pitchFamily="34" charset="0"/>
              </a:rPr>
              <a:t>Government’s oversight of </a:t>
            </a:r>
            <a:r>
              <a:rPr lang="en-GB" dirty="0">
                <a:solidFill>
                  <a:schemeClr val="tx1">
                    <a:lumMod val="50000"/>
                  </a:schemeClr>
                </a:solidFill>
                <a:cs typeface="Arial" panose="020B0604020202020204" pitchFamily="34" charset="0"/>
              </a:rPr>
              <a:t>Norfolk and Suffolk role in the transition to net zero</a:t>
            </a:r>
            <a:endParaRPr kumimoji="0" lang="en-GB" b="0" i="0" u="none" strike="noStrike" kern="1200" cap="none" spc="0" normalizeH="0" baseline="0" noProof="0" dirty="0">
              <a:ln>
                <a:noFill/>
              </a:ln>
              <a:solidFill>
                <a:srgbClr val="626569"/>
              </a:solidFill>
              <a:effectLst/>
              <a:uLnTx/>
              <a:uFillTx/>
              <a:ea typeface="+mn-ea"/>
              <a:cs typeface="+mn-cs"/>
            </a:endParaRPr>
          </a:p>
        </p:txBody>
      </p:sp>
      <p:sp>
        <p:nvSpPr>
          <p:cNvPr id="8" name="Rectangle: Rounded Corners 7">
            <a:extLst>
              <a:ext uri="{FF2B5EF4-FFF2-40B4-BE49-F238E27FC236}">
                <a16:creationId xmlns:a16="http://schemas.microsoft.com/office/drawing/2014/main" id="{29CC6A5A-955F-4955-BB15-53B35BF6DCA0}"/>
              </a:ext>
            </a:extLst>
          </p:cNvPr>
          <p:cNvSpPr/>
          <p:nvPr/>
        </p:nvSpPr>
        <p:spPr>
          <a:xfrm>
            <a:off x="8434277" y="1842248"/>
            <a:ext cx="3452923" cy="4072791"/>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50000"/>
                  </a:schemeClr>
                </a:solidFill>
              </a:rPr>
              <a:t>Sector Deals - </a:t>
            </a:r>
            <a:r>
              <a:rPr kumimoji="0" lang="en-GB" b="0" i="0" u="none" strike="noStrike" kern="1200" cap="none" spc="0" normalizeH="0" baseline="0" noProof="0" dirty="0">
                <a:ln>
                  <a:noFill/>
                </a:ln>
                <a:solidFill>
                  <a:schemeClr val="tx1">
                    <a:lumMod val="50000"/>
                  </a:schemeClr>
                </a:solidFill>
                <a:effectLst/>
                <a:uLnTx/>
                <a:uFillTx/>
                <a:ea typeface="+mn-ea"/>
                <a:cs typeface="+mn-cs"/>
              </a:rPr>
              <a:t>Offshore Wind, Nuclear and North Sea Transition Deal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lumMod val="50000"/>
                  </a:schemeClr>
                </a:solidFill>
              </a:rPr>
              <a:t>C</a:t>
            </a:r>
            <a:r>
              <a:rPr kumimoji="0" lang="en-GB" sz="1800" b="0" i="0" u="none" strike="noStrike" kern="1200" cap="none" spc="0" normalizeH="0" baseline="0" noProof="0" dirty="0">
                <a:ln>
                  <a:noFill/>
                </a:ln>
                <a:solidFill>
                  <a:schemeClr val="tx1">
                    <a:lumMod val="50000"/>
                  </a:schemeClr>
                </a:solidFill>
                <a:effectLst/>
                <a:uLnTx/>
                <a:uFillTx/>
                <a:ea typeface="+mn-ea"/>
                <a:cs typeface="+mn-cs"/>
              </a:rPr>
              <a:t>ross-transferable opportunities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tx1">
                    <a:lumMod val="50000"/>
                  </a:schemeClr>
                </a:solidFill>
                <a:effectLst/>
                <a:uLnTx/>
                <a:uFillTx/>
                <a:ea typeface="+mn-ea"/>
                <a:cs typeface="+mn-cs"/>
              </a:rPr>
              <a:t>Wealth of engineering knowledge and experience, and a skilled workforce.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lumMod val="50000"/>
                  </a:schemeClr>
                </a:solidFill>
              </a:rPr>
              <a:t>Supply chain benefits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chemeClr val="tx1">
                    <a:lumMod val="50000"/>
                  </a:schemeClr>
                </a:solidFill>
                <a:effectLst/>
                <a:uLnTx/>
                <a:uFillTx/>
                <a:ea typeface="+mn-ea"/>
                <a:cs typeface="+mn-cs"/>
              </a:rPr>
              <a:t>Hydrogen opportunities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chemeClr val="tx1">
                  <a:lumMod val="50000"/>
                </a:schemeClr>
              </a:solidFill>
            </a:endParaRPr>
          </a:p>
        </p:txBody>
      </p:sp>
      <p:sp>
        <p:nvSpPr>
          <p:cNvPr id="9" name="Rectangle: Rounded Corners 8">
            <a:extLst>
              <a:ext uri="{FF2B5EF4-FFF2-40B4-BE49-F238E27FC236}">
                <a16:creationId xmlns:a16="http://schemas.microsoft.com/office/drawing/2014/main" id="{08114177-CDF8-48BD-A39E-3F33899D071E}"/>
              </a:ext>
            </a:extLst>
          </p:cNvPr>
          <p:cNvSpPr/>
          <p:nvPr/>
        </p:nvSpPr>
        <p:spPr>
          <a:xfrm>
            <a:off x="8505993" y="1394690"/>
            <a:ext cx="3085540" cy="447558"/>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626569"/>
                </a:solidFill>
                <a:effectLst/>
                <a:uLnTx/>
                <a:uFillTx/>
                <a:ea typeface="+mn-ea"/>
                <a:cs typeface="Arial" panose="020B0604020202020204" pitchFamily="34" charset="0"/>
              </a:rPr>
              <a:t>Opportunities</a:t>
            </a:r>
          </a:p>
        </p:txBody>
      </p:sp>
    </p:spTree>
    <p:extLst>
      <p:ext uri="{BB962C8B-B14F-4D97-AF65-F5344CB8AC3E}">
        <p14:creationId xmlns:p14="http://schemas.microsoft.com/office/powerpoint/2010/main" val="1589961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197306" y="445269"/>
            <a:ext cx="11346542" cy="542873"/>
          </a:xfrm>
        </p:spPr>
        <p:txBody>
          <a:bodyPr/>
          <a:lstStyle/>
          <a:p>
            <a:r>
              <a:rPr lang="en-US"/>
              <a:t>Clean Energy Interventions </a:t>
            </a:r>
            <a:endParaRPr lang="en-GB">
              <a:solidFill>
                <a:schemeClr val="accent6">
                  <a:lumMod val="50000"/>
                </a:schemeClr>
              </a:solidFill>
            </a:endParaRPr>
          </a:p>
        </p:txBody>
      </p:sp>
      <p:sp>
        <p:nvSpPr>
          <p:cNvPr id="8" name="Rectangle: Rounded Corners 7">
            <a:extLst>
              <a:ext uri="{FF2B5EF4-FFF2-40B4-BE49-F238E27FC236}">
                <a16:creationId xmlns:a16="http://schemas.microsoft.com/office/drawing/2014/main" id="{823D6C2D-7ABE-4343-9D3D-238C946353B0}"/>
              </a:ext>
            </a:extLst>
          </p:cNvPr>
          <p:cNvSpPr/>
          <p:nvPr/>
        </p:nvSpPr>
        <p:spPr>
          <a:xfrm>
            <a:off x="471948" y="1533832"/>
            <a:ext cx="3406878" cy="4548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endParaRPr lang="en-US" dirty="0"/>
          </a:p>
          <a:p>
            <a:pPr algn="ctr"/>
            <a:r>
              <a:rPr lang="en-US" b="1" dirty="0"/>
              <a:t>Impact achieved</a:t>
            </a:r>
            <a:endParaRPr lang="en-US" b="1" dirty="0">
              <a:cs typeface="Arial"/>
            </a:endParaRPr>
          </a:p>
          <a:p>
            <a:pPr algn="ctr"/>
            <a:endParaRPr lang="en-US" sz="1600" dirty="0"/>
          </a:p>
          <a:p>
            <a:pPr marL="285750" indent="-285750">
              <a:buFont typeface="Arial" panose="020B0604020202020204" pitchFamily="34" charset="0"/>
              <a:buChar char="•"/>
            </a:pPr>
            <a:r>
              <a:rPr lang="en-US" sz="1600" dirty="0"/>
              <a:t>Fit for Offshore Renewables launched</a:t>
            </a:r>
            <a:endParaRPr lang="en-US" sz="1600" dirty="0">
              <a:cs typeface="Arial"/>
            </a:endParaRPr>
          </a:p>
          <a:p>
            <a:pPr marL="285750" indent="-285750">
              <a:buFont typeface="Arial" panose="020B0604020202020204" pitchFamily="34" charset="0"/>
              <a:buChar char="•"/>
            </a:pPr>
            <a:r>
              <a:rPr lang="en-US" sz="1600" dirty="0"/>
              <a:t>Energy Skills Centre – East Coast College</a:t>
            </a:r>
            <a:endParaRPr lang="en-US" sz="1600" dirty="0">
              <a:cs typeface="Arial"/>
            </a:endParaRPr>
          </a:p>
          <a:p>
            <a:pPr marL="285750" indent="-285750">
              <a:buFont typeface="Arial" panose="020B0604020202020204" pitchFamily="34" charset="0"/>
              <a:buChar char="•"/>
            </a:pPr>
            <a:r>
              <a:rPr lang="en-US" sz="1600" dirty="0"/>
              <a:t>Investment in </a:t>
            </a:r>
            <a:r>
              <a:rPr lang="en-US" sz="1600" dirty="0" err="1"/>
              <a:t>Lowestoft</a:t>
            </a:r>
            <a:r>
              <a:rPr lang="en-US" sz="1600" dirty="0"/>
              <a:t> port to unlock future projects</a:t>
            </a:r>
            <a:endParaRPr lang="en-US" sz="1600" dirty="0">
              <a:cs typeface="Arial"/>
            </a:endParaRPr>
          </a:p>
          <a:p>
            <a:pPr marL="285750" indent="-285750">
              <a:buFont typeface="Arial" panose="020B0604020202020204" pitchFamily="34" charset="0"/>
              <a:buChar char="•"/>
            </a:pPr>
            <a:r>
              <a:rPr lang="en-US" sz="1600" dirty="0"/>
              <a:t>Operations and Maintenance Campus Great Yarmouth.</a:t>
            </a:r>
            <a:endParaRPr lang="en-US" sz="1600" dirty="0">
              <a:cs typeface="Arial"/>
            </a:endParaRPr>
          </a:p>
          <a:p>
            <a:pPr marL="285750" indent="-285750">
              <a:buFont typeface="Arial" panose="020B0604020202020204" pitchFamily="34" charset="0"/>
              <a:buChar char="•"/>
            </a:pPr>
            <a:r>
              <a:rPr lang="en-US" sz="1600" dirty="0"/>
              <a:t>Solar carports pilot </a:t>
            </a:r>
            <a:r>
              <a:rPr lang="en-US" sz="1600" dirty="0" err="1"/>
              <a:t>Babergh</a:t>
            </a:r>
            <a:r>
              <a:rPr lang="en-US" sz="1600" dirty="0"/>
              <a:t>/Mid Suffolk</a:t>
            </a:r>
            <a:endParaRPr lang="en-US" sz="1600" dirty="0">
              <a:cs typeface="Arial"/>
            </a:endParaRPr>
          </a:p>
          <a:p>
            <a:pPr marL="285750" indent="-285750">
              <a:buFont typeface="Arial" panose="020B0604020202020204" pitchFamily="34" charset="0"/>
              <a:buChar char="•"/>
            </a:pPr>
            <a:r>
              <a:rPr lang="en-US" sz="1600" dirty="0"/>
              <a:t>Planned solar project Norfolk Food Enterprise Zone </a:t>
            </a:r>
            <a:endParaRPr lang="en-US" sz="1600" dirty="0">
              <a:cs typeface="Arial"/>
            </a:endParaRPr>
          </a:p>
          <a:p>
            <a:pPr marL="285750" indent="-285750">
              <a:buFont typeface="Arial" panose="020B0604020202020204" pitchFamily="34" charset="0"/>
              <a:buChar char="•"/>
            </a:pPr>
            <a:endParaRPr lang="en-US" dirty="0">
              <a:cs typeface="Arial"/>
            </a:endParaRPr>
          </a:p>
          <a:p>
            <a:pPr marL="285750" indent="-285750">
              <a:buFont typeface="Arial" panose="020B0604020202020204" pitchFamily="34" charset="0"/>
              <a:buChar char="•"/>
            </a:pPr>
            <a:endParaRPr lang="en-US" dirty="0">
              <a:cs typeface="Arial"/>
            </a:endParaRPr>
          </a:p>
          <a:p>
            <a:pPr marL="285750" indent="-285750">
              <a:buFont typeface="Arial" panose="020B0604020202020204" pitchFamily="34" charset="0"/>
              <a:buChar char="•"/>
            </a:pPr>
            <a:endParaRPr lang="en-GB" dirty="0">
              <a:cs typeface="Arial" panose="020B0604020202020204"/>
            </a:endParaRPr>
          </a:p>
        </p:txBody>
      </p:sp>
      <p:sp>
        <p:nvSpPr>
          <p:cNvPr id="9" name="Rectangle: Rounded Corners 8">
            <a:extLst>
              <a:ext uri="{FF2B5EF4-FFF2-40B4-BE49-F238E27FC236}">
                <a16:creationId xmlns:a16="http://schemas.microsoft.com/office/drawing/2014/main" id="{F26A0B2F-00D1-4950-9EF1-2F9148684F86}"/>
              </a:ext>
            </a:extLst>
          </p:cNvPr>
          <p:cNvSpPr/>
          <p:nvPr/>
        </p:nvSpPr>
        <p:spPr>
          <a:xfrm>
            <a:off x="4272116"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Current activities to continue / evolve</a:t>
            </a:r>
          </a:p>
          <a:p>
            <a:pPr algn="ctr"/>
            <a:endParaRPr lang="en-US"/>
          </a:p>
          <a:p>
            <a:pPr marL="285750" indent="-285750">
              <a:buFont typeface="Arial" panose="020B0604020202020204" pitchFamily="34" charset="0"/>
              <a:buChar char="•"/>
            </a:pPr>
            <a:r>
              <a:rPr lang="en-US">
                <a:cs typeface="Arial"/>
              </a:rPr>
              <a:t>Decarbonisation academy</a:t>
            </a:r>
          </a:p>
          <a:p>
            <a:pPr marL="285750" indent="-285750">
              <a:buFont typeface="Arial" panose="020B0604020202020204" pitchFamily="34" charset="0"/>
              <a:buChar char="•"/>
            </a:pPr>
            <a:r>
              <a:rPr lang="en-US" err="1">
                <a:ea typeface="+mn-lt"/>
                <a:cs typeface="+mn-lt"/>
              </a:rPr>
              <a:t>Bacton</a:t>
            </a:r>
            <a:r>
              <a:rPr lang="en-US">
                <a:ea typeface="+mn-lt"/>
                <a:cs typeface="+mn-lt"/>
              </a:rPr>
              <a:t> Hydrogen Hub</a:t>
            </a:r>
          </a:p>
          <a:p>
            <a:pPr marL="285750" indent="-285750">
              <a:buFont typeface="Arial" panose="020B0604020202020204" pitchFamily="34" charset="0"/>
              <a:buChar char="•"/>
            </a:pPr>
            <a:r>
              <a:rPr lang="en-US">
                <a:ea typeface="+mn-lt"/>
                <a:cs typeface="+mn-lt"/>
              </a:rPr>
              <a:t>All energy supply chain</a:t>
            </a:r>
          </a:p>
          <a:p>
            <a:pPr marL="285750" indent="-285750">
              <a:buFont typeface="Arial" panose="020B0604020202020204" pitchFamily="34" charset="0"/>
              <a:buChar char="•"/>
            </a:pPr>
            <a:r>
              <a:rPr lang="en-US">
                <a:cs typeface="Arial"/>
              </a:rPr>
              <a:t>Energy Focused Enterprise Zones </a:t>
            </a:r>
          </a:p>
          <a:p>
            <a:pPr marL="285750" indent="-285750">
              <a:buFont typeface="Arial" panose="020B0604020202020204" pitchFamily="34" charset="0"/>
              <a:buChar char="•"/>
            </a:pPr>
            <a:r>
              <a:rPr lang="en-US">
                <a:cs typeface="Arial"/>
              </a:rPr>
              <a:t>Eastern Energy Hub and </a:t>
            </a:r>
            <a:r>
              <a:rPr lang="en-US" err="1">
                <a:cs typeface="Arial"/>
              </a:rPr>
              <a:t>Powerpark</a:t>
            </a:r>
            <a:r>
              <a:rPr lang="en-US">
                <a:cs typeface="Arial"/>
              </a:rPr>
              <a:t> – Lowestoft</a:t>
            </a:r>
          </a:p>
          <a:p>
            <a:pPr marL="285750" indent="-285750">
              <a:buFont typeface="Arial" panose="020B0604020202020204" pitchFamily="34" charset="0"/>
              <a:buChar char="•"/>
            </a:pPr>
            <a:r>
              <a:rPr lang="en-US">
                <a:cs typeface="Arial"/>
              </a:rPr>
              <a:t>EV strategy and infrastructure pipeline development</a:t>
            </a:r>
          </a:p>
          <a:p>
            <a:pPr algn="ctr"/>
            <a:endParaRPr lang="en-GB">
              <a:cs typeface="Arial" panose="020B0604020202020204"/>
            </a:endParaRPr>
          </a:p>
        </p:txBody>
      </p:sp>
      <p:sp>
        <p:nvSpPr>
          <p:cNvPr id="5" name="Rectangle: Rounded Corners 4">
            <a:extLst>
              <a:ext uri="{FF2B5EF4-FFF2-40B4-BE49-F238E27FC236}">
                <a16:creationId xmlns:a16="http://schemas.microsoft.com/office/drawing/2014/main" id="{37B30299-D810-4C98-8DE5-0FE9D8B32EF8}"/>
              </a:ext>
            </a:extLst>
          </p:cNvPr>
          <p:cNvSpPr/>
          <p:nvPr/>
        </p:nvSpPr>
        <p:spPr>
          <a:xfrm>
            <a:off x="8101780"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stop</a:t>
            </a:r>
          </a:p>
          <a:p>
            <a:pPr algn="ctr"/>
            <a:endParaRPr lang="en-US" dirty="0"/>
          </a:p>
          <a:p>
            <a:endParaRPr lang="en-US" dirty="0"/>
          </a:p>
          <a:p>
            <a:pPr algn="ctr"/>
            <a:endParaRPr lang="en-US" dirty="0"/>
          </a:p>
          <a:p>
            <a:pPr algn="ctr"/>
            <a:r>
              <a:rPr lang="en-US" dirty="0"/>
              <a:t>Are there any activities that need to be stopped?</a:t>
            </a:r>
          </a:p>
          <a:p>
            <a:endParaRPr lang="en-US" dirty="0"/>
          </a:p>
          <a:p>
            <a:endParaRPr lang="en-US" dirty="0"/>
          </a:p>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GB" dirty="0"/>
          </a:p>
          <a:p>
            <a:pPr algn="ctr"/>
            <a:endParaRPr lang="en-GB" dirty="0"/>
          </a:p>
        </p:txBody>
      </p:sp>
    </p:spTree>
    <p:extLst>
      <p:ext uri="{BB962C8B-B14F-4D97-AF65-F5344CB8AC3E}">
        <p14:creationId xmlns:p14="http://schemas.microsoft.com/office/powerpoint/2010/main" val="1204404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D9343F-BC3B-4316-95E4-8FB777E6E498}"/>
              </a:ext>
            </a:extLst>
          </p:cNvPr>
          <p:cNvSpPr txBox="1"/>
          <p:nvPr/>
        </p:nvSpPr>
        <p:spPr>
          <a:xfrm>
            <a:off x="2547257" y="0"/>
            <a:ext cx="9029700" cy="1200329"/>
          </a:xfrm>
          <a:prstGeom prst="rect">
            <a:avLst/>
          </a:prstGeom>
          <a:noFill/>
        </p:spPr>
        <p:txBody>
          <a:bodyPr wrap="square" lIns="91440" tIns="45720" rIns="91440" bIns="45720" rtlCol="0" anchor="t">
            <a:spAutoFit/>
          </a:bodyPr>
          <a:lstStyle/>
          <a:p>
            <a:endParaRPr lang="en-GB" sz="2400" b="1">
              <a:solidFill>
                <a:schemeClr val="accent1"/>
              </a:solidFill>
              <a:latin typeface="Arial"/>
              <a:cs typeface="Arial"/>
            </a:endParaRPr>
          </a:p>
          <a:p>
            <a:r>
              <a:rPr lang="en-GB" sz="2400" b="1">
                <a:solidFill>
                  <a:schemeClr val="accent1"/>
                </a:solidFill>
                <a:latin typeface="Arial"/>
                <a:cs typeface="Arial"/>
              </a:rPr>
              <a:t>Aim of today</a:t>
            </a:r>
            <a:endParaRPr lang="en-GB" sz="24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endParaRPr lang="en-GB" sz="2400" b="1">
              <a:solidFill>
                <a:schemeClr val="accent1"/>
              </a:solidFill>
            </a:endParaRPr>
          </a:p>
        </p:txBody>
      </p:sp>
      <p:sp>
        <p:nvSpPr>
          <p:cNvPr id="3" name="TextBox 2">
            <a:extLst>
              <a:ext uri="{FF2B5EF4-FFF2-40B4-BE49-F238E27FC236}">
                <a16:creationId xmlns:a16="http://schemas.microsoft.com/office/drawing/2014/main" id="{F6CCC906-EF88-4D44-8125-225055F0B88D}"/>
              </a:ext>
            </a:extLst>
          </p:cNvPr>
          <p:cNvSpPr txBox="1"/>
          <p:nvPr/>
        </p:nvSpPr>
        <p:spPr>
          <a:xfrm>
            <a:off x="762000" y="1367389"/>
            <a:ext cx="10668000" cy="61555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GB" sz="1600">
              <a:solidFill>
                <a:schemeClr val="accent1"/>
              </a:solidFill>
              <a:latin typeface="Arial"/>
              <a:cs typeface="Arial"/>
            </a:endParaRPr>
          </a:p>
          <a:p>
            <a:endParaRPr lang="en-GB"/>
          </a:p>
        </p:txBody>
      </p:sp>
      <p:sp>
        <p:nvSpPr>
          <p:cNvPr id="4" name="TextBox 3">
            <a:extLst>
              <a:ext uri="{FF2B5EF4-FFF2-40B4-BE49-F238E27FC236}">
                <a16:creationId xmlns:a16="http://schemas.microsoft.com/office/drawing/2014/main" id="{F66A29C3-AFFC-4143-B04B-2C7D47F5A372}"/>
              </a:ext>
            </a:extLst>
          </p:cNvPr>
          <p:cNvSpPr txBox="1"/>
          <p:nvPr/>
        </p:nvSpPr>
        <p:spPr>
          <a:xfrm>
            <a:off x="762000" y="1367389"/>
            <a:ext cx="106680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Set out the National and Local context and the reasons for this work</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Outline the approach to developing the Norfolk and Suffolk Economic Renewal Plan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Briefly review how our economy is doing and test some emerging observations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Review current interventions and check they are fit for purpose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Start to develop new actions and interventions needed</a:t>
            </a:r>
          </a:p>
        </p:txBody>
      </p:sp>
    </p:spTree>
    <p:extLst>
      <p:ext uri="{BB962C8B-B14F-4D97-AF65-F5344CB8AC3E}">
        <p14:creationId xmlns:p14="http://schemas.microsoft.com/office/powerpoint/2010/main" val="42125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197306" y="445269"/>
            <a:ext cx="11346542" cy="542873"/>
          </a:xfrm>
        </p:spPr>
        <p:txBody>
          <a:bodyPr/>
          <a:lstStyle/>
          <a:p>
            <a:r>
              <a:rPr lang="en-US"/>
              <a:t>Clean Energy Interventions </a:t>
            </a:r>
            <a:endParaRPr lang="en-GB">
              <a:solidFill>
                <a:schemeClr val="accent6">
                  <a:lumMod val="50000"/>
                </a:schemeClr>
              </a:solidFill>
            </a:endParaRPr>
          </a:p>
        </p:txBody>
      </p:sp>
      <p:sp>
        <p:nvSpPr>
          <p:cNvPr id="12" name="Rectangle: Rounded Corners 11">
            <a:extLst>
              <a:ext uri="{FF2B5EF4-FFF2-40B4-BE49-F238E27FC236}">
                <a16:creationId xmlns:a16="http://schemas.microsoft.com/office/drawing/2014/main" id="{A11E391D-4ADF-492C-B28D-1C1C6A8D40F9}"/>
              </a:ext>
            </a:extLst>
          </p:cNvPr>
          <p:cNvSpPr/>
          <p:nvPr/>
        </p:nvSpPr>
        <p:spPr>
          <a:xfrm>
            <a:off x="471948"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Activities to restart</a:t>
            </a:r>
          </a:p>
          <a:p>
            <a:pPr algn="ctr"/>
            <a:endParaRPr lang="en-US"/>
          </a:p>
          <a:p>
            <a:pPr marL="285750" indent="-285750">
              <a:buFont typeface="Arial" panose="020B0604020202020204" pitchFamily="34" charset="0"/>
              <a:buChar char="•"/>
            </a:pPr>
            <a:r>
              <a:rPr lang="en-US"/>
              <a:t>Building local power generation portfolio with GSE Energy Hub</a:t>
            </a:r>
          </a:p>
          <a:p>
            <a:pPr marL="285750" indent="-285750">
              <a:buFont typeface="Arial" panose="020B0604020202020204" pitchFamily="34" charset="0"/>
              <a:buChar char="•"/>
            </a:pPr>
            <a:r>
              <a:rPr lang="en-US"/>
              <a:t>Work with ORE Catapult on collaborative all energy systems planning</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GB"/>
          </a:p>
        </p:txBody>
      </p:sp>
      <p:sp>
        <p:nvSpPr>
          <p:cNvPr id="13" name="Rectangle: Rounded Corners 12">
            <a:extLst>
              <a:ext uri="{FF2B5EF4-FFF2-40B4-BE49-F238E27FC236}">
                <a16:creationId xmlns:a16="http://schemas.microsoft.com/office/drawing/2014/main" id="{F9E4321B-BA87-46FC-8ADC-8F4B82087232}"/>
              </a:ext>
            </a:extLst>
          </p:cNvPr>
          <p:cNvSpPr/>
          <p:nvPr/>
        </p:nvSpPr>
        <p:spPr>
          <a:xfrm>
            <a:off x="4191434"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Activities to scale up</a:t>
            </a:r>
          </a:p>
          <a:p>
            <a:pPr algn="ctr"/>
            <a:endParaRPr lang="en-US"/>
          </a:p>
          <a:p>
            <a:pPr marL="285750" indent="-285750">
              <a:buFont typeface="Arial" panose="020B0604020202020204" pitchFamily="34" charset="0"/>
              <a:buChar char="•"/>
            </a:pPr>
            <a:r>
              <a:rPr lang="en-US"/>
              <a:t>Fit4Offshore renewables – support for energy sector businesses</a:t>
            </a:r>
          </a:p>
          <a:p>
            <a:pPr marL="285750" indent="-285750">
              <a:buFont typeface="Arial" panose="020B0604020202020204" pitchFamily="34" charset="0"/>
              <a:buChar char="•"/>
            </a:pPr>
            <a:r>
              <a:rPr lang="en-US"/>
              <a:t>EV infrastructure investment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GB"/>
          </a:p>
          <a:p>
            <a:pPr algn="ctr"/>
            <a:endParaRPr lang="en-GB"/>
          </a:p>
        </p:txBody>
      </p:sp>
      <p:sp>
        <p:nvSpPr>
          <p:cNvPr id="14" name="Rectangle: Rounded Corners 13">
            <a:extLst>
              <a:ext uri="{FF2B5EF4-FFF2-40B4-BE49-F238E27FC236}">
                <a16:creationId xmlns:a16="http://schemas.microsoft.com/office/drawing/2014/main" id="{E85441D3-C88E-4F49-884A-594BE8D19379}"/>
              </a:ext>
            </a:extLst>
          </p:cNvPr>
          <p:cNvSpPr/>
          <p:nvPr/>
        </p:nvSpPr>
        <p:spPr>
          <a:xfrm>
            <a:off x="8101780"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Gaps and Emerging ideas</a:t>
            </a:r>
          </a:p>
          <a:p>
            <a:pPr algn="ctr"/>
            <a:endParaRPr lang="en-US" dirty="0"/>
          </a:p>
          <a:p>
            <a:pPr marL="285750" indent="-285750">
              <a:buFont typeface="Arial" panose="020B0604020202020204" pitchFamily="34" charset="0"/>
              <a:buChar char="•"/>
            </a:pPr>
            <a:r>
              <a:rPr lang="en-US" dirty="0"/>
              <a:t>Leiston Energy Campus</a:t>
            </a:r>
          </a:p>
          <a:p>
            <a:pPr marL="285750" indent="-285750">
              <a:buFont typeface="Arial" panose="020B0604020202020204" pitchFamily="34" charset="0"/>
              <a:buChar char="•"/>
            </a:pPr>
            <a:r>
              <a:rPr lang="en-US" dirty="0"/>
              <a:t>Freeport opportunity – need for ‘road to net zero’ interim investment for port infrastructure/ vessels – explore</a:t>
            </a:r>
          </a:p>
          <a:p>
            <a:pPr marL="285750" indent="-285750">
              <a:buFont typeface="Arial" panose="020B0604020202020204" pitchFamily="34" charset="0"/>
              <a:buChar char="•"/>
            </a:pPr>
            <a:r>
              <a:rPr lang="en-US" dirty="0"/>
              <a:t>Building opportunity for local communities and businesses to access strengths in clean energy.</a:t>
            </a:r>
            <a:endParaRPr lang="en-GB" dirty="0"/>
          </a:p>
        </p:txBody>
      </p:sp>
    </p:spTree>
    <p:extLst>
      <p:ext uri="{BB962C8B-B14F-4D97-AF65-F5344CB8AC3E}">
        <p14:creationId xmlns:p14="http://schemas.microsoft.com/office/powerpoint/2010/main" val="1789995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2427" y="446288"/>
            <a:ext cx="10515600" cy="1325563"/>
          </a:xfrm>
        </p:spPr>
        <p:txBody>
          <a:bodyPr/>
          <a:lstStyle/>
          <a:p>
            <a:r>
              <a:rPr lang="en-GB" sz="2800" b="1" i="1">
                <a:solidFill>
                  <a:schemeClr val="accent1"/>
                </a:solidFill>
                <a:latin typeface="+mn-lt"/>
                <a:ea typeface="+mn-ea"/>
                <a:cs typeface="+mn-cs"/>
              </a:rPr>
              <a:t>Strategic opportunity – Agri-food </a:t>
            </a:r>
            <a:endParaRPr lang="en-GB" sz="2800" b="1" i="1">
              <a:solidFill>
                <a:schemeClr val="tx1">
                  <a:lumMod val="50000"/>
                </a:schemeClr>
              </a:solidFill>
              <a:latin typeface="+mn-lt"/>
              <a:ea typeface="+mn-ea"/>
              <a:cs typeface="+mn-cs"/>
            </a:endParaRPr>
          </a:p>
        </p:txBody>
      </p:sp>
      <p:sp>
        <p:nvSpPr>
          <p:cNvPr id="11" name="Slide Number Placeholder 10">
            <a:extLst>
              <a:ext uri="{FF2B5EF4-FFF2-40B4-BE49-F238E27FC236}">
                <a16:creationId xmlns:a16="http://schemas.microsoft.com/office/drawing/2014/main" id="{4CAD6C3E-4950-4DA2-9D08-D9813B5DD09F}"/>
              </a:ext>
            </a:extLst>
          </p:cNvPr>
          <p:cNvSpPr>
            <a:spLocks noGrp="1"/>
          </p:cNvSpPr>
          <p:nvPr>
            <p:ph type="sldNum" sz="quarter" idx="12"/>
          </p:nvPr>
        </p:nvSpPr>
        <p:spPr/>
        <p:txBody>
          <a:bodyPr/>
          <a:lstStyle/>
          <a:p>
            <a:fld id="{697D2AA0-8D80-4068-BED2-E999FBAB254A}" type="slidenum">
              <a:rPr lang="en-GB" smtClean="0"/>
              <a:t>21</a:t>
            </a:fld>
            <a:endParaRPr lang="en-GB"/>
          </a:p>
        </p:txBody>
      </p:sp>
      <p:pic>
        <p:nvPicPr>
          <p:cNvPr id="6" name="Picture 5">
            <a:extLst>
              <a:ext uri="{FF2B5EF4-FFF2-40B4-BE49-F238E27FC236}">
                <a16:creationId xmlns:a16="http://schemas.microsoft.com/office/drawing/2014/main" id="{13BDF748-1993-4815-9A32-DCE3DAB1AD31}"/>
              </a:ext>
            </a:extLst>
          </p:cNvPr>
          <p:cNvPicPr>
            <a:picLocks noChangeAspect="1"/>
          </p:cNvPicPr>
          <p:nvPr/>
        </p:nvPicPr>
        <p:blipFill rotWithShape="1">
          <a:blip r:embed="rId3"/>
          <a:srcRect l="56974" t="48496" r="28879" b="25898"/>
          <a:stretch/>
        </p:blipFill>
        <p:spPr>
          <a:xfrm>
            <a:off x="292497" y="1679894"/>
            <a:ext cx="4159859" cy="4235145"/>
          </a:xfrm>
          <a:prstGeom prst="rect">
            <a:avLst/>
          </a:prstGeom>
        </p:spPr>
      </p:pic>
      <p:sp>
        <p:nvSpPr>
          <p:cNvPr id="7" name="Rectangle: Rounded Corners 6">
            <a:extLst>
              <a:ext uri="{FF2B5EF4-FFF2-40B4-BE49-F238E27FC236}">
                <a16:creationId xmlns:a16="http://schemas.microsoft.com/office/drawing/2014/main" id="{ED6E7AD8-C298-4027-BB5D-0AB21D39620B}"/>
              </a:ext>
            </a:extLst>
          </p:cNvPr>
          <p:cNvSpPr/>
          <p:nvPr/>
        </p:nvSpPr>
        <p:spPr>
          <a:xfrm>
            <a:off x="4760939" y="1362633"/>
            <a:ext cx="3181790" cy="491082"/>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626569"/>
                </a:solidFill>
                <a:effectLst/>
                <a:uLnTx/>
                <a:uFillTx/>
                <a:ea typeface="+mn-ea"/>
                <a:cs typeface="Arial" panose="020B0604020202020204" pitchFamily="34" charset="0"/>
              </a:rPr>
              <a:t>Challenges</a:t>
            </a:r>
          </a:p>
        </p:txBody>
      </p:sp>
      <p:sp>
        <p:nvSpPr>
          <p:cNvPr id="8" name="Rectangle: Rounded Corners 7">
            <a:extLst>
              <a:ext uri="{FF2B5EF4-FFF2-40B4-BE49-F238E27FC236}">
                <a16:creationId xmlns:a16="http://schemas.microsoft.com/office/drawing/2014/main" id="{87C1C5DF-61B0-4810-AAF2-8F83B8FB6FBA}"/>
              </a:ext>
            </a:extLst>
          </p:cNvPr>
          <p:cNvSpPr/>
          <p:nvPr/>
        </p:nvSpPr>
        <p:spPr>
          <a:xfrm>
            <a:off x="4557741" y="1842248"/>
            <a:ext cx="3567953" cy="4072791"/>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626569"/>
                </a:solidFill>
                <a:effectLst/>
                <a:uLnTx/>
                <a:uFillTx/>
                <a:ea typeface="+mn-ea"/>
                <a:cs typeface="+mn-cs"/>
              </a:rPr>
              <a:t>Major labour challenges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Supply chain gaps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626569"/>
                </a:solidFill>
                <a:effectLst/>
                <a:uLnTx/>
                <a:uFillTx/>
                <a:ea typeface="+mn-ea"/>
                <a:cs typeface="+mn-cs"/>
              </a:rPr>
              <a:t>Lack of long-term business models.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626569"/>
                </a:solidFill>
                <a:effectLst/>
                <a:uLnTx/>
                <a:uFillTx/>
                <a:ea typeface="+mn-ea"/>
                <a:cs typeface="+mn-cs"/>
              </a:rPr>
              <a:t>Unpredictable demand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Changes in funding and  food standards.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Certainty around SAWS.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Concerns around precedent set in other countries.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Increase in short term pricing of stock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626569"/>
              </a:solidFill>
              <a:effectLst/>
              <a:uLnTx/>
              <a:uFillTx/>
              <a:ea typeface="+mn-ea"/>
              <a:cs typeface="+mn-cs"/>
            </a:endParaRPr>
          </a:p>
        </p:txBody>
      </p:sp>
      <p:sp>
        <p:nvSpPr>
          <p:cNvPr id="9" name="Rectangle: Rounded Corners 8">
            <a:extLst>
              <a:ext uri="{FF2B5EF4-FFF2-40B4-BE49-F238E27FC236}">
                <a16:creationId xmlns:a16="http://schemas.microsoft.com/office/drawing/2014/main" id="{53932595-1DC2-45B3-B38D-E2C75301862E}"/>
              </a:ext>
            </a:extLst>
          </p:cNvPr>
          <p:cNvSpPr/>
          <p:nvPr/>
        </p:nvSpPr>
        <p:spPr>
          <a:xfrm>
            <a:off x="8434277" y="1842248"/>
            <a:ext cx="3452923" cy="4072791"/>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Capitalising local food popularity.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626569"/>
                </a:solidFill>
                <a:effectLst/>
                <a:uLnTx/>
                <a:uFillTx/>
                <a:ea typeface="+mn-ea"/>
                <a:cs typeface="+mn-cs"/>
              </a:rPr>
              <a:t>Build on the work of Flavours Connexion to strengthen local supply chains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Food Innovation Centre and the support and cluster package it offers.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Nutritious food HPO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rPr>
              <a:t>Increased need for digital adoption and take up of </a:t>
            </a:r>
            <a:r>
              <a:rPr lang="en-GB" dirty="0" err="1">
                <a:solidFill>
                  <a:srgbClr val="626569"/>
                </a:solidFill>
              </a:rPr>
              <a:t>agri</a:t>
            </a:r>
            <a:r>
              <a:rPr lang="en-GB" dirty="0">
                <a:solidFill>
                  <a:srgbClr val="626569"/>
                </a:solidFill>
              </a:rPr>
              <a:t>-tech.</a:t>
            </a:r>
          </a:p>
        </p:txBody>
      </p:sp>
      <p:sp>
        <p:nvSpPr>
          <p:cNvPr id="10" name="Rectangle: Rounded Corners 9">
            <a:extLst>
              <a:ext uri="{FF2B5EF4-FFF2-40B4-BE49-F238E27FC236}">
                <a16:creationId xmlns:a16="http://schemas.microsoft.com/office/drawing/2014/main" id="{098099EB-449B-4E4E-902F-8ED410C4087F}"/>
              </a:ext>
            </a:extLst>
          </p:cNvPr>
          <p:cNvSpPr/>
          <p:nvPr/>
        </p:nvSpPr>
        <p:spPr>
          <a:xfrm>
            <a:off x="8505993" y="1394690"/>
            <a:ext cx="3085540" cy="447558"/>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626569"/>
                </a:solidFill>
                <a:effectLst/>
                <a:uLnTx/>
                <a:uFillTx/>
                <a:ea typeface="+mn-ea"/>
                <a:cs typeface="Arial" panose="020B0604020202020204" pitchFamily="34" charset="0"/>
              </a:rPr>
              <a:t>Opportunities</a:t>
            </a:r>
          </a:p>
        </p:txBody>
      </p:sp>
    </p:spTree>
    <p:extLst>
      <p:ext uri="{BB962C8B-B14F-4D97-AF65-F5344CB8AC3E}">
        <p14:creationId xmlns:p14="http://schemas.microsoft.com/office/powerpoint/2010/main" val="392881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8873631" cy="542873"/>
          </a:xfrm>
        </p:spPr>
        <p:txBody>
          <a:bodyPr/>
          <a:lstStyle/>
          <a:p>
            <a:r>
              <a:rPr lang="en-US" dirty="0"/>
              <a:t>Agri Food – Interventions</a:t>
            </a:r>
            <a:endParaRPr lang="en-GB" dirty="0">
              <a:solidFill>
                <a:schemeClr val="accent6">
                  <a:lumMod val="50000"/>
                </a:schemeClr>
              </a:solidFill>
            </a:endParaRPr>
          </a:p>
        </p:txBody>
      </p:sp>
      <p:sp>
        <p:nvSpPr>
          <p:cNvPr id="2" name="Rectangle: Rounded Corners 1">
            <a:extLst>
              <a:ext uri="{FF2B5EF4-FFF2-40B4-BE49-F238E27FC236}">
                <a16:creationId xmlns:a16="http://schemas.microsoft.com/office/drawing/2014/main" id="{70DE64B4-7928-4DEB-92B4-C927FBA65ED3}"/>
              </a:ext>
            </a:extLst>
          </p:cNvPr>
          <p:cNvSpPr/>
          <p:nvPr/>
        </p:nvSpPr>
        <p:spPr>
          <a:xfrm>
            <a:off x="442452"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Impact achieved</a:t>
            </a:r>
          </a:p>
          <a:p>
            <a:pPr algn="ctr"/>
            <a:endParaRPr lang="en-US"/>
          </a:p>
          <a:p>
            <a:pPr marL="285750" indent="-285750">
              <a:buFont typeface="Arial" panose="020B0604020202020204" pitchFamily="34" charset="0"/>
              <a:buChar char="•"/>
            </a:pPr>
            <a:r>
              <a:rPr lang="en-US" sz="1600"/>
              <a:t>Food Innovation Hub project funded and underway</a:t>
            </a:r>
          </a:p>
          <a:p>
            <a:pPr marL="285750" indent="-285750">
              <a:buFont typeface="Arial" panose="020B0604020202020204" pitchFamily="34" charset="0"/>
              <a:buChar char="•"/>
            </a:pPr>
            <a:r>
              <a:rPr lang="en-US" sz="1600" err="1"/>
              <a:t>DiT</a:t>
            </a:r>
            <a:r>
              <a:rPr lang="en-US" sz="1600"/>
              <a:t> agreement to promote our inward investment strengths in food and nutrition</a:t>
            </a:r>
          </a:p>
          <a:p>
            <a:pPr marL="285750" indent="-285750">
              <a:buFont typeface="Arial" panose="020B0604020202020204" pitchFamily="34" charset="0"/>
              <a:buChar char="•"/>
            </a:pPr>
            <a:r>
              <a:rPr lang="en-US" sz="1600"/>
              <a:t>Regional narrative in development</a:t>
            </a:r>
          </a:p>
          <a:p>
            <a:pPr marL="285750" indent="-285750">
              <a:buFont typeface="Arial" panose="020B0604020202020204" pitchFamily="34" charset="0"/>
              <a:buChar char="•"/>
            </a:pPr>
            <a:r>
              <a:rPr lang="en-US" sz="1600"/>
              <a:t>Regional agri-food robotics and </a:t>
            </a:r>
            <a:r>
              <a:rPr lang="en-US" sz="1600" err="1"/>
              <a:t>agri</a:t>
            </a:r>
            <a:r>
              <a:rPr lang="en-US" sz="1600"/>
              <a:t>-tech collaboration projects</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GB" sz="1600"/>
          </a:p>
        </p:txBody>
      </p:sp>
      <p:sp>
        <p:nvSpPr>
          <p:cNvPr id="6" name="Rectangle: Rounded Corners 5">
            <a:extLst>
              <a:ext uri="{FF2B5EF4-FFF2-40B4-BE49-F238E27FC236}">
                <a16:creationId xmlns:a16="http://schemas.microsoft.com/office/drawing/2014/main" id="{1FD1FB82-211D-4783-9EA7-564024411119}"/>
              </a:ext>
            </a:extLst>
          </p:cNvPr>
          <p:cNvSpPr/>
          <p:nvPr/>
        </p:nvSpPr>
        <p:spPr>
          <a:xfrm>
            <a:off x="4272116"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Current activities to continue / evolve</a:t>
            </a:r>
          </a:p>
          <a:p>
            <a:pPr algn="ctr"/>
            <a:endParaRPr lang="en-US" dirty="0"/>
          </a:p>
          <a:p>
            <a:pPr marL="285750" indent="-285750">
              <a:buFont typeface="Arial" panose="020B0604020202020204" pitchFamily="34" charset="0"/>
              <a:buChar char="•"/>
            </a:pPr>
            <a:r>
              <a:rPr lang="en-US" sz="1600" dirty="0"/>
              <a:t>Regional narrative – </a:t>
            </a:r>
            <a:r>
              <a:rPr lang="en-GB" sz="1600" dirty="0"/>
              <a:t>finalise</a:t>
            </a:r>
            <a:r>
              <a:rPr lang="en-US" sz="1600" dirty="0"/>
              <a:t>, promote &amp; develop regional inward investment priorities</a:t>
            </a:r>
          </a:p>
          <a:p>
            <a:pPr marL="285750" indent="-285750">
              <a:buFont typeface="Arial" panose="020B0604020202020204" pitchFamily="34" charset="0"/>
              <a:buChar char="•"/>
            </a:pPr>
            <a:r>
              <a:rPr lang="en-US" sz="1600" dirty="0"/>
              <a:t>Deliver Food Innovation Hub project </a:t>
            </a:r>
          </a:p>
          <a:p>
            <a:pPr marL="285750" indent="-285750">
              <a:buFont typeface="Arial" panose="020B0604020202020204" pitchFamily="34" charset="0"/>
              <a:buChar char="•"/>
            </a:pPr>
            <a:r>
              <a:rPr lang="en-US" sz="1600" dirty="0"/>
              <a:t>Continue to develop opportunities to link up research centres in regional collaboration</a:t>
            </a:r>
          </a:p>
          <a:p>
            <a:pPr marL="285750" indent="-285750">
              <a:buFont typeface="Arial" panose="020B0604020202020204" pitchFamily="34" charset="0"/>
              <a:buChar char="•"/>
            </a:pPr>
            <a:r>
              <a:rPr lang="en-US" sz="1600" dirty="0"/>
              <a:t>Build regional and Norfolk/Suffolk natural capital plans </a:t>
            </a:r>
            <a:endParaRPr lang="en-GB" sz="1600" dirty="0"/>
          </a:p>
          <a:p>
            <a:pPr algn="ctr"/>
            <a:endParaRPr lang="en-GB" dirty="0"/>
          </a:p>
        </p:txBody>
      </p:sp>
      <p:sp>
        <p:nvSpPr>
          <p:cNvPr id="5" name="Rectangle: Rounded Corners 4">
            <a:extLst>
              <a:ext uri="{FF2B5EF4-FFF2-40B4-BE49-F238E27FC236}">
                <a16:creationId xmlns:a16="http://schemas.microsoft.com/office/drawing/2014/main" id="{BC512BAF-1691-413E-B14C-8ED721D709EA}"/>
              </a:ext>
            </a:extLst>
          </p:cNvPr>
          <p:cNvSpPr/>
          <p:nvPr/>
        </p:nvSpPr>
        <p:spPr>
          <a:xfrm>
            <a:off x="8101780"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stop</a:t>
            </a:r>
          </a:p>
          <a:p>
            <a:pPr algn="ctr"/>
            <a:endParaRPr lang="en-US" dirty="0"/>
          </a:p>
          <a:p>
            <a:endParaRPr lang="en-US" dirty="0"/>
          </a:p>
          <a:p>
            <a:endParaRPr lang="en-US" dirty="0"/>
          </a:p>
          <a:p>
            <a:r>
              <a:rPr lang="en-US" dirty="0"/>
              <a:t>Are there any activities that need to be stopped?</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GB" dirty="0"/>
          </a:p>
          <a:p>
            <a:pPr algn="ctr"/>
            <a:endParaRPr lang="en-GB" dirty="0"/>
          </a:p>
        </p:txBody>
      </p:sp>
    </p:spTree>
    <p:extLst>
      <p:ext uri="{BB962C8B-B14F-4D97-AF65-F5344CB8AC3E}">
        <p14:creationId xmlns:p14="http://schemas.microsoft.com/office/powerpoint/2010/main" val="324092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Agri Food – Interventions</a:t>
            </a:r>
            <a:endParaRPr lang="en-GB" dirty="0">
              <a:solidFill>
                <a:schemeClr val="accent6">
                  <a:lumMod val="50000"/>
                </a:schemeClr>
              </a:solidFill>
            </a:endParaRPr>
          </a:p>
        </p:txBody>
      </p:sp>
      <p:sp>
        <p:nvSpPr>
          <p:cNvPr id="2" name="Rectangle: Rounded Corners 1">
            <a:extLst>
              <a:ext uri="{FF2B5EF4-FFF2-40B4-BE49-F238E27FC236}">
                <a16:creationId xmlns:a16="http://schemas.microsoft.com/office/drawing/2014/main" id="{70DE64B4-7928-4DEB-92B4-C927FBA65ED3}"/>
              </a:ext>
            </a:extLst>
          </p:cNvPr>
          <p:cNvSpPr/>
          <p:nvPr/>
        </p:nvSpPr>
        <p:spPr>
          <a:xfrm>
            <a:off x="471948"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Activities to restart</a:t>
            </a:r>
          </a:p>
          <a:p>
            <a:pPr algn="ctr"/>
            <a:endParaRPr lang="en-US" dirty="0"/>
          </a:p>
          <a:p>
            <a:pPr marL="285750" indent="-285750">
              <a:buFont typeface="Arial" panose="020B0604020202020204" pitchFamily="34" charset="0"/>
              <a:buChar char="•"/>
            </a:pPr>
            <a:r>
              <a:rPr lang="en-US" dirty="0"/>
              <a:t>Develop opportunities for the Suffolk Food Enterprise Zones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GB" dirty="0"/>
          </a:p>
        </p:txBody>
      </p:sp>
      <p:sp>
        <p:nvSpPr>
          <p:cNvPr id="6" name="Rectangle: Rounded Corners 5">
            <a:extLst>
              <a:ext uri="{FF2B5EF4-FFF2-40B4-BE49-F238E27FC236}">
                <a16:creationId xmlns:a16="http://schemas.microsoft.com/office/drawing/2014/main" id="{1FD1FB82-211D-4783-9EA7-564024411119}"/>
              </a:ext>
            </a:extLst>
          </p:cNvPr>
          <p:cNvSpPr/>
          <p:nvPr/>
        </p:nvSpPr>
        <p:spPr>
          <a:xfrm>
            <a:off x="4237826"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Activities to scale up</a:t>
            </a:r>
          </a:p>
          <a:p>
            <a:pPr algn="ctr"/>
            <a:endParaRPr lang="en-US" dirty="0"/>
          </a:p>
          <a:p>
            <a:pPr marL="285750" indent="-285750">
              <a:buFont typeface="Arial" panose="020B0604020202020204" pitchFamily="34" charset="0"/>
              <a:buChar char="•"/>
            </a:pPr>
            <a:r>
              <a:rPr lang="en-US" dirty="0"/>
              <a:t>Develop green investment opportunities for natural capital</a:t>
            </a:r>
          </a:p>
          <a:p>
            <a:pPr marL="285750" indent="-285750">
              <a:buFont typeface="Arial" panose="020B0604020202020204" pitchFamily="34" charset="0"/>
              <a:buChar char="•"/>
            </a:pPr>
            <a:r>
              <a:rPr lang="en-US" dirty="0"/>
              <a:t>Share best practice in environmental land management for sustainable productive farming to enable roll out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GB" dirty="0"/>
          </a:p>
          <a:p>
            <a:pPr algn="ctr"/>
            <a:endParaRPr lang="en-GB" dirty="0"/>
          </a:p>
        </p:txBody>
      </p:sp>
      <p:sp>
        <p:nvSpPr>
          <p:cNvPr id="7" name="Rectangle: Rounded Corners 6">
            <a:extLst>
              <a:ext uri="{FF2B5EF4-FFF2-40B4-BE49-F238E27FC236}">
                <a16:creationId xmlns:a16="http://schemas.microsoft.com/office/drawing/2014/main" id="{CE2CB860-9A49-4AEF-8E99-DC6DF5E7CA81}"/>
              </a:ext>
            </a:extLst>
          </p:cNvPr>
          <p:cNvSpPr/>
          <p:nvPr/>
        </p:nvSpPr>
        <p:spPr>
          <a:xfrm>
            <a:off x="8101780"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Gaps and Emerging ideas</a:t>
            </a:r>
          </a:p>
          <a:p>
            <a:pPr marL="285750" indent="-285750">
              <a:buFont typeface="Arial" panose="020B0604020202020204" pitchFamily="34" charset="0"/>
              <a:buChar char="•"/>
            </a:pPr>
            <a:r>
              <a:rPr lang="en-US" dirty="0"/>
              <a:t>Scope opportunity for a ‘farm to fork advice and grant programme’ building on LEADER and Food Innovation Hub.</a:t>
            </a:r>
          </a:p>
          <a:p>
            <a:pPr marL="285750" indent="-285750">
              <a:buFont typeface="Arial" panose="020B0604020202020204" pitchFamily="34" charset="0"/>
              <a:buChar char="•"/>
            </a:pPr>
            <a:r>
              <a:rPr lang="en-US" dirty="0"/>
              <a:t>Consider how to support agri-tech innovation in future</a:t>
            </a:r>
          </a:p>
          <a:p>
            <a:pPr marL="285750" indent="-285750">
              <a:buFont typeface="Arial" panose="020B0604020202020204" pitchFamily="34" charset="0"/>
              <a:buChar char="•"/>
            </a:pPr>
            <a:r>
              <a:rPr lang="en-US" dirty="0"/>
              <a:t>Embed natural capital /public goods advice for farmers into 1 or develop a separate scheme</a:t>
            </a:r>
          </a:p>
          <a:p>
            <a:pPr marL="285750" indent="-285750">
              <a:buFont typeface="Arial" panose="020B0604020202020204" pitchFamily="34" charset="0"/>
              <a:buChar char="•"/>
            </a:pPr>
            <a:r>
              <a:rPr lang="en-US" dirty="0">
                <a:solidFill>
                  <a:schemeClr val="bg1"/>
                </a:solidFill>
              </a:rPr>
              <a:t>Embedding</a:t>
            </a:r>
            <a:r>
              <a:rPr lang="en-US" b="0" i="0" dirty="0">
                <a:solidFill>
                  <a:schemeClr val="bg1"/>
                </a:solidFill>
                <a:effectLst/>
              </a:rPr>
              <a:t> net zero in future sector initiatives</a:t>
            </a:r>
            <a:endParaRPr lang="en-GB" dirty="0">
              <a:solidFill>
                <a:schemeClr val="bg1"/>
              </a:solidFill>
            </a:endParaRPr>
          </a:p>
          <a:p>
            <a:pPr algn="ctr"/>
            <a:endParaRPr lang="en-GB" dirty="0"/>
          </a:p>
        </p:txBody>
      </p:sp>
    </p:spTree>
    <p:extLst>
      <p:ext uri="{BB962C8B-B14F-4D97-AF65-F5344CB8AC3E}">
        <p14:creationId xmlns:p14="http://schemas.microsoft.com/office/powerpoint/2010/main" val="363701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ICT / Digital Creative </a:t>
            </a:r>
            <a:endParaRPr lang="en-US" dirty="0">
              <a:solidFill>
                <a:schemeClr val="accent6">
                  <a:lumMod val="50000"/>
                </a:schemeClr>
              </a:solidFill>
              <a:latin typeface="Calibri" panose="020F0502020204030204" pitchFamily="34" charset="0"/>
              <a:ea typeface="Calibri" panose="020F0502020204030204" pitchFamily="34" charset="0"/>
            </a:endParaRPr>
          </a:p>
          <a:p>
            <a:endParaRPr lang="en-GB" dirty="0"/>
          </a:p>
        </p:txBody>
      </p:sp>
      <p:pic>
        <p:nvPicPr>
          <p:cNvPr id="2" name="Picture 1" descr="Diagram&#10;&#10;Description automatically generated">
            <a:extLst>
              <a:ext uri="{FF2B5EF4-FFF2-40B4-BE49-F238E27FC236}">
                <a16:creationId xmlns:a16="http://schemas.microsoft.com/office/drawing/2014/main" id="{63526505-15C2-4E69-9703-030DBB8E62CE}"/>
              </a:ext>
            </a:extLst>
          </p:cNvPr>
          <p:cNvPicPr>
            <a:picLocks noChangeAspect="1"/>
          </p:cNvPicPr>
          <p:nvPr/>
        </p:nvPicPr>
        <p:blipFill rotWithShape="1">
          <a:blip r:embed="rId3"/>
          <a:srcRect l="71355" t="48629" r="14481" b="25898"/>
          <a:stretch/>
        </p:blipFill>
        <p:spPr>
          <a:xfrm>
            <a:off x="298174" y="1590258"/>
            <a:ext cx="4025825" cy="4072791"/>
          </a:xfrm>
          <a:prstGeom prst="rect">
            <a:avLst/>
          </a:prstGeom>
        </p:spPr>
      </p:pic>
      <p:sp>
        <p:nvSpPr>
          <p:cNvPr id="6" name="Rectangle: Rounded Corners 5">
            <a:extLst>
              <a:ext uri="{FF2B5EF4-FFF2-40B4-BE49-F238E27FC236}">
                <a16:creationId xmlns:a16="http://schemas.microsoft.com/office/drawing/2014/main" id="{3839320F-281F-44EA-9ED3-EBF9152A15C7}"/>
              </a:ext>
            </a:extLst>
          </p:cNvPr>
          <p:cNvSpPr/>
          <p:nvPr/>
        </p:nvSpPr>
        <p:spPr>
          <a:xfrm>
            <a:off x="4760939" y="1362633"/>
            <a:ext cx="3181790" cy="491082"/>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626569"/>
                </a:solidFill>
                <a:effectLst/>
                <a:uLnTx/>
                <a:uFillTx/>
                <a:ea typeface="+mn-ea"/>
                <a:cs typeface="Arial" panose="020B0604020202020204" pitchFamily="34" charset="0"/>
              </a:rPr>
              <a:t>Challenges</a:t>
            </a:r>
          </a:p>
        </p:txBody>
      </p:sp>
      <p:sp>
        <p:nvSpPr>
          <p:cNvPr id="7" name="Rectangle: Rounded Corners 6">
            <a:extLst>
              <a:ext uri="{FF2B5EF4-FFF2-40B4-BE49-F238E27FC236}">
                <a16:creationId xmlns:a16="http://schemas.microsoft.com/office/drawing/2014/main" id="{13063C15-78CD-4C47-BE03-CCF47A222092}"/>
              </a:ext>
            </a:extLst>
          </p:cNvPr>
          <p:cNvSpPr/>
          <p:nvPr/>
        </p:nvSpPr>
        <p:spPr>
          <a:xfrm>
            <a:off x="4557741" y="1842248"/>
            <a:ext cx="3567953" cy="4072791"/>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626569"/>
                </a:solidFill>
              </a:rPr>
              <a:t>Major impact on contracts.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626569"/>
                </a:solidFill>
              </a:rPr>
              <a:t>Aggressive recruitment market</a:t>
            </a:r>
            <a:r>
              <a:rPr lang="en-US" dirty="0">
                <a:solidFill>
                  <a:srgbClr val="626569"/>
                </a:solidFill>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626569"/>
                </a:solidFill>
              </a:rPr>
              <a:t>Cyber security </a:t>
            </a:r>
            <a:endParaRPr kumimoji="0" lang="en-GB" b="0" i="0" u="none" strike="noStrike" kern="1200" cap="none" spc="0" normalizeH="0" baseline="0" noProof="0" dirty="0">
              <a:ln>
                <a:noFill/>
              </a:ln>
              <a:solidFill>
                <a:srgbClr val="626569"/>
              </a:solidFill>
              <a:effectLst/>
              <a:uLnTx/>
              <a:uFillTx/>
              <a:ea typeface="+mn-ea"/>
              <a:cs typeface="+mn-cs"/>
            </a:endParaRPr>
          </a:p>
        </p:txBody>
      </p:sp>
      <p:sp>
        <p:nvSpPr>
          <p:cNvPr id="8" name="Rectangle: Rounded Corners 7">
            <a:extLst>
              <a:ext uri="{FF2B5EF4-FFF2-40B4-BE49-F238E27FC236}">
                <a16:creationId xmlns:a16="http://schemas.microsoft.com/office/drawing/2014/main" id="{5B8453BE-F3F6-45AC-99F8-A100B423F23F}"/>
              </a:ext>
            </a:extLst>
          </p:cNvPr>
          <p:cNvSpPr/>
          <p:nvPr/>
        </p:nvSpPr>
        <p:spPr>
          <a:xfrm>
            <a:off x="8434277" y="1842248"/>
            <a:ext cx="3452923" cy="4072791"/>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626569"/>
                </a:solidFill>
              </a:rPr>
              <a:t>B</a:t>
            </a:r>
            <a:r>
              <a:rPr lang="en-US" sz="1800" dirty="0">
                <a:solidFill>
                  <a:srgbClr val="626569"/>
                </a:solidFill>
              </a:rPr>
              <a:t>usinesses embrace remote working and look for digital ways of engaging consumers.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569"/>
                </a:solidFill>
                <a:effectLst/>
                <a:uLnTx/>
                <a:uFillTx/>
                <a:latin typeface="Arial" panose="020B0604020202020204"/>
                <a:ea typeface="+mn-ea"/>
                <a:cs typeface="+mn-cs"/>
              </a:rPr>
              <a:t>Opportunities for Big Data and AI.</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626569"/>
                </a:solidFill>
                <a:latin typeface="Arial" panose="020B0604020202020204"/>
              </a:rPr>
              <a:t>S</a:t>
            </a:r>
            <a:r>
              <a:rPr lang="en-GB" sz="1800" dirty="0">
                <a:solidFill>
                  <a:srgbClr val="626569"/>
                </a:solidFill>
                <a:latin typeface="Arial" panose="020B0604020202020204"/>
              </a:rPr>
              <a:t>upporting cyber security</a:t>
            </a:r>
            <a:endParaRPr lang="en-US" sz="1800" dirty="0">
              <a:solidFill>
                <a:srgbClr val="626569"/>
              </a:solidFill>
            </a:endParaRPr>
          </a:p>
          <a:p>
            <a:pPr marL="171450" indent="-171450" eaLnBrk="1" fontAlgn="auto" hangingPunct="1">
              <a:spcBef>
                <a:spcPts val="0"/>
              </a:spcBef>
              <a:spcAft>
                <a:spcPts val="0"/>
              </a:spcAft>
              <a:buFont typeface="Arial" panose="020B0604020202020204" pitchFamily="34" charset="0"/>
              <a:buChar char="•"/>
              <a:defRPr/>
            </a:pPr>
            <a:r>
              <a:rPr lang="en-GB" sz="1800" dirty="0">
                <a:solidFill>
                  <a:srgbClr val="626569"/>
                </a:solidFill>
                <a:latin typeface="Arial" panose="020B0604020202020204"/>
              </a:rPr>
              <a:t>New emerging markets</a:t>
            </a:r>
          </a:p>
          <a:p>
            <a:pPr marL="171450" indent="-171450" eaLnBrk="1" fontAlgn="auto" hangingPunct="1">
              <a:spcBef>
                <a:spcPts val="0"/>
              </a:spcBef>
              <a:spcAft>
                <a:spcPts val="0"/>
              </a:spcAft>
              <a:buFont typeface="Arial" panose="020B0604020202020204" pitchFamily="34" charset="0"/>
              <a:buChar char="•"/>
              <a:defRPr/>
            </a:pPr>
            <a:r>
              <a:rPr lang="en-GB" dirty="0">
                <a:solidFill>
                  <a:srgbClr val="626569"/>
                </a:solidFill>
                <a:latin typeface="Arial" panose="020B0604020202020204"/>
              </a:rPr>
              <a:t>Cross sector opportunities</a:t>
            </a:r>
            <a:endParaRPr lang="en-GB" sz="1800" dirty="0">
              <a:solidFill>
                <a:srgbClr val="626569"/>
              </a:solidFill>
              <a:latin typeface="Arial" panose="020B0604020202020204"/>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626569"/>
                </a:solidFill>
                <a:latin typeface="Arial" panose="020B0604020202020204"/>
              </a:rPr>
              <a:t>DigiTech Centre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26569"/>
                </a:solidFill>
                <a:effectLst/>
                <a:uLnTx/>
                <a:uFillTx/>
                <a:latin typeface="Arial" panose="020B0604020202020204"/>
                <a:ea typeface="+mn-ea"/>
                <a:cs typeface="+mn-cs"/>
              </a:rPr>
              <a:t>Institute </a:t>
            </a:r>
            <a:r>
              <a:rPr lang="en-GB" sz="1800" dirty="0">
                <a:solidFill>
                  <a:srgbClr val="626569"/>
                </a:solidFill>
                <a:latin typeface="Arial" panose="020B0604020202020204"/>
              </a:rPr>
              <a:t>of Technology </a:t>
            </a:r>
            <a:endParaRPr lang="en-GB" dirty="0">
              <a:solidFill>
                <a:schemeClr val="tx1">
                  <a:lumMod val="50000"/>
                </a:schemeClr>
              </a:solidFill>
            </a:endParaRPr>
          </a:p>
        </p:txBody>
      </p:sp>
      <p:sp>
        <p:nvSpPr>
          <p:cNvPr id="9" name="Rectangle: Rounded Corners 8">
            <a:extLst>
              <a:ext uri="{FF2B5EF4-FFF2-40B4-BE49-F238E27FC236}">
                <a16:creationId xmlns:a16="http://schemas.microsoft.com/office/drawing/2014/main" id="{2D9432E3-DAFE-45A9-A5F1-DA8D78D29E3B}"/>
              </a:ext>
            </a:extLst>
          </p:cNvPr>
          <p:cNvSpPr/>
          <p:nvPr/>
        </p:nvSpPr>
        <p:spPr>
          <a:xfrm>
            <a:off x="8505993" y="1394690"/>
            <a:ext cx="3085540" cy="447558"/>
          </a:xfrm>
          <a:prstGeom prst="roundRect">
            <a:avLst/>
          </a:prstGeom>
          <a:solidFill>
            <a:schemeClr val="bg1"/>
          </a:solidFill>
          <a:ln w="82550">
            <a:solidFill>
              <a:srgbClr val="1FB2BE"/>
            </a:solid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626569"/>
                </a:solidFill>
                <a:effectLst/>
                <a:uLnTx/>
                <a:uFillTx/>
                <a:ea typeface="+mn-ea"/>
                <a:cs typeface="Arial" panose="020B0604020202020204" pitchFamily="34" charset="0"/>
              </a:rPr>
              <a:t>Opportunities</a:t>
            </a:r>
          </a:p>
        </p:txBody>
      </p:sp>
    </p:spTree>
    <p:extLst>
      <p:ext uri="{BB962C8B-B14F-4D97-AF65-F5344CB8AC3E}">
        <p14:creationId xmlns:p14="http://schemas.microsoft.com/office/powerpoint/2010/main" val="2238372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a:t>ICT / Digital Creative</a:t>
            </a:r>
            <a:r>
              <a:rPr lang="en-GB"/>
              <a:t> </a:t>
            </a:r>
            <a:r>
              <a:rPr lang="en-US"/>
              <a:t>Interventions</a:t>
            </a:r>
            <a:endParaRPr lang="en-GB">
              <a:solidFill>
                <a:schemeClr val="accent6">
                  <a:lumMod val="50000"/>
                </a:schemeClr>
              </a:solidFill>
            </a:endParaRPr>
          </a:p>
        </p:txBody>
      </p:sp>
      <p:sp>
        <p:nvSpPr>
          <p:cNvPr id="8" name="Rectangle: Rounded Corners 7">
            <a:extLst>
              <a:ext uri="{FF2B5EF4-FFF2-40B4-BE49-F238E27FC236}">
                <a16:creationId xmlns:a16="http://schemas.microsoft.com/office/drawing/2014/main" id="{737405B6-192C-4907-A63D-16311F233F93}"/>
              </a:ext>
            </a:extLst>
          </p:cNvPr>
          <p:cNvSpPr/>
          <p:nvPr/>
        </p:nvSpPr>
        <p:spPr>
          <a:xfrm>
            <a:off x="437658"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Impact achieved</a:t>
            </a:r>
          </a:p>
          <a:p>
            <a:pPr algn="ctr"/>
            <a:endParaRPr lang="en-US"/>
          </a:p>
          <a:p>
            <a:pPr marL="285750" indent="-285750">
              <a:buFont typeface="Arial" panose="020B0604020202020204" pitchFamily="34" charset="0"/>
              <a:buChar char="•"/>
            </a:pPr>
            <a:r>
              <a:rPr lang="en-US">
                <a:cs typeface="Arial"/>
              </a:rPr>
              <a:t>More than 250 businesses supported through the NCC Go Digital Pilot Project </a:t>
            </a:r>
          </a:p>
          <a:p>
            <a:pPr marL="285750" indent="-285750">
              <a:buFont typeface="Arial" panose="020B0604020202020204" pitchFamily="34" charset="0"/>
              <a:buChar char="•"/>
            </a:pPr>
            <a:r>
              <a:rPr lang="en-US"/>
              <a:t>East Suffolk Smart Towns project </a:t>
            </a:r>
          </a:p>
          <a:p>
            <a:pPr marL="285750" indent="-285750">
              <a:buFont typeface="Arial" panose="020B0604020202020204" pitchFamily="34" charset="0"/>
              <a:buChar char="•"/>
            </a:pPr>
            <a:r>
              <a:rPr lang="en-US"/>
              <a:t>Digital poverty /skills projects during pandemic</a:t>
            </a:r>
          </a:p>
          <a:p>
            <a:pPr marL="285750" indent="-285750">
              <a:buFont typeface="Arial" panose="020B0604020202020204" pitchFamily="34" charset="0"/>
              <a:buChar char="•"/>
            </a:pPr>
            <a:endParaRPr lang="en-US"/>
          </a:p>
          <a:p>
            <a:endParaRPr lang="en-GB"/>
          </a:p>
        </p:txBody>
      </p:sp>
      <p:sp>
        <p:nvSpPr>
          <p:cNvPr id="9" name="Rectangle: Rounded Corners 8">
            <a:extLst>
              <a:ext uri="{FF2B5EF4-FFF2-40B4-BE49-F238E27FC236}">
                <a16:creationId xmlns:a16="http://schemas.microsoft.com/office/drawing/2014/main" id="{29AE9954-BE83-4B3E-85B9-91F7CE27D8C6}"/>
              </a:ext>
            </a:extLst>
          </p:cNvPr>
          <p:cNvSpPr/>
          <p:nvPr/>
        </p:nvSpPr>
        <p:spPr>
          <a:xfrm>
            <a:off x="4272116"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t>Current activities to continue / evolve</a:t>
            </a:r>
          </a:p>
          <a:p>
            <a:pPr algn="ctr"/>
            <a:endParaRPr lang="en-US" dirty="0"/>
          </a:p>
          <a:p>
            <a:pPr marL="285750" indent="-285750">
              <a:buFont typeface="Arial" panose="020B0604020202020204" pitchFamily="34" charset="0"/>
              <a:buChar char="•"/>
            </a:pPr>
            <a:r>
              <a:rPr lang="en-US" dirty="0"/>
              <a:t>BT Adastral Park 2025 vision</a:t>
            </a:r>
          </a:p>
          <a:p>
            <a:pPr marL="285750" indent="-285750">
              <a:buFont typeface="Arial" panose="020B0604020202020204" pitchFamily="34" charset="0"/>
              <a:buChar char="•"/>
            </a:pPr>
            <a:r>
              <a:rPr lang="en-US" dirty="0"/>
              <a:t>SETI testbed – continue to develop and seek funding</a:t>
            </a:r>
            <a:endParaRPr lang="en-US" dirty="0">
              <a:cs typeface="Arial"/>
            </a:endParaRPr>
          </a:p>
          <a:p>
            <a:pPr marL="285750" indent="-285750">
              <a:buFont typeface="Arial" panose="020B0604020202020204" pitchFamily="34" charset="0"/>
              <a:buChar char="•"/>
            </a:pPr>
            <a:r>
              <a:rPr lang="en-US" dirty="0"/>
              <a:t>Deliver Digital Hub and Digi-tech Factory (Norwich Town Deal)</a:t>
            </a:r>
          </a:p>
          <a:p>
            <a:endParaRPr lang="en-GB" dirty="0"/>
          </a:p>
          <a:p>
            <a:pPr algn="ctr"/>
            <a:endParaRPr lang="en-GB" dirty="0"/>
          </a:p>
        </p:txBody>
      </p:sp>
      <p:sp>
        <p:nvSpPr>
          <p:cNvPr id="5" name="Rectangle: Rounded Corners 4">
            <a:extLst>
              <a:ext uri="{FF2B5EF4-FFF2-40B4-BE49-F238E27FC236}">
                <a16:creationId xmlns:a16="http://schemas.microsoft.com/office/drawing/2014/main" id="{196DE295-1527-4DD0-8EF2-856085D03E72}"/>
              </a:ext>
            </a:extLst>
          </p:cNvPr>
          <p:cNvSpPr/>
          <p:nvPr/>
        </p:nvSpPr>
        <p:spPr>
          <a:xfrm>
            <a:off x="8101780"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stop</a:t>
            </a:r>
          </a:p>
          <a:p>
            <a:pPr algn="ctr"/>
            <a:endParaRPr lang="en-US" dirty="0"/>
          </a:p>
          <a:p>
            <a:endParaRPr lang="en-US" dirty="0"/>
          </a:p>
          <a:p>
            <a:endParaRPr lang="en-US" dirty="0"/>
          </a:p>
          <a:p>
            <a:pPr marL="285750" indent="-285750">
              <a:buFont typeface="Arial" panose="020B0604020202020204" pitchFamily="34" charset="0"/>
              <a:buChar char="•"/>
            </a:pPr>
            <a:r>
              <a:rPr lang="en-US" dirty="0"/>
              <a:t>Are there any activities that need to be stopped?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GB" dirty="0"/>
          </a:p>
          <a:p>
            <a:pPr algn="ctr"/>
            <a:endParaRPr lang="en-GB" dirty="0"/>
          </a:p>
        </p:txBody>
      </p:sp>
    </p:spTree>
    <p:extLst>
      <p:ext uri="{BB962C8B-B14F-4D97-AF65-F5344CB8AC3E}">
        <p14:creationId xmlns:p14="http://schemas.microsoft.com/office/powerpoint/2010/main" val="1639930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a:t>ICT / Digital Creative</a:t>
            </a:r>
            <a:r>
              <a:rPr lang="en-GB"/>
              <a:t> </a:t>
            </a:r>
            <a:r>
              <a:rPr lang="en-US"/>
              <a:t>Interventions</a:t>
            </a:r>
            <a:endParaRPr lang="en-GB">
              <a:solidFill>
                <a:schemeClr val="accent6">
                  <a:lumMod val="50000"/>
                </a:schemeClr>
              </a:solidFill>
            </a:endParaRPr>
          </a:p>
        </p:txBody>
      </p:sp>
      <p:sp>
        <p:nvSpPr>
          <p:cNvPr id="6" name="Rectangle: Rounded Corners 5">
            <a:extLst>
              <a:ext uri="{FF2B5EF4-FFF2-40B4-BE49-F238E27FC236}">
                <a16:creationId xmlns:a16="http://schemas.microsoft.com/office/drawing/2014/main" id="{9A71B897-3AB3-4664-A429-5101092A7B2D}"/>
              </a:ext>
            </a:extLst>
          </p:cNvPr>
          <p:cNvSpPr/>
          <p:nvPr/>
        </p:nvSpPr>
        <p:spPr>
          <a:xfrm>
            <a:off x="471948" y="1345721"/>
            <a:ext cx="3406878" cy="4524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restart</a:t>
            </a:r>
          </a:p>
          <a:p>
            <a:pPr algn="ctr"/>
            <a:endParaRPr lang="en-US" dirty="0"/>
          </a:p>
          <a:p>
            <a:pPr marL="285750" indent="-285750">
              <a:buFont typeface="Arial" panose="020B0604020202020204" pitchFamily="34" charset="0"/>
              <a:buChar char="•"/>
            </a:pPr>
            <a:r>
              <a:rPr lang="en-US" dirty="0"/>
              <a:t>Sync the City and other hackathon-style in person events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Rectangle: Rounded Corners 6">
            <a:extLst>
              <a:ext uri="{FF2B5EF4-FFF2-40B4-BE49-F238E27FC236}">
                <a16:creationId xmlns:a16="http://schemas.microsoft.com/office/drawing/2014/main" id="{48A19F54-180F-4F4A-9CF0-D9C04E2B987B}"/>
              </a:ext>
            </a:extLst>
          </p:cNvPr>
          <p:cNvSpPr/>
          <p:nvPr/>
        </p:nvSpPr>
        <p:spPr>
          <a:xfrm>
            <a:off x="4272116" y="1345721"/>
            <a:ext cx="3406878" cy="4524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Activities to scale up</a:t>
            </a:r>
          </a:p>
          <a:p>
            <a:pPr algn="ctr"/>
            <a:endParaRPr lang="en-US"/>
          </a:p>
          <a:p>
            <a:pPr marL="285750" indent="-285750">
              <a:buFont typeface="Arial" panose="020B0604020202020204" pitchFamily="34" charset="0"/>
              <a:buChar char="•"/>
            </a:pPr>
            <a:r>
              <a:rPr lang="en-US">
                <a:ea typeface="+mn-lt"/>
                <a:cs typeface="+mn-lt"/>
              </a:rPr>
              <a:t>NCC Go Digital Project </a:t>
            </a: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r>
              <a:rPr lang="en-US"/>
              <a:t>Investment readiness support for ICT/digital </a:t>
            </a:r>
            <a:br>
              <a:rPr lang="en-US"/>
            </a:br>
            <a:endParaRPr lang="en-US">
              <a:cs typeface="Arial"/>
            </a:endParaRPr>
          </a:p>
          <a:p>
            <a:pPr marL="285750" indent="-285750">
              <a:buFont typeface="Arial" panose="020B0604020202020204" pitchFamily="34" charset="0"/>
              <a:buChar char="•"/>
            </a:pPr>
            <a:r>
              <a:rPr lang="en-US"/>
              <a:t>Inward investment pitch for film/TV opportunity</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GB"/>
          </a:p>
          <a:p>
            <a:pPr algn="ctr"/>
            <a:endParaRPr lang="en-GB"/>
          </a:p>
        </p:txBody>
      </p:sp>
      <p:sp>
        <p:nvSpPr>
          <p:cNvPr id="11" name="Rectangle: Rounded Corners 10">
            <a:extLst>
              <a:ext uri="{FF2B5EF4-FFF2-40B4-BE49-F238E27FC236}">
                <a16:creationId xmlns:a16="http://schemas.microsoft.com/office/drawing/2014/main" id="{00EB531C-3244-409E-B5E2-6D39773635A7}"/>
              </a:ext>
            </a:extLst>
          </p:cNvPr>
          <p:cNvSpPr/>
          <p:nvPr/>
        </p:nvSpPr>
        <p:spPr>
          <a:xfrm>
            <a:off x="8101780" y="1345721"/>
            <a:ext cx="3406878" cy="4524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Gaps and Emerging ideas</a:t>
            </a:r>
          </a:p>
          <a:p>
            <a:pPr algn="ctr"/>
            <a:endParaRPr lang="en-US" sz="1000" dirty="0"/>
          </a:p>
          <a:p>
            <a:pPr marL="285750" indent="-285750">
              <a:buFont typeface="Arial" panose="020B0604020202020204" pitchFamily="34" charset="0"/>
              <a:buChar char="•"/>
            </a:pPr>
            <a:r>
              <a:rPr lang="en-US" dirty="0"/>
              <a:t>Digital creative/film sector vision for Norwich across business/ skills </a:t>
            </a:r>
          </a:p>
          <a:p>
            <a:pPr marL="285750" indent="-285750">
              <a:buFont typeface="Arial" panose="020B0604020202020204" pitchFamily="34" charset="0"/>
              <a:buChar char="•"/>
            </a:pPr>
            <a:r>
              <a:rPr lang="en-US" dirty="0"/>
              <a:t>Careers inspiration/ employer engagement  – pilots seeking funding </a:t>
            </a:r>
          </a:p>
          <a:p>
            <a:pPr marL="285750" indent="-285750">
              <a:buFont typeface="Arial" panose="020B0604020202020204" pitchFamily="34" charset="0"/>
              <a:buChar char="•"/>
            </a:pPr>
            <a:r>
              <a:rPr lang="en-US" dirty="0"/>
              <a:t>Creative Hub in Kings Lynn as a catalyst for regeneration </a:t>
            </a:r>
          </a:p>
          <a:p>
            <a:pPr marL="285750" indent="-285750">
              <a:buFont typeface="Arial" panose="020B0604020202020204" pitchFamily="34" charset="0"/>
              <a:buChar char="•"/>
            </a:pPr>
            <a:r>
              <a:rPr lang="en-US" dirty="0"/>
              <a:t>Opportunity for more research, innovation and </a:t>
            </a:r>
            <a:r>
              <a:rPr lang="en-GB" dirty="0"/>
              <a:t>commercialisation</a:t>
            </a:r>
            <a:r>
              <a:rPr lang="en-US" dirty="0"/>
              <a:t> in clean tech building local supply chains.</a:t>
            </a:r>
          </a:p>
        </p:txBody>
      </p:sp>
    </p:spTree>
    <p:extLst>
      <p:ext uri="{BB962C8B-B14F-4D97-AF65-F5344CB8AC3E}">
        <p14:creationId xmlns:p14="http://schemas.microsoft.com/office/powerpoint/2010/main" val="3372422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897A15-DA26-4E66-93A1-7B0DBCDF1151}"/>
              </a:ext>
            </a:extLst>
          </p:cNvPr>
          <p:cNvSpPr>
            <a:spLocks noGrp="1" noChangeArrowheads="1"/>
          </p:cNvSpPr>
          <p:nvPr>
            <p:ph type="body" sz="quarter" idx="15"/>
          </p:nvPr>
        </p:nvSpPr>
        <p:spPr bwMode="auto">
          <a:xfrm>
            <a:off x="6675120" y="671005"/>
            <a:ext cx="4940555" cy="2152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dirty="0"/>
              <a:t>People, Business and Place -  Actions &amp; Interventions </a:t>
            </a:r>
            <a:endParaRPr lang="en-US" altLang="en-US" dirty="0">
              <a:solidFill>
                <a:srgbClr val="FF0000"/>
              </a:solidFill>
            </a:endParaRPr>
          </a:p>
        </p:txBody>
      </p:sp>
    </p:spTree>
    <p:extLst>
      <p:ext uri="{BB962C8B-B14F-4D97-AF65-F5344CB8AC3E}">
        <p14:creationId xmlns:p14="http://schemas.microsoft.com/office/powerpoint/2010/main" val="1443547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People </a:t>
            </a:r>
            <a:endParaRPr lang="en-US" sz="2800" dirty="0">
              <a:solidFill>
                <a:schemeClr val="accent6">
                  <a:lumMod val="50000"/>
                </a:schemeClr>
              </a:solidFill>
              <a:effectLst/>
              <a:latin typeface="Calibri" panose="020F0502020204030204" pitchFamily="34" charset="0"/>
              <a:ea typeface="Calibri" panose="020F0502020204030204" pitchFamily="34" charset="0"/>
            </a:endParaRPr>
          </a:p>
          <a:p>
            <a:endParaRPr lang="en-GB" dirty="0"/>
          </a:p>
        </p:txBody>
      </p:sp>
      <p:sp>
        <p:nvSpPr>
          <p:cNvPr id="5" name="TextBox 4">
            <a:extLst>
              <a:ext uri="{FF2B5EF4-FFF2-40B4-BE49-F238E27FC236}">
                <a16:creationId xmlns:a16="http://schemas.microsoft.com/office/drawing/2014/main" id="{B9E8BC10-A10E-4591-AF78-B651CD0F612F}"/>
              </a:ext>
            </a:extLst>
          </p:cNvPr>
          <p:cNvSpPr txBox="1"/>
          <p:nvPr/>
        </p:nvSpPr>
        <p:spPr>
          <a:xfrm>
            <a:off x="2238870" y="1202160"/>
            <a:ext cx="9529060" cy="5632311"/>
          </a:xfrm>
          <a:prstGeom prst="rect">
            <a:avLst/>
          </a:prstGeom>
          <a:noFill/>
        </p:spPr>
        <p:txBody>
          <a:bodyPr wrap="square">
            <a:spAutoFit/>
          </a:bodyPr>
          <a:lstStyle/>
          <a:p>
            <a:pPr marL="342900" lvl="0" indent="-342900">
              <a:buFont typeface="Arial" panose="020B0604020202020204" pitchFamily="34" charset="0"/>
              <a:buChar char="•"/>
              <a:tabLst>
                <a:tab pos="457200" algn="l"/>
              </a:tabLst>
            </a:pPr>
            <a:r>
              <a:rPr lang="en-GB" sz="2000" dirty="0">
                <a:solidFill>
                  <a:schemeClr val="tx1">
                    <a:lumMod val="50000"/>
                  </a:schemeClr>
                </a:solidFill>
                <a:latin typeface="+mn-lt"/>
              </a:rPr>
              <a:t>R</a:t>
            </a:r>
            <a:r>
              <a:rPr lang="en-GB" sz="2000" b="0" i="0" dirty="0">
                <a:solidFill>
                  <a:schemeClr val="tx1">
                    <a:lumMod val="50000"/>
                  </a:schemeClr>
                </a:solidFill>
                <a:effectLst/>
                <a:latin typeface="+mn-lt"/>
              </a:rPr>
              <a:t>eskilling would yield positive economic returns</a:t>
            </a:r>
            <a:br>
              <a:rPr lang="en-GB" sz="2000" b="0" i="0" dirty="0">
                <a:solidFill>
                  <a:schemeClr val="tx1">
                    <a:lumMod val="50000"/>
                  </a:schemeClr>
                </a:solidFill>
                <a:effectLst/>
                <a:latin typeface="+mn-lt"/>
              </a:rPr>
            </a:br>
            <a:endParaRPr lang="en-GB" sz="2000" b="0" i="0" dirty="0">
              <a:solidFill>
                <a:schemeClr val="tx1">
                  <a:lumMod val="50000"/>
                </a:schemeClr>
              </a:solidFill>
              <a:effectLst/>
              <a:latin typeface="+mn-lt"/>
            </a:endParaRPr>
          </a:p>
          <a:p>
            <a:pPr marL="342900" lvl="0" indent="-342900">
              <a:buFont typeface="Arial" panose="020B0604020202020204" pitchFamily="34" charset="0"/>
              <a:buChar char="•"/>
              <a:tabLst>
                <a:tab pos="457200" algn="l"/>
              </a:tabLst>
            </a:pPr>
            <a:r>
              <a:rPr lang="en-GB" sz="2000" dirty="0">
                <a:solidFill>
                  <a:schemeClr val="tx1">
                    <a:lumMod val="50000"/>
                  </a:schemeClr>
                </a:solidFill>
                <a:latin typeface="+mn-lt"/>
              </a:rPr>
              <a:t>108% increase in unemployed claimants in Norfolk and Suffolk but consistently maintained a lower percentage of claimants than the UK average </a:t>
            </a:r>
          </a:p>
          <a:p>
            <a:pPr marL="342900" lvl="0" indent="-342900">
              <a:buFont typeface="Arial" panose="020B0604020202020204" pitchFamily="34" charset="0"/>
              <a:buChar char="•"/>
              <a:tabLst>
                <a:tab pos="457200" algn="l"/>
              </a:tabLst>
            </a:pPr>
            <a:endParaRPr lang="en-GB" sz="2000" dirty="0">
              <a:solidFill>
                <a:schemeClr val="tx1">
                  <a:lumMod val="50000"/>
                </a:schemeClr>
              </a:solidFill>
              <a:latin typeface="+mn-lt"/>
            </a:endParaRPr>
          </a:p>
          <a:p>
            <a:pPr marL="342900" lvl="0" indent="-342900">
              <a:buFont typeface="Arial" panose="020B0604020202020204" pitchFamily="34" charset="0"/>
              <a:buChar char="•"/>
              <a:tabLst>
                <a:tab pos="457200" algn="l"/>
              </a:tabLst>
            </a:pPr>
            <a:r>
              <a:rPr lang="en-GB" sz="2000" dirty="0">
                <a:solidFill>
                  <a:schemeClr val="tx1">
                    <a:lumMod val="50000"/>
                  </a:schemeClr>
                </a:solidFill>
                <a:latin typeface="+mn-lt"/>
                <a:ea typeface="Calibri" panose="020F0502020204030204" pitchFamily="34" charset="0"/>
              </a:rPr>
              <a:t>Impacts on both young people and older workers</a:t>
            </a:r>
          </a:p>
          <a:p>
            <a:pPr marL="342900" lvl="0" indent="-342900">
              <a:buFont typeface="Arial" panose="020B0604020202020204" pitchFamily="34" charset="0"/>
              <a:buChar char="•"/>
              <a:tabLst>
                <a:tab pos="457200" algn="l"/>
              </a:tabLst>
            </a:pPr>
            <a:endParaRPr lang="en-GB" sz="2000" dirty="0">
              <a:solidFill>
                <a:schemeClr val="tx1">
                  <a:lumMod val="50000"/>
                </a:schemeClr>
              </a:solidFill>
              <a:latin typeface="+mn-lt"/>
              <a:ea typeface="Calibri" panose="020F0502020204030204" pitchFamily="34" charset="0"/>
            </a:endParaRPr>
          </a:p>
          <a:p>
            <a:pPr marL="342900" lvl="0" indent="-342900">
              <a:buFont typeface="Arial" panose="020B0604020202020204" pitchFamily="34" charset="0"/>
              <a:buChar char="•"/>
              <a:tabLst>
                <a:tab pos="457200" algn="l"/>
              </a:tabLst>
            </a:pPr>
            <a:r>
              <a:rPr lang="en-GB" sz="2000" dirty="0">
                <a:solidFill>
                  <a:schemeClr val="tx1">
                    <a:lumMod val="50000"/>
                  </a:schemeClr>
                </a:solidFill>
                <a:latin typeface="+mn-lt"/>
              </a:rPr>
              <a:t>R</a:t>
            </a:r>
            <a:r>
              <a:rPr lang="en-GB" sz="2000" b="0" i="0" dirty="0">
                <a:solidFill>
                  <a:schemeClr val="tx1">
                    <a:lumMod val="50000"/>
                  </a:schemeClr>
                </a:solidFill>
                <a:effectLst/>
                <a:latin typeface="+mn-lt"/>
              </a:rPr>
              <a:t>eskilling would yield positive economic returns in about 3/4 of cases</a:t>
            </a:r>
          </a:p>
          <a:p>
            <a:pPr lvl="0">
              <a:tabLst>
                <a:tab pos="457200" algn="l"/>
              </a:tabLst>
            </a:pPr>
            <a:r>
              <a:rPr lang="en-GB" sz="2000" b="0" i="0" dirty="0">
                <a:solidFill>
                  <a:schemeClr val="tx1">
                    <a:lumMod val="50000"/>
                  </a:schemeClr>
                </a:solidFill>
                <a:effectLst/>
                <a:latin typeface="+mn-lt"/>
              </a:rPr>
              <a:t>.</a:t>
            </a:r>
          </a:p>
          <a:p>
            <a:pPr marL="342900" lvl="0" indent="-342900">
              <a:buFont typeface="Arial" panose="020B0604020202020204" pitchFamily="34" charset="0"/>
              <a:buChar char="•"/>
              <a:tabLst>
                <a:tab pos="457200" algn="l"/>
              </a:tabLst>
            </a:pPr>
            <a:r>
              <a:rPr lang="en-GB" sz="2000" dirty="0">
                <a:solidFill>
                  <a:schemeClr val="tx1">
                    <a:lumMod val="50000"/>
                  </a:schemeClr>
                </a:solidFill>
                <a:effectLst/>
                <a:latin typeface="+mn-lt"/>
                <a:ea typeface="Calibri" panose="020F0502020204030204" pitchFamily="34" charset="0"/>
              </a:rPr>
              <a:t>Ipswich and Norwich and coastal locations have the highest furloughing rates</a:t>
            </a:r>
          </a:p>
          <a:p>
            <a:pPr marL="342900" lvl="0" indent="-342900">
              <a:buFont typeface="Arial" panose="020B0604020202020204" pitchFamily="34" charset="0"/>
              <a:buChar char="•"/>
              <a:tabLst>
                <a:tab pos="457200" algn="l"/>
              </a:tabLst>
            </a:pPr>
            <a:endParaRPr lang="en-GB" sz="2000" dirty="0">
              <a:solidFill>
                <a:schemeClr val="tx1">
                  <a:lumMod val="50000"/>
                </a:schemeClr>
              </a:solidFill>
              <a:effectLst/>
              <a:latin typeface="+mn-lt"/>
              <a:ea typeface="Calibri" panose="020F0502020204030204" pitchFamily="34" charset="0"/>
            </a:endParaRPr>
          </a:p>
          <a:p>
            <a:pPr marL="342900" lvl="0" indent="-342900">
              <a:buFont typeface="Arial" panose="020B0604020202020204" pitchFamily="34" charset="0"/>
              <a:buChar char="•"/>
              <a:tabLst>
                <a:tab pos="457200" algn="l"/>
              </a:tabLst>
            </a:pPr>
            <a:r>
              <a:rPr lang="en-US" sz="2000" dirty="0">
                <a:solidFill>
                  <a:schemeClr val="tx1">
                    <a:lumMod val="50000"/>
                  </a:schemeClr>
                </a:solidFill>
                <a:latin typeface="+mn-lt"/>
                <a:ea typeface="Calibri" panose="020F0502020204030204" pitchFamily="34" charset="0"/>
                <a:cs typeface="Arial" panose="020B0604020202020204" pitchFamily="34" charset="0"/>
              </a:rPr>
              <a:t>120 LSOAs in the most educationally deprived decile nationally</a:t>
            </a:r>
          </a:p>
          <a:p>
            <a:pPr lvl="0">
              <a:tabLst>
                <a:tab pos="457200" algn="l"/>
              </a:tabLst>
            </a:pPr>
            <a:endParaRPr lang="en-US" sz="2000" dirty="0">
              <a:solidFill>
                <a:schemeClr val="tx1">
                  <a:lumMod val="50000"/>
                </a:schemeClr>
              </a:solidFill>
              <a:latin typeface="+mn-lt"/>
              <a:ea typeface="Calibri" panose="020F050202020403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en-US" sz="2000" dirty="0">
                <a:solidFill>
                  <a:schemeClr val="tx1">
                    <a:lumMod val="50000"/>
                  </a:schemeClr>
                </a:solidFill>
                <a:latin typeface="+mn-lt"/>
                <a:ea typeface="Calibri" panose="020F0502020204030204" pitchFamily="34" charset="0"/>
                <a:cs typeface="Arial" panose="020B0604020202020204" pitchFamily="34" charset="0"/>
              </a:rPr>
              <a:t>Engineering and business development job types in most demand</a:t>
            </a:r>
          </a:p>
          <a:p>
            <a:pPr lvl="0">
              <a:tabLst>
                <a:tab pos="457200" algn="l"/>
              </a:tabLst>
            </a:pPr>
            <a:endParaRPr lang="en-US" sz="2000" dirty="0">
              <a:solidFill>
                <a:schemeClr val="tx1">
                  <a:lumMod val="50000"/>
                </a:schemeClr>
              </a:solidFill>
              <a:latin typeface="+mn-lt"/>
              <a:ea typeface="Calibri" panose="020F050202020403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en-US" sz="2000" dirty="0">
                <a:solidFill>
                  <a:schemeClr val="tx1">
                    <a:lumMod val="50000"/>
                  </a:schemeClr>
                </a:solidFill>
                <a:latin typeface="+mn-lt"/>
                <a:ea typeface="Calibri" panose="020F0502020204030204" pitchFamily="34" charset="0"/>
                <a:cs typeface="Arial" panose="020B0604020202020204" pitchFamily="34" charset="0"/>
              </a:rPr>
              <a:t>Net imports and net exports of people.</a:t>
            </a:r>
          </a:p>
          <a:p>
            <a:pPr marL="342900" lvl="0" indent="-342900">
              <a:buFont typeface="Arial" panose="020B0604020202020204" pitchFamily="34" charset="0"/>
              <a:buChar char="•"/>
              <a:tabLst>
                <a:tab pos="457200" algn="l"/>
              </a:tabLst>
            </a:pPr>
            <a:endParaRPr lang="en-GB" sz="2000" dirty="0">
              <a:solidFill>
                <a:schemeClr val="tx1">
                  <a:lumMod val="50000"/>
                </a:schemeClr>
              </a:solidFill>
              <a:effectLst/>
              <a:latin typeface="+mn-lt"/>
              <a:ea typeface="Calibri" panose="020F0502020204030204" pitchFamily="34" charset="0"/>
            </a:endParaRPr>
          </a:p>
          <a:p>
            <a:pPr marL="342900" lvl="0" indent="-342900">
              <a:buFont typeface="Arial" panose="020B0604020202020204" pitchFamily="34" charset="0"/>
              <a:buChar char="•"/>
              <a:tabLst>
                <a:tab pos="457200" algn="l"/>
              </a:tabLst>
            </a:pPr>
            <a:endParaRPr lang="en-GB" sz="2000" dirty="0">
              <a:solidFill>
                <a:schemeClr val="tx1">
                  <a:lumMod val="50000"/>
                </a:schemeClr>
              </a:solidFill>
              <a:effectLst/>
              <a:latin typeface="+mn-lt"/>
              <a:ea typeface="Calibri" panose="020F0502020204030204" pitchFamily="34" charset="0"/>
            </a:endParaRPr>
          </a:p>
        </p:txBody>
      </p:sp>
      <p:pic>
        <p:nvPicPr>
          <p:cNvPr id="3" name="Picture 2">
            <a:extLst>
              <a:ext uri="{FF2B5EF4-FFF2-40B4-BE49-F238E27FC236}">
                <a16:creationId xmlns:a16="http://schemas.microsoft.com/office/drawing/2014/main" id="{C4555959-4EF1-4DD8-ABDB-5BCCB6122941}"/>
              </a:ext>
            </a:extLst>
          </p:cNvPr>
          <p:cNvPicPr>
            <a:picLocks noChangeAspect="1"/>
          </p:cNvPicPr>
          <p:nvPr/>
        </p:nvPicPr>
        <p:blipFill rotWithShape="1">
          <a:blip r:embed="rId3"/>
          <a:srcRect l="3267" t="31570" r="92011" b="58284"/>
          <a:stretch/>
        </p:blipFill>
        <p:spPr>
          <a:xfrm>
            <a:off x="223880" y="2484476"/>
            <a:ext cx="2014989" cy="2435086"/>
          </a:xfrm>
          <a:prstGeom prst="rect">
            <a:avLst/>
          </a:prstGeom>
        </p:spPr>
      </p:pic>
    </p:spTree>
    <p:extLst>
      <p:ext uri="{BB962C8B-B14F-4D97-AF65-F5344CB8AC3E}">
        <p14:creationId xmlns:p14="http://schemas.microsoft.com/office/powerpoint/2010/main" val="524376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People</a:t>
            </a:r>
            <a:endParaRPr lang="en-GB" dirty="0">
              <a:solidFill>
                <a:schemeClr val="accent6">
                  <a:lumMod val="50000"/>
                </a:schemeClr>
              </a:solidFill>
            </a:endParaRPr>
          </a:p>
        </p:txBody>
      </p:sp>
      <p:sp>
        <p:nvSpPr>
          <p:cNvPr id="8" name="Rectangle: Rounded Corners 7">
            <a:extLst>
              <a:ext uri="{FF2B5EF4-FFF2-40B4-BE49-F238E27FC236}">
                <a16:creationId xmlns:a16="http://schemas.microsoft.com/office/drawing/2014/main" id="{29B828F6-886C-4F8A-96B6-5E355D06EB50}"/>
              </a:ext>
            </a:extLst>
          </p:cNvPr>
          <p:cNvSpPr/>
          <p:nvPr/>
        </p:nvSpPr>
        <p:spPr>
          <a:xfrm>
            <a:off x="471948" y="1439694"/>
            <a:ext cx="3406878" cy="4542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t>Impact achieved</a:t>
            </a:r>
          </a:p>
          <a:p>
            <a:pPr algn="ctr"/>
            <a:endParaRPr lang="en-US" dirty="0"/>
          </a:p>
          <a:p>
            <a:pPr marL="285750" indent="-285750">
              <a:buFont typeface="Arial" panose="020B0604020202020204" pitchFamily="34" charset="0"/>
              <a:buChar char="•"/>
            </a:pPr>
            <a:r>
              <a:rPr lang="en-US" dirty="0">
                <a:cs typeface="Arial"/>
              </a:rPr>
              <a:t>Apprenticeship Levy Share Scheme supported 214 transfers</a:t>
            </a:r>
          </a:p>
          <a:p>
            <a:pPr marL="285750" indent="-285750">
              <a:buFont typeface="Arial" panose="020B0604020202020204" pitchFamily="34" charset="0"/>
              <a:buChar char="•"/>
            </a:pPr>
            <a:r>
              <a:rPr lang="en-US" dirty="0"/>
              <a:t>Work Well Suffolk supported 517 participants.</a:t>
            </a:r>
          </a:p>
          <a:p>
            <a:pPr marL="285750" indent="-285750">
              <a:buFont typeface="Arial" panose="020B0604020202020204" pitchFamily="34" charset="0"/>
              <a:buChar char="•"/>
            </a:pPr>
            <a:r>
              <a:rPr lang="en-US" dirty="0"/>
              <a:t>More than 350 students </a:t>
            </a:r>
            <a:r>
              <a:rPr lang="en-GB" dirty="0"/>
              <a:t>involved in the Virtual Work Experience programme</a:t>
            </a:r>
          </a:p>
          <a:p>
            <a:pPr marL="285750" indent="-285750">
              <a:buFont typeface="Arial" panose="020B0604020202020204" pitchFamily="34" charset="0"/>
              <a:buChar char="•"/>
            </a:pPr>
            <a:r>
              <a:rPr lang="en-GB" dirty="0"/>
              <a:t>Job Support programme established </a:t>
            </a:r>
          </a:p>
          <a:p>
            <a:pPr marL="285750" indent="-285750">
              <a:buFont typeface="Arial" panose="020B0604020202020204" pitchFamily="34" charset="0"/>
              <a:buChar char="•"/>
            </a:pPr>
            <a:r>
              <a:rPr lang="en-GB" dirty="0"/>
              <a:t>Kickstart placements</a:t>
            </a:r>
          </a:p>
        </p:txBody>
      </p:sp>
      <p:sp>
        <p:nvSpPr>
          <p:cNvPr id="9" name="Rectangle: Rounded Corners 8">
            <a:extLst>
              <a:ext uri="{FF2B5EF4-FFF2-40B4-BE49-F238E27FC236}">
                <a16:creationId xmlns:a16="http://schemas.microsoft.com/office/drawing/2014/main" id="{CAA5C7A1-C0B5-4A82-96A7-1BDDD797D86A}"/>
              </a:ext>
            </a:extLst>
          </p:cNvPr>
          <p:cNvSpPr/>
          <p:nvPr/>
        </p:nvSpPr>
        <p:spPr>
          <a:xfrm>
            <a:off x="4286864" y="1439694"/>
            <a:ext cx="3406878" cy="4542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t>Current activities to continue / evolve</a:t>
            </a:r>
          </a:p>
          <a:p>
            <a:pPr algn="ctr"/>
            <a:endParaRPr lang="en-US" dirty="0"/>
          </a:p>
          <a:p>
            <a:pPr marL="285750" indent="-285750">
              <a:buFont typeface="Arial" panose="020B0604020202020204" pitchFamily="34" charset="0"/>
              <a:buChar char="•"/>
            </a:pPr>
            <a:r>
              <a:rPr lang="en-US" dirty="0">
                <a:cs typeface="Arial"/>
              </a:rPr>
              <a:t>Institute of Technology bid submitted</a:t>
            </a:r>
          </a:p>
          <a:p>
            <a:pPr marL="285750" indent="-285750">
              <a:buFont typeface="Arial" panose="020B0604020202020204" pitchFamily="34" charset="0"/>
              <a:buChar char="•"/>
            </a:pPr>
            <a:r>
              <a:rPr lang="en-US" dirty="0">
                <a:cs typeface="Arial"/>
              </a:rPr>
              <a:t>Capital investment in HE/FE estates including the Offshore Wind Skills Centre</a:t>
            </a:r>
          </a:p>
          <a:p>
            <a:pPr marL="285750" indent="-285750">
              <a:buFont typeface="Arial" panose="020B0604020202020204" pitchFamily="34" charset="0"/>
              <a:buChar char="•"/>
            </a:pPr>
            <a:r>
              <a:rPr lang="en-US" dirty="0"/>
              <a:t>Delivery of ESF Youth Pledge and employability </a:t>
            </a:r>
            <a:r>
              <a:rPr lang="en-GB" dirty="0"/>
              <a:t>programmes</a:t>
            </a:r>
          </a:p>
          <a:p>
            <a:pPr marL="285750" indent="-285750">
              <a:buFont typeface="Arial" panose="020B0604020202020204" pitchFamily="34" charset="0"/>
              <a:buChar char="•"/>
            </a:pPr>
            <a:r>
              <a:rPr lang="en-GB" dirty="0"/>
              <a:t>Support for recent graduates</a:t>
            </a:r>
          </a:p>
          <a:p>
            <a:pPr algn="ctr"/>
            <a:endParaRPr lang="en-GB" dirty="0"/>
          </a:p>
        </p:txBody>
      </p:sp>
      <p:sp>
        <p:nvSpPr>
          <p:cNvPr id="10" name="Rectangle: Rounded Corners 9">
            <a:extLst>
              <a:ext uri="{FF2B5EF4-FFF2-40B4-BE49-F238E27FC236}">
                <a16:creationId xmlns:a16="http://schemas.microsoft.com/office/drawing/2014/main" id="{2960F6BF-7ADC-4A21-A121-30B3660837EE}"/>
              </a:ext>
            </a:extLst>
          </p:cNvPr>
          <p:cNvSpPr/>
          <p:nvPr/>
        </p:nvSpPr>
        <p:spPr>
          <a:xfrm>
            <a:off x="8101780"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stop</a:t>
            </a:r>
          </a:p>
          <a:p>
            <a:pPr algn="ctr"/>
            <a:endParaRPr lang="en-US" dirty="0"/>
          </a:p>
          <a:p>
            <a:pPr marL="285750" indent="-285750">
              <a:buFont typeface="Arial" panose="020B0604020202020204" pitchFamily="34" charset="0"/>
              <a:buChar char="•"/>
            </a:pPr>
            <a:r>
              <a:rPr lang="en-US" dirty="0"/>
              <a:t>Avoid developing new employability activity until end of current </a:t>
            </a:r>
            <a:r>
              <a:rPr lang="en-GB" dirty="0"/>
              <a:t>programmes</a:t>
            </a:r>
            <a:r>
              <a:rPr lang="en-US" dirty="0"/>
              <a:t> – </a:t>
            </a:r>
            <a:br>
              <a:rPr lang="en-US" dirty="0"/>
            </a:br>
            <a:r>
              <a:rPr lang="en-US" dirty="0"/>
              <a:t>over-provision issue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GB" dirty="0"/>
          </a:p>
          <a:p>
            <a:pPr algn="ctr"/>
            <a:endParaRPr lang="en-GB" dirty="0"/>
          </a:p>
        </p:txBody>
      </p:sp>
    </p:spTree>
    <p:extLst>
      <p:ext uri="{BB962C8B-B14F-4D97-AF65-F5344CB8AC3E}">
        <p14:creationId xmlns:p14="http://schemas.microsoft.com/office/powerpoint/2010/main" val="2276034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6">
            <a:extLst>
              <a:ext uri="{FF2B5EF4-FFF2-40B4-BE49-F238E27FC236}">
                <a16:creationId xmlns:a16="http://schemas.microsoft.com/office/drawing/2014/main" id="{56D43C6C-FC52-4D60-878B-453E9E7E320C}"/>
              </a:ext>
            </a:extLst>
          </p:cNvPr>
          <p:cNvSpPr>
            <a:spLocks noGrp="1" noChangeArrowheads="1"/>
          </p:cNvSpPr>
          <p:nvPr>
            <p:ph sz="half" idx="30"/>
          </p:nvPr>
        </p:nvSpPr>
        <p:spPr bwMode="auto">
          <a:xfrm>
            <a:off x="4059659" y="1396634"/>
            <a:ext cx="7077943" cy="4554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800"/>
              <a:t>Plan for Growth published March 2021 replacing the National Industrial Strategy – but strong alignments</a:t>
            </a:r>
          </a:p>
          <a:p>
            <a:pPr eaLnBrk="1" hangingPunct="1"/>
            <a:r>
              <a:rPr lang="en-US" altLang="en-US" sz="1800"/>
              <a:t>Pillars of Growth</a:t>
            </a:r>
          </a:p>
          <a:p>
            <a:pPr lvl="1" eaLnBrk="1" hangingPunct="1"/>
            <a:r>
              <a:rPr lang="en-US" altLang="en-US" sz="1800"/>
              <a:t>Infrastructure </a:t>
            </a:r>
          </a:p>
          <a:p>
            <a:pPr lvl="1" eaLnBrk="1" hangingPunct="1"/>
            <a:r>
              <a:rPr lang="en-US" altLang="en-US" sz="1800"/>
              <a:t>Skills </a:t>
            </a:r>
          </a:p>
          <a:p>
            <a:pPr lvl="1" eaLnBrk="1" hangingPunct="1"/>
            <a:r>
              <a:rPr lang="en-US" altLang="en-US" sz="1800"/>
              <a:t>Innovation</a:t>
            </a:r>
          </a:p>
          <a:p>
            <a:pPr eaLnBrk="1" hangingPunct="1"/>
            <a:r>
              <a:rPr lang="en-US" altLang="en-US" sz="1800"/>
              <a:t>The People’s priorities</a:t>
            </a:r>
          </a:p>
          <a:p>
            <a:pPr lvl="1" eaLnBrk="1" hangingPunct="1"/>
            <a:r>
              <a:rPr lang="en-US" altLang="en-US" sz="1800"/>
              <a:t>Levelling up</a:t>
            </a:r>
          </a:p>
          <a:p>
            <a:pPr lvl="1" eaLnBrk="1" hangingPunct="1"/>
            <a:r>
              <a:rPr lang="en-US" altLang="en-US" sz="1800"/>
              <a:t>Supporting Net Zero</a:t>
            </a:r>
          </a:p>
          <a:p>
            <a:pPr lvl="1" eaLnBrk="1" hangingPunct="1"/>
            <a:r>
              <a:rPr lang="en-US" altLang="en-US" sz="1800"/>
              <a:t>Global Britain</a:t>
            </a:r>
          </a:p>
          <a:p>
            <a:pPr defTabSz="914400" eaLnBrk="1" hangingPunct="1"/>
            <a:r>
              <a:rPr lang="en-US" altLang="en-US" sz="1800"/>
              <a:t>Government to set clear metrics to monitor progress</a:t>
            </a:r>
          </a:p>
          <a:p>
            <a:pPr defTabSz="914400" eaLnBrk="1" hangingPunct="1"/>
            <a:r>
              <a:rPr lang="en-US" altLang="en-US" sz="1800"/>
              <a:t>New approach to national and local funding</a:t>
            </a:r>
            <a:endParaRPr lang="en-GB" altLang="en-US" sz="1800"/>
          </a:p>
          <a:p>
            <a:pPr marL="457200" lvl="1" indent="0" eaLnBrk="1" hangingPunct="1">
              <a:buNone/>
            </a:pPr>
            <a:endParaRPr lang="en-GB" altLang="en-US" sz="1600"/>
          </a:p>
        </p:txBody>
      </p:sp>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a:t>National Context</a:t>
            </a:r>
            <a:endParaRPr lang="en-GB">
              <a:solidFill>
                <a:schemeClr val="accent6">
                  <a:lumMod val="50000"/>
                </a:schemeClr>
              </a:solidFill>
            </a:endParaRPr>
          </a:p>
        </p:txBody>
      </p:sp>
      <p:pic>
        <p:nvPicPr>
          <p:cNvPr id="3" name="Picture 2">
            <a:extLst>
              <a:ext uri="{FF2B5EF4-FFF2-40B4-BE49-F238E27FC236}">
                <a16:creationId xmlns:a16="http://schemas.microsoft.com/office/drawing/2014/main" id="{DC3DCC12-E2E5-4BA3-A08C-012938C3873C}"/>
              </a:ext>
            </a:extLst>
          </p:cNvPr>
          <p:cNvPicPr>
            <a:picLocks noChangeAspect="1"/>
          </p:cNvPicPr>
          <p:nvPr/>
        </p:nvPicPr>
        <p:blipFill rotWithShape="1">
          <a:blip r:embed="rId3"/>
          <a:srcRect l="17468" t="20086" r="55190" b="12911"/>
          <a:stretch/>
        </p:blipFill>
        <p:spPr>
          <a:xfrm>
            <a:off x="566797" y="1238214"/>
            <a:ext cx="3344143" cy="4609808"/>
          </a:xfrm>
          <a:prstGeom prst="rect">
            <a:avLst/>
          </a:prstGeom>
        </p:spPr>
      </p:pic>
    </p:spTree>
    <p:extLst>
      <p:ext uri="{BB962C8B-B14F-4D97-AF65-F5344CB8AC3E}">
        <p14:creationId xmlns:p14="http://schemas.microsoft.com/office/powerpoint/2010/main" val="1304046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People</a:t>
            </a:r>
            <a:endParaRPr lang="en-GB" dirty="0">
              <a:solidFill>
                <a:schemeClr val="accent6">
                  <a:lumMod val="50000"/>
                </a:schemeClr>
              </a:solidFill>
            </a:endParaRPr>
          </a:p>
        </p:txBody>
      </p:sp>
      <p:sp>
        <p:nvSpPr>
          <p:cNvPr id="6" name="Rectangle: Rounded Corners 5">
            <a:extLst>
              <a:ext uri="{FF2B5EF4-FFF2-40B4-BE49-F238E27FC236}">
                <a16:creationId xmlns:a16="http://schemas.microsoft.com/office/drawing/2014/main" id="{638EE305-12C2-4BAA-B0CB-2EA98851336A}"/>
              </a:ext>
            </a:extLst>
          </p:cNvPr>
          <p:cNvSpPr/>
          <p:nvPr/>
        </p:nvSpPr>
        <p:spPr>
          <a:xfrm>
            <a:off x="471948"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restart</a:t>
            </a:r>
          </a:p>
          <a:p>
            <a:pPr algn="ctr"/>
            <a:endParaRPr lang="en-US" dirty="0"/>
          </a:p>
          <a:p>
            <a:pPr marL="285750" indent="-285750">
              <a:buFont typeface="Arial" panose="020B0604020202020204" pitchFamily="34" charset="0"/>
              <a:buChar char="•"/>
            </a:pPr>
            <a:r>
              <a:rPr lang="en-US" dirty="0"/>
              <a:t>Some face to face engagement across </a:t>
            </a:r>
            <a:r>
              <a:rPr lang="en-US" dirty="0" err="1"/>
              <a:t>programmes</a:t>
            </a:r>
            <a:r>
              <a:rPr lang="en-US" dirty="0"/>
              <a:t> including school career events and mentoring</a:t>
            </a:r>
          </a:p>
          <a:p>
            <a:pPr marL="285750" indent="-285750">
              <a:buFont typeface="Arial" panose="020B0604020202020204" pitchFamily="34" charset="0"/>
              <a:buChar char="•"/>
            </a:pPr>
            <a:r>
              <a:rPr lang="en-US" dirty="0"/>
              <a:t>Volunteering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Rectangle: Rounded Corners 6">
            <a:extLst>
              <a:ext uri="{FF2B5EF4-FFF2-40B4-BE49-F238E27FC236}">
                <a16:creationId xmlns:a16="http://schemas.microsoft.com/office/drawing/2014/main" id="{8F48CD83-A498-4B95-B9CB-C26AA4CBBAF6}"/>
              </a:ext>
            </a:extLst>
          </p:cNvPr>
          <p:cNvSpPr/>
          <p:nvPr/>
        </p:nvSpPr>
        <p:spPr>
          <a:xfrm>
            <a:off x="4272116"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scale up</a:t>
            </a:r>
          </a:p>
          <a:p>
            <a:pPr algn="ctr"/>
            <a:endParaRPr lang="en-US" dirty="0"/>
          </a:p>
          <a:p>
            <a:pPr marL="285750" indent="-285750">
              <a:buFont typeface="Arial" panose="020B0604020202020204" pitchFamily="34" charset="0"/>
              <a:buChar char="•"/>
            </a:pPr>
            <a:r>
              <a:rPr lang="en-US" dirty="0"/>
              <a:t>Careers inspiration and employer engagement in education system</a:t>
            </a:r>
          </a:p>
          <a:p>
            <a:pPr marL="285750" indent="-285750">
              <a:buFont typeface="Arial" panose="020B0604020202020204" pitchFamily="34" charset="0"/>
              <a:buChar char="•"/>
            </a:pPr>
            <a:r>
              <a:rPr lang="en-US" dirty="0"/>
              <a:t>Employment opportunities promotion for sectors needing staff</a:t>
            </a:r>
          </a:p>
          <a:p>
            <a:pPr marL="285750" indent="-285750">
              <a:buFont typeface="Arial" panose="020B0604020202020204" pitchFamily="34" charset="0"/>
              <a:buChar char="•"/>
            </a:pPr>
            <a:r>
              <a:rPr lang="en-US" dirty="0"/>
              <a:t>Self employment support – funding sought to meet demand</a:t>
            </a:r>
          </a:p>
          <a:p>
            <a:pPr marL="285750" indent="-285750">
              <a:buFont typeface="Arial" panose="020B0604020202020204" pitchFamily="34" charset="0"/>
              <a:buChar char="•"/>
            </a:pPr>
            <a:r>
              <a:rPr lang="en-US" dirty="0"/>
              <a:t>50+ Choices </a:t>
            </a:r>
          </a:p>
          <a:p>
            <a:pPr marL="285750" indent="-285750">
              <a:buFont typeface="Arial" panose="020B0604020202020204" pitchFamily="34" charset="0"/>
              <a:buChar char="•"/>
            </a:pPr>
            <a:r>
              <a:rPr lang="en-US" dirty="0"/>
              <a:t>Lifelong learning</a:t>
            </a:r>
            <a:endParaRPr lang="en-GB" dirty="0"/>
          </a:p>
          <a:p>
            <a:pPr algn="ctr"/>
            <a:endParaRPr lang="en-GB" dirty="0"/>
          </a:p>
        </p:txBody>
      </p:sp>
      <p:sp>
        <p:nvSpPr>
          <p:cNvPr id="11" name="Rectangle: Rounded Corners 10">
            <a:extLst>
              <a:ext uri="{FF2B5EF4-FFF2-40B4-BE49-F238E27FC236}">
                <a16:creationId xmlns:a16="http://schemas.microsoft.com/office/drawing/2014/main" id="{3494FA28-05D2-4233-8023-FBB54C2B5B1B}"/>
              </a:ext>
            </a:extLst>
          </p:cNvPr>
          <p:cNvSpPr/>
          <p:nvPr/>
        </p:nvSpPr>
        <p:spPr>
          <a:xfrm>
            <a:off x="8101780"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b="1" dirty="0"/>
              <a:t>Gaps and Emerging ideas</a:t>
            </a:r>
          </a:p>
          <a:p>
            <a:pPr algn="ctr"/>
            <a:endParaRPr lang="en-US" dirty="0"/>
          </a:p>
          <a:p>
            <a:pPr marL="285750" indent="-285750">
              <a:buFont typeface="Arial" panose="020B0604020202020204" pitchFamily="34" charset="0"/>
              <a:buChar char="•"/>
            </a:pPr>
            <a:r>
              <a:rPr lang="en-US" dirty="0"/>
              <a:t>New approaches to face-to-face skills and employment signposting – Community Shop, Thetford, Multi-User Hub Kings Lynn.</a:t>
            </a:r>
          </a:p>
          <a:p>
            <a:pPr marL="285750" indent="-285750">
              <a:buFont typeface="Arial" panose="020B0604020202020204" pitchFamily="34" charset="0"/>
              <a:buChar char="•"/>
            </a:pPr>
            <a:r>
              <a:rPr lang="en-US" dirty="0"/>
              <a:t>Build sector </a:t>
            </a:r>
            <a:r>
              <a:rPr lang="en-US" dirty="0" err="1"/>
              <a:t>programmes</a:t>
            </a:r>
            <a:r>
              <a:rPr lang="en-US" dirty="0"/>
              <a:t> – skills and business support combined</a:t>
            </a:r>
          </a:p>
          <a:p>
            <a:pPr marL="285750" indent="-285750">
              <a:buFont typeface="Arial" panose="020B0604020202020204" pitchFamily="34" charset="0"/>
              <a:buChar char="•"/>
            </a:pPr>
            <a:r>
              <a:rPr lang="en-US" dirty="0"/>
              <a:t>Development of </a:t>
            </a:r>
            <a:r>
              <a:rPr lang="en-US" dirty="0" err="1"/>
              <a:t>decarbonisation</a:t>
            </a:r>
            <a:r>
              <a:rPr lang="en-US" dirty="0"/>
              <a:t> academy and associated curriculum development </a:t>
            </a:r>
            <a:endParaRPr lang="en-GB" dirty="0"/>
          </a:p>
          <a:p>
            <a:pPr algn="ctr"/>
            <a:endParaRPr lang="en-GB" dirty="0"/>
          </a:p>
        </p:txBody>
      </p:sp>
    </p:spTree>
    <p:extLst>
      <p:ext uri="{BB962C8B-B14F-4D97-AF65-F5344CB8AC3E}">
        <p14:creationId xmlns:p14="http://schemas.microsoft.com/office/powerpoint/2010/main" val="1944682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Business</a:t>
            </a:r>
            <a:endParaRPr lang="en-GB" dirty="0"/>
          </a:p>
        </p:txBody>
      </p:sp>
      <p:sp>
        <p:nvSpPr>
          <p:cNvPr id="5" name="TextBox 4">
            <a:extLst>
              <a:ext uri="{FF2B5EF4-FFF2-40B4-BE49-F238E27FC236}">
                <a16:creationId xmlns:a16="http://schemas.microsoft.com/office/drawing/2014/main" id="{B9E8BC10-A10E-4591-AF78-B651CD0F612F}"/>
              </a:ext>
            </a:extLst>
          </p:cNvPr>
          <p:cNvSpPr txBox="1"/>
          <p:nvPr/>
        </p:nvSpPr>
        <p:spPr>
          <a:xfrm>
            <a:off x="3120886" y="1825443"/>
            <a:ext cx="8957146" cy="4832092"/>
          </a:xfrm>
          <a:prstGeom prst="rect">
            <a:avLst/>
          </a:prstGeom>
          <a:noFill/>
        </p:spPr>
        <p:txBody>
          <a:bodyPr wrap="square">
            <a:spAutoFit/>
          </a:bodyPr>
          <a:lstStyle/>
          <a:p>
            <a:pPr marL="342900" lvl="0" indent="-342900">
              <a:buFont typeface="System Font"/>
              <a:buChar char="–"/>
              <a:tabLst>
                <a:tab pos="457200" algn="l"/>
              </a:tabLst>
            </a:pPr>
            <a:r>
              <a:rPr lang="en-GB" sz="2000" dirty="0"/>
              <a:t>To capitalise on any opportunity – businesses need support </a:t>
            </a:r>
          </a:p>
          <a:p>
            <a:pPr marL="342900" lvl="0" indent="-342900">
              <a:buFont typeface="System Font"/>
              <a:buChar char="–"/>
              <a:tabLst>
                <a:tab pos="457200" algn="l"/>
              </a:tabLst>
            </a:pPr>
            <a:endParaRPr lang="en-GB" sz="2000" dirty="0">
              <a:solidFill>
                <a:schemeClr val="tx1"/>
              </a:solidFill>
              <a:ea typeface="+mn-lt"/>
              <a:cs typeface="+mn-lt"/>
            </a:endParaRPr>
          </a:p>
          <a:p>
            <a:pPr marL="342900" lvl="0" indent="-342900">
              <a:buFont typeface="System Font"/>
              <a:buChar char="–"/>
              <a:tabLst>
                <a:tab pos="457200" algn="l"/>
              </a:tabLst>
            </a:pPr>
            <a:r>
              <a:rPr lang="en-GB" sz="2000" dirty="0">
                <a:ea typeface="+mn-lt"/>
                <a:cs typeface="+mn-lt"/>
              </a:rPr>
              <a:t>Local intelligence suggests:</a:t>
            </a:r>
          </a:p>
          <a:p>
            <a:pPr marL="800100" lvl="1" indent="-342900">
              <a:buFont typeface="System Font"/>
              <a:buChar char="–"/>
              <a:tabLst>
                <a:tab pos="457200" algn="l"/>
              </a:tabLst>
            </a:pPr>
            <a:r>
              <a:rPr lang="en-GB" sz="2000" dirty="0">
                <a:solidFill>
                  <a:schemeClr val="tx1"/>
                </a:solidFill>
                <a:ea typeface="+mn-lt"/>
                <a:cs typeface="+mn-lt"/>
              </a:rPr>
              <a:t>Over 1/3 small businesses closed since the crisis began. Of those:</a:t>
            </a:r>
          </a:p>
          <a:p>
            <a:pPr lvl="1">
              <a:tabLst>
                <a:tab pos="457200" algn="l"/>
              </a:tabLst>
            </a:pPr>
            <a:endParaRPr lang="en-GB" sz="2000" dirty="0">
              <a:solidFill>
                <a:schemeClr val="tx1"/>
              </a:solidFill>
              <a:ea typeface="+mn-lt"/>
              <a:cs typeface="+mn-lt"/>
            </a:endParaRPr>
          </a:p>
          <a:p>
            <a:pPr marL="1257300" lvl="2" indent="-342900">
              <a:buFont typeface="System Font"/>
              <a:buChar char="–"/>
              <a:tabLst>
                <a:tab pos="457200" algn="l"/>
              </a:tabLst>
            </a:pPr>
            <a:r>
              <a:rPr lang="en-GB" sz="2000" dirty="0">
                <a:solidFill>
                  <a:schemeClr val="tx1"/>
                </a:solidFill>
                <a:ea typeface="+mn-lt"/>
                <a:cs typeface="+mn-lt"/>
              </a:rPr>
              <a:t>1/3 are not sure whether they will ever reopen</a:t>
            </a:r>
          </a:p>
          <a:p>
            <a:pPr lvl="2">
              <a:tabLst>
                <a:tab pos="457200" algn="l"/>
              </a:tabLst>
            </a:pPr>
            <a:endParaRPr lang="en-GB" sz="2000" dirty="0">
              <a:solidFill>
                <a:schemeClr val="tx1"/>
              </a:solidFill>
              <a:ea typeface="+mn-lt"/>
              <a:cs typeface="+mn-lt"/>
            </a:endParaRPr>
          </a:p>
          <a:p>
            <a:pPr marL="1257300" lvl="2" indent="-342900">
              <a:buFont typeface="System Font"/>
              <a:buChar char="–"/>
              <a:tabLst>
                <a:tab pos="457200" algn="l"/>
              </a:tabLst>
            </a:pPr>
            <a:r>
              <a:rPr lang="en-GB" sz="2000" dirty="0">
                <a:solidFill>
                  <a:schemeClr val="tx1"/>
                </a:solidFill>
                <a:ea typeface="+mn-lt"/>
                <a:cs typeface="+mn-lt"/>
              </a:rPr>
              <a:t>1/3 small businesses have shelved product development plans</a:t>
            </a:r>
          </a:p>
          <a:p>
            <a:pPr marL="1257300" lvl="2" indent="-342900">
              <a:buFont typeface="System Font"/>
              <a:buChar char="–"/>
              <a:tabLst>
                <a:tab pos="457200" algn="l"/>
              </a:tabLst>
            </a:pPr>
            <a:endParaRPr lang="en-GB" sz="2000" dirty="0">
              <a:solidFill>
                <a:schemeClr val="tx1"/>
              </a:solidFill>
              <a:ea typeface="+mn-lt"/>
              <a:cs typeface="+mn-lt"/>
            </a:endParaRPr>
          </a:p>
          <a:p>
            <a:pPr marL="1257300" lvl="2" indent="-342900">
              <a:buFont typeface="System Font"/>
              <a:buChar char="–"/>
              <a:tabLst>
                <a:tab pos="457200" algn="l"/>
              </a:tabLst>
            </a:pPr>
            <a:r>
              <a:rPr lang="en-GB" sz="2000" dirty="0">
                <a:solidFill>
                  <a:schemeClr val="tx1"/>
                </a:solidFill>
                <a:ea typeface="+mn-lt"/>
                <a:cs typeface="+mn-lt"/>
              </a:rPr>
              <a:t>1/4 region’s exporters have reduced or cancelled international sales</a:t>
            </a:r>
          </a:p>
          <a:p>
            <a:pPr lvl="2">
              <a:tabLst>
                <a:tab pos="457200" algn="l"/>
              </a:tabLst>
            </a:pPr>
            <a:endParaRPr lang="en-GB" sz="2000" dirty="0">
              <a:solidFill>
                <a:schemeClr val="tx1"/>
              </a:solidFill>
              <a:ea typeface="+mn-lt"/>
              <a:cs typeface="+mn-lt"/>
            </a:endParaRPr>
          </a:p>
          <a:p>
            <a:pPr marL="1257300" lvl="2" indent="-342900">
              <a:buFont typeface="System Font"/>
              <a:buChar char="–"/>
              <a:tabLst>
                <a:tab pos="457200" algn="l"/>
              </a:tabLst>
            </a:pPr>
            <a:r>
              <a:rPr lang="en-GB" sz="2000" dirty="0">
                <a:ea typeface="+mn-lt"/>
                <a:cs typeface="+mn-lt"/>
              </a:rPr>
              <a:t>Opportunity to drive innovation, in particular in Net Zero</a:t>
            </a:r>
            <a:endParaRPr lang="en-GB" sz="2000" dirty="0">
              <a:solidFill>
                <a:schemeClr val="tx1"/>
              </a:solidFill>
              <a:ea typeface="+mn-lt"/>
              <a:cs typeface="+mn-lt"/>
            </a:endParaRPr>
          </a:p>
          <a:p>
            <a:pPr marL="800100" lvl="1" indent="-342900">
              <a:buFont typeface="System Font"/>
              <a:buChar char="–"/>
              <a:tabLst>
                <a:tab pos="457200" algn="l"/>
              </a:tabLst>
            </a:pPr>
            <a:endParaRPr lang="en-GB" sz="2000" dirty="0"/>
          </a:p>
          <a:p>
            <a:pPr marL="342900" lvl="0" indent="-342900">
              <a:buFont typeface="System Font"/>
              <a:buChar char="–"/>
              <a:tabLst>
                <a:tab pos="457200" algn="l"/>
              </a:tabLst>
            </a:pPr>
            <a:endParaRPr lang="en-GB" sz="2800" dirty="0">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53DD4A6E-EACF-4CEE-9780-D7D1D6A640BB}"/>
              </a:ext>
            </a:extLst>
          </p:cNvPr>
          <p:cNvPicPr>
            <a:picLocks noChangeAspect="1"/>
          </p:cNvPicPr>
          <p:nvPr/>
        </p:nvPicPr>
        <p:blipFill rotWithShape="1">
          <a:blip r:embed="rId3"/>
          <a:srcRect l="3599" t="45419" r="92022" b="46867"/>
          <a:stretch/>
        </p:blipFill>
        <p:spPr>
          <a:xfrm>
            <a:off x="438911" y="2286000"/>
            <a:ext cx="2681975" cy="2657526"/>
          </a:xfrm>
          <a:prstGeom prst="rect">
            <a:avLst/>
          </a:prstGeom>
        </p:spPr>
      </p:pic>
      <p:sp>
        <p:nvSpPr>
          <p:cNvPr id="6" name="TextBox 5">
            <a:extLst>
              <a:ext uri="{FF2B5EF4-FFF2-40B4-BE49-F238E27FC236}">
                <a16:creationId xmlns:a16="http://schemas.microsoft.com/office/drawing/2014/main" id="{35FBF33B-CB4E-435E-8965-BF77EFDD8C0A}"/>
              </a:ext>
            </a:extLst>
          </p:cNvPr>
          <p:cNvSpPr txBox="1"/>
          <p:nvPr/>
        </p:nvSpPr>
        <p:spPr>
          <a:xfrm>
            <a:off x="3120886" y="1225689"/>
            <a:ext cx="8400554" cy="707886"/>
          </a:xfrm>
          <a:prstGeom prst="rect">
            <a:avLst/>
          </a:prstGeom>
          <a:noFill/>
        </p:spPr>
        <p:txBody>
          <a:bodyPr wrap="square">
            <a:spAutoFit/>
          </a:bodyPr>
          <a:lstStyle/>
          <a:p>
            <a:pPr marL="342900" lvl="0" indent="-342900">
              <a:buFont typeface="Arial" panose="020B0604020202020204" pitchFamily="34" charset="0"/>
              <a:buChar char="•"/>
              <a:tabLst>
                <a:tab pos="457200" algn="l"/>
              </a:tabLst>
            </a:pPr>
            <a:endParaRPr lang="en-GB" sz="2000" dirty="0">
              <a:solidFill>
                <a:schemeClr val="tx1">
                  <a:lumMod val="50000"/>
                </a:schemeClr>
              </a:solidFill>
              <a:effectLst/>
              <a:latin typeface="+mn-lt"/>
              <a:ea typeface="Calibri" panose="020F0502020204030204" pitchFamily="34" charset="0"/>
            </a:endParaRPr>
          </a:p>
          <a:p>
            <a:pPr marL="342900" lvl="0" indent="-342900">
              <a:buFont typeface="Arial" panose="020B0604020202020204" pitchFamily="34" charset="0"/>
              <a:buChar char="•"/>
              <a:tabLst>
                <a:tab pos="457200" algn="l"/>
              </a:tabLst>
            </a:pPr>
            <a:endParaRPr lang="en-GB" sz="2000" dirty="0">
              <a:solidFill>
                <a:schemeClr val="tx1">
                  <a:lumMod val="50000"/>
                </a:schemeClr>
              </a:solidFill>
              <a:effectLst/>
              <a:latin typeface="+mn-lt"/>
              <a:ea typeface="Calibri" panose="020F0502020204030204" pitchFamily="34" charset="0"/>
            </a:endParaRPr>
          </a:p>
        </p:txBody>
      </p:sp>
    </p:spTree>
    <p:extLst>
      <p:ext uri="{BB962C8B-B14F-4D97-AF65-F5344CB8AC3E}">
        <p14:creationId xmlns:p14="http://schemas.microsoft.com/office/powerpoint/2010/main" val="850846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4278309" cy="542873"/>
          </a:xfrm>
        </p:spPr>
        <p:txBody>
          <a:bodyPr/>
          <a:lstStyle/>
          <a:p>
            <a:r>
              <a:rPr lang="en-US" dirty="0"/>
              <a:t>Business</a:t>
            </a:r>
            <a:endParaRPr lang="en-GB" dirty="0">
              <a:solidFill>
                <a:schemeClr val="accent6">
                  <a:lumMod val="50000"/>
                </a:schemeClr>
              </a:solidFill>
            </a:endParaRPr>
          </a:p>
        </p:txBody>
      </p:sp>
      <p:sp>
        <p:nvSpPr>
          <p:cNvPr id="8" name="Rectangle: Rounded Corners 7">
            <a:extLst>
              <a:ext uri="{FF2B5EF4-FFF2-40B4-BE49-F238E27FC236}">
                <a16:creationId xmlns:a16="http://schemas.microsoft.com/office/drawing/2014/main" id="{82928B8D-73F0-4064-919D-0F7615453CE5}"/>
              </a:ext>
            </a:extLst>
          </p:cNvPr>
          <p:cNvSpPr/>
          <p:nvPr/>
        </p:nvSpPr>
        <p:spPr>
          <a:xfrm>
            <a:off x="272442" y="1350952"/>
            <a:ext cx="3406878" cy="4667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endParaRPr lang="en-US"/>
          </a:p>
          <a:p>
            <a:pPr algn="ctr"/>
            <a:r>
              <a:rPr lang="en-US" b="1"/>
              <a:t>Impact achieved</a:t>
            </a:r>
          </a:p>
          <a:p>
            <a:pPr marL="285750" indent="-285750">
              <a:buFont typeface="Arial" panose="020B0604020202020204" pitchFamily="34" charset="0"/>
              <a:buChar char="•"/>
            </a:pPr>
            <a:r>
              <a:rPr lang="en-US"/>
              <a:t>Over 16,000 calls via the Growth Hub hotline during the pandemic</a:t>
            </a:r>
            <a:endParaRPr lang="en-US">
              <a:cs typeface="Arial"/>
            </a:endParaRPr>
          </a:p>
          <a:p>
            <a:pPr marL="285750" indent="-285750">
              <a:buFont typeface="Arial" panose="020B0604020202020204" pitchFamily="34" charset="0"/>
              <a:buChar char="•"/>
            </a:pPr>
            <a:r>
              <a:rPr lang="en-US">
                <a:cs typeface="Arial"/>
              </a:rPr>
              <a:t>Business Resilience &amp; Recovery scheme awarded £4.8m to 123 projects generating £75m of private match funding.</a:t>
            </a:r>
            <a:endParaRPr lang="en-US"/>
          </a:p>
          <a:p>
            <a:pPr marL="285750" indent="-285750">
              <a:buFont typeface="Arial" panose="020B0604020202020204" pitchFamily="34" charset="0"/>
              <a:buChar char="•"/>
            </a:pPr>
            <a:r>
              <a:rPr lang="en-US">
                <a:cs typeface="Arial"/>
              </a:rPr>
              <a:t>The @inc space – a new flexible co-working space in Bury St Edmunds</a:t>
            </a:r>
          </a:p>
          <a:p>
            <a:pPr marL="285750" indent="-285750">
              <a:buFont typeface="Arial" panose="020B0604020202020204" pitchFamily="34" charset="0"/>
              <a:buChar char="•"/>
            </a:pPr>
            <a:r>
              <a:rPr lang="en-US">
                <a:cs typeface="Arial"/>
              </a:rPr>
              <a:t>Low Carbon Innovation Fund - levered in £9.654m private sector match funding</a:t>
            </a: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endParaRPr lang="en-GB">
              <a:cs typeface="Arial"/>
            </a:endParaRPr>
          </a:p>
        </p:txBody>
      </p:sp>
      <p:sp>
        <p:nvSpPr>
          <p:cNvPr id="11" name="Rectangle: Rounded Corners 10">
            <a:extLst>
              <a:ext uri="{FF2B5EF4-FFF2-40B4-BE49-F238E27FC236}">
                <a16:creationId xmlns:a16="http://schemas.microsoft.com/office/drawing/2014/main" id="{3FC114FA-FA73-488F-A2D8-B8CFF44B94F7}"/>
              </a:ext>
            </a:extLst>
          </p:cNvPr>
          <p:cNvSpPr/>
          <p:nvPr/>
        </p:nvSpPr>
        <p:spPr>
          <a:xfrm>
            <a:off x="3863636" y="1330666"/>
            <a:ext cx="3591457" cy="4667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t>Impact achieved</a:t>
            </a:r>
          </a:p>
          <a:p>
            <a:pPr algn="ctr"/>
            <a:endParaRPr lang="en-US" b="1" dirty="0"/>
          </a:p>
          <a:p>
            <a:pPr marL="285750" indent="-285750">
              <a:buFont typeface="Arial" panose="020B0604020202020204" pitchFamily="34" charset="0"/>
              <a:buChar char="•"/>
            </a:pPr>
            <a:r>
              <a:rPr lang="en-US" dirty="0">
                <a:cs typeface="Arial"/>
              </a:rPr>
              <a:t>Awarded 42 grants through the New Anglia Growth through Innovation Fund</a:t>
            </a:r>
          </a:p>
          <a:p>
            <a:pPr marL="285750" indent="-285750">
              <a:buFont typeface="Arial" panose="020B0604020202020204" pitchFamily="34" charset="0"/>
              <a:buChar char="•"/>
            </a:pPr>
            <a:r>
              <a:rPr lang="en-US" dirty="0">
                <a:cs typeface="Arial"/>
              </a:rPr>
              <a:t>100 businesses  have registered for the Innovation Growth Mentoring Project launched in November</a:t>
            </a:r>
          </a:p>
          <a:p>
            <a:pPr marL="285750" indent="-285750">
              <a:buFont typeface="Arial" panose="020B0604020202020204" pitchFamily="34" charset="0"/>
              <a:buChar char="•"/>
            </a:pPr>
            <a:r>
              <a:rPr lang="en-US" dirty="0">
                <a:cs typeface="Arial"/>
              </a:rPr>
              <a:t>NAAME Talent Sharing Platform launched and supported 50 employers in first 3 months</a:t>
            </a:r>
          </a:p>
          <a:p>
            <a:pPr marL="285750" indent="-285750">
              <a:buFont typeface="Arial" panose="020B0604020202020204" pitchFamily="34" charset="0"/>
              <a:buChar char="•"/>
            </a:pPr>
            <a:endParaRPr lang="en-US" dirty="0">
              <a:cs typeface="Arial"/>
            </a:endParaRPr>
          </a:p>
        </p:txBody>
      </p:sp>
      <p:sp>
        <p:nvSpPr>
          <p:cNvPr id="13" name="Rectangle: Rounded Corners 12">
            <a:extLst>
              <a:ext uri="{FF2B5EF4-FFF2-40B4-BE49-F238E27FC236}">
                <a16:creationId xmlns:a16="http://schemas.microsoft.com/office/drawing/2014/main" id="{92CC5107-A517-45DC-8EE4-05D0F81F9E58}"/>
              </a:ext>
            </a:extLst>
          </p:cNvPr>
          <p:cNvSpPr/>
          <p:nvPr/>
        </p:nvSpPr>
        <p:spPr>
          <a:xfrm>
            <a:off x="7639409" y="1323660"/>
            <a:ext cx="4280149" cy="4694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Current activities to continue / evolve</a:t>
            </a:r>
          </a:p>
          <a:p>
            <a:pPr marL="285750" indent="-285750">
              <a:buFont typeface="Arial" panose="020B0604020202020204" pitchFamily="34" charset="0"/>
              <a:buChar char="•"/>
            </a:pPr>
            <a:r>
              <a:rPr lang="en-US" sz="1700" dirty="0"/>
              <a:t>Growth Hub </a:t>
            </a:r>
            <a:r>
              <a:rPr lang="en-GB" sz="1700" dirty="0"/>
              <a:t>programme</a:t>
            </a:r>
            <a:r>
              <a:rPr lang="en-US" sz="1700" dirty="0"/>
              <a:t> – evolve to meet net zero needs</a:t>
            </a:r>
          </a:p>
          <a:p>
            <a:pPr marL="285750" indent="-285750">
              <a:buFont typeface="Arial" panose="020B0604020202020204" pitchFamily="34" charset="0"/>
              <a:buChar char="•"/>
            </a:pPr>
            <a:r>
              <a:rPr lang="en-US" sz="1700" dirty="0"/>
              <a:t>Evolve self employment </a:t>
            </a:r>
            <a:r>
              <a:rPr lang="en-GB" sz="1700" dirty="0"/>
              <a:t>programme</a:t>
            </a:r>
            <a:r>
              <a:rPr lang="en-US" sz="1700" dirty="0"/>
              <a:t> towards individual skills/people </a:t>
            </a:r>
            <a:r>
              <a:rPr lang="en-GB" sz="1700" dirty="0"/>
              <a:t>programme</a:t>
            </a:r>
          </a:p>
          <a:p>
            <a:pPr marL="285750" indent="-285750">
              <a:buFont typeface="Arial" panose="020B0604020202020204" pitchFamily="34" charset="0"/>
              <a:buChar char="•"/>
            </a:pPr>
            <a:r>
              <a:rPr lang="en-US" sz="1700" dirty="0"/>
              <a:t>Invest East – investment readiness </a:t>
            </a:r>
          </a:p>
          <a:p>
            <a:pPr marL="285750" indent="-285750">
              <a:buFont typeface="Arial" panose="020B0604020202020204" pitchFamily="34" charset="0"/>
              <a:buChar char="•"/>
            </a:pPr>
            <a:r>
              <a:rPr lang="en-US" sz="1700" dirty="0"/>
              <a:t>Work with </a:t>
            </a:r>
            <a:r>
              <a:rPr lang="en-US" sz="1700" dirty="0" err="1"/>
              <a:t>DiT</a:t>
            </a:r>
            <a:r>
              <a:rPr lang="en-US" sz="1700" dirty="0"/>
              <a:t> on investment opportunities</a:t>
            </a:r>
          </a:p>
          <a:p>
            <a:pPr marL="285750" indent="-285750">
              <a:buFont typeface="Arial" panose="020B0604020202020204" pitchFamily="34" charset="0"/>
              <a:buChar char="•"/>
            </a:pPr>
            <a:r>
              <a:rPr lang="en-US" sz="1600" dirty="0">
                <a:ea typeface="+mn-lt"/>
                <a:cs typeface="+mn-lt"/>
              </a:rPr>
              <a:t>Connected Innovation </a:t>
            </a:r>
            <a:r>
              <a:rPr lang="en-GB" sz="1600" dirty="0">
                <a:ea typeface="+mn-lt"/>
                <a:cs typeface="+mn-lt"/>
              </a:rPr>
              <a:t>Programme</a:t>
            </a:r>
            <a:endParaRPr lang="en-GB" sz="1600" dirty="0">
              <a:cs typeface="Arial"/>
            </a:endParaRPr>
          </a:p>
          <a:p>
            <a:pPr marL="285750" indent="-285750">
              <a:buFont typeface="Arial" panose="020B0604020202020204" pitchFamily="34" charset="0"/>
              <a:buChar char="•"/>
            </a:pPr>
            <a:r>
              <a:rPr lang="en-US" sz="1600" dirty="0">
                <a:ea typeface="+mn-lt"/>
                <a:cs typeface="+mn-lt"/>
              </a:rPr>
              <a:t>Developing a peer mentoring support </a:t>
            </a:r>
            <a:r>
              <a:rPr lang="en-GB" sz="1600" dirty="0">
                <a:ea typeface="+mn-lt"/>
                <a:cs typeface="+mn-lt"/>
              </a:rPr>
              <a:t>programme</a:t>
            </a:r>
            <a:endParaRPr lang="en-GB" sz="1600" dirty="0">
              <a:cs typeface="Arial"/>
            </a:endParaRPr>
          </a:p>
          <a:p>
            <a:pPr marL="285750" indent="-285750">
              <a:buFont typeface="Arial" panose="020B0604020202020204" pitchFamily="34" charset="0"/>
              <a:buChar char="•"/>
            </a:pPr>
            <a:r>
              <a:rPr lang="en-US" sz="1600" dirty="0"/>
              <a:t>Growth Through Innovation </a:t>
            </a:r>
            <a:r>
              <a:rPr lang="en-GB" sz="1600" dirty="0"/>
              <a:t>programme</a:t>
            </a:r>
          </a:p>
          <a:p>
            <a:pPr marL="285750" indent="-285750">
              <a:buFont typeface="Arial" panose="020B0604020202020204" pitchFamily="34" charset="0"/>
              <a:buChar char="•"/>
            </a:pPr>
            <a:r>
              <a:rPr lang="en-US" sz="1600" dirty="0"/>
              <a:t>Funding Fit series re innovation funding</a:t>
            </a:r>
          </a:p>
        </p:txBody>
      </p:sp>
    </p:spTree>
    <p:extLst>
      <p:ext uri="{BB962C8B-B14F-4D97-AF65-F5344CB8AC3E}">
        <p14:creationId xmlns:p14="http://schemas.microsoft.com/office/powerpoint/2010/main" val="563122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4278309" cy="542873"/>
          </a:xfrm>
        </p:spPr>
        <p:txBody>
          <a:bodyPr/>
          <a:lstStyle/>
          <a:p>
            <a:r>
              <a:rPr lang="en-US" dirty="0"/>
              <a:t>Business</a:t>
            </a:r>
            <a:endParaRPr lang="en-GB" dirty="0">
              <a:solidFill>
                <a:schemeClr val="accent6">
                  <a:lumMod val="50000"/>
                </a:schemeClr>
              </a:solidFill>
            </a:endParaRPr>
          </a:p>
        </p:txBody>
      </p:sp>
      <p:sp>
        <p:nvSpPr>
          <p:cNvPr id="6" name="Rectangle: Rounded Corners 5">
            <a:extLst>
              <a:ext uri="{FF2B5EF4-FFF2-40B4-BE49-F238E27FC236}">
                <a16:creationId xmlns:a16="http://schemas.microsoft.com/office/drawing/2014/main" id="{D8C7A055-846C-4295-B398-4CE14A6A7BE8}"/>
              </a:ext>
            </a:extLst>
          </p:cNvPr>
          <p:cNvSpPr/>
          <p:nvPr/>
        </p:nvSpPr>
        <p:spPr>
          <a:xfrm>
            <a:off x="389892" y="1527531"/>
            <a:ext cx="2863945" cy="4490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restart</a:t>
            </a:r>
          </a:p>
          <a:p>
            <a:pPr algn="ctr"/>
            <a:endParaRPr lang="en-US" b="1" dirty="0"/>
          </a:p>
          <a:p>
            <a:pPr marL="285750" indent="-285750">
              <a:buFont typeface="Arial" panose="020B0604020202020204" pitchFamily="34" charset="0"/>
              <a:buChar char="•"/>
            </a:pPr>
            <a:r>
              <a:rPr lang="en-US" sz="1700" dirty="0"/>
              <a:t>Larger business grants – seek opportunity to provide/fund</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p:txBody>
      </p:sp>
      <p:sp>
        <p:nvSpPr>
          <p:cNvPr id="7" name="Rectangle: Rounded Corners 6">
            <a:extLst>
              <a:ext uri="{FF2B5EF4-FFF2-40B4-BE49-F238E27FC236}">
                <a16:creationId xmlns:a16="http://schemas.microsoft.com/office/drawing/2014/main" id="{5D087CD3-963A-4E5D-8F54-77007D6D4326}"/>
              </a:ext>
            </a:extLst>
          </p:cNvPr>
          <p:cNvSpPr/>
          <p:nvPr/>
        </p:nvSpPr>
        <p:spPr>
          <a:xfrm>
            <a:off x="3419061" y="1527531"/>
            <a:ext cx="3819891" cy="4490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scale up</a:t>
            </a:r>
          </a:p>
          <a:p>
            <a:pPr algn="ctr"/>
            <a:endParaRPr lang="en-US" b="1" dirty="0"/>
          </a:p>
          <a:p>
            <a:pPr marL="285750" indent="-285750">
              <a:buFont typeface="Arial" panose="020B0604020202020204" pitchFamily="34" charset="0"/>
              <a:buChar char="•"/>
            </a:pPr>
            <a:r>
              <a:rPr lang="en-US" dirty="0"/>
              <a:t>Export advice and support in changing environment</a:t>
            </a:r>
          </a:p>
          <a:p>
            <a:pPr marL="285750" indent="-285750">
              <a:buFont typeface="Arial" panose="020B0604020202020204" pitchFamily="34" charset="0"/>
              <a:buChar char="•"/>
            </a:pPr>
            <a:r>
              <a:rPr lang="en-US" dirty="0"/>
              <a:t>Consultancy offer to businesses</a:t>
            </a:r>
          </a:p>
          <a:p>
            <a:pPr marL="285750" indent="-285750">
              <a:buFont typeface="Arial" panose="020B0604020202020204" pitchFamily="34" charset="0"/>
              <a:buChar char="•"/>
            </a:pPr>
            <a:r>
              <a:rPr lang="en-US" dirty="0"/>
              <a:t>Portfolio of inward investment locations</a:t>
            </a:r>
          </a:p>
          <a:p>
            <a:pPr marL="285750" indent="-285750">
              <a:buFont typeface="Arial" panose="020B0604020202020204" pitchFamily="34" charset="0"/>
              <a:buChar char="•"/>
            </a:pPr>
            <a:r>
              <a:rPr lang="en-US" dirty="0"/>
              <a:t>Connected Innovation – building a region-wide </a:t>
            </a:r>
            <a:r>
              <a:rPr lang="en-GB" dirty="0"/>
              <a:t>programme for innovation support</a:t>
            </a:r>
          </a:p>
          <a:p>
            <a:pPr marL="285750" indent="-285750">
              <a:buFont typeface="Arial" panose="020B0604020202020204" pitchFamily="34" charset="0"/>
              <a:buChar char="•"/>
            </a:pPr>
            <a:r>
              <a:rPr lang="en-GB" dirty="0"/>
              <a:t>Marine Science Campus Lowestoft</a:t>
            </a:r>
          </a:p>
        </p:txBody>
      </p:sp>
      <p:sp>
        <p:nvSpPr>
          <p:cNvPr id="10" name="Rectangle: Rounded Corners 9">
            <a:extLst>
              <a:ext uri="{FF2B5EF4-FFF2-40B4-BE49-F238E27FC236}">
                <a16:creationId xmlns:a16="http://schemas.microsoft.com/office/drawing/2014/main" id="{B05BC4FD-A51E-45F9-B984-A348760FCC46}"/>
              </a:ext>
            </a:extLst>
          </p:cNvPr>
          <p:cNvSpPr/>
          <p:nvPr/>
        </p:nvSpPr>
        <p:spPr>
          <a:xfrm>
            <a:off x="7651664" y="1527532"/>
            <a:ext cx="4150444" cy="4490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Gaps and Emerging ideas</a:t>
            </a:r>
          </a:p>
          <a:p>
            <a:pPr algn="ctr"/>
            <a:endParaRPr lang="en-US" b="1" dirty="0"/>
          </a:p>
          <a:p>
            <a:pPr marL="285750" indent="-285750">
              <a:buFont typeface="Arial" panose="020B0604020202020204" pitchFamily="34" charset="0"/>
              <a:buChar char="•"/>
            </a:pPr>
            <a:r>
              <a:rPr lang="en-US" dirty="0"/>
              <a:t>Identify areas where specialist net zero support needed in future</a:t>
            </a:r>
          </a:p>
          <a:p>
            <a:pPr marL="285750" indent="-285750">
              <a:buFont typeface="Arial" panose="020B0604020202020204" pitchFamily="34" charset="0"/>
              <a:buChar char="•"/>
            </a:pPr>
            <a:r>
              <a:rPr lang="en-US" dirty="0"/>
              <a:t>Which sectors </a:t>
            </a:r>
            <a:r>
              <a:rPr lang="en-GB" dirty="0"/>
              <a:t>need sector-specific support programmes?</a:t>
            </a:r>
          </a:p>
          <a:p>
            <a:pPr marL="285750" indent="-285750">
              <a:buFont typeface="Arial" panose="020B0604020202020204" pitchFamily="34" charset="0"/>
              <a:buChar char="•"/>
            </a:pPr>
            <a:r>
              <a:rPr lang="en-GB" dirty="0"/>
              <a:t>Ladder of support – embedding innovation support across programmes</a:t>
            </a:r>
          </a:p>
          <a:p>
            <a:pPr marL="285750" indent="-285750">
              <a:buFont typeface="Arial" panose="020B0604020202020204" pitchFamily="34" charset="0"/>
              <a:buChar char="•"/>
            </a:pPr>
            <a:r>
              <a:rPr lang="en-GB" dirty="0"/>
              <a:t>Innovate Local – local pop-up and flexible innovation offer – Babergh /Mid Suffolk</a:t>
            </a:r>
          </a:p>
          <a:p>
            <a:pPr marL="285750" indent="-285750">
              <a:buFont typeface="Arial" panose="020B0604020202020204" pitchFamily="34" charset="0"/>
              <a:buChar char="•"/>
            </a:pPr>
            <a:r>
              <a:rPr lang="en-GB" dirty="0"/>
              <a:t>Innovation and Collaboration Incubator, Kings Lynn</a:t>
            </a:r>
          </a:p>
        </p:txBody>
      </p:sp>
    </p:spTree>
    <p:extLst>
      <p:ext uri="{BB962C8B-B14F-4D97-AF65-F5344CB8AC3E}">
        <p14:creationId xmlns:p14="http://schemas.microsoft.com/office/powerpoint/2010/main" val="1413584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Place</a:t>
            </a:r>
            <a:endParaRPr lang="en-GB" dirty="0"/>
          </a:p>
        </p:txBody>
      </p:sp>
      <p:sp>
        <p:nvSpPr>
          <p:cNvPr id="5" name="TextBox 4">
            <a:extLst>
              <a:ext uri="{FF2B5EF4-FFF2-40B4-BE49-F238E27FC236}">
                <a16:creationId xmlns:a16="http://schemas.microsoft.com/office/drawing/2014/main" id="{B9E8BC10-A10E-4591-AF78-B651CD0F612F}"/>
              </a:ext>
            </a:extLst>
          </p:cNvPr>
          <p:cNvSpPr txBox="1"/>
          <p:nvPr/>
        </p:nvSpPr>
        <p:spPr>
          <a:xfrm>
            <a:off x="3120886" y="1825443"/>
            <a:ext cx="8957146" cy="830997"/>
          </a:xfrm>
          <a:prstGeom prst="rect">
            <a:avLst/>
          </a:prstGeom>
          <a:noFill/>
        </p:spPr>
        <p:txBody>
          <a:bodyPr wrap="square">
            <a:spAutoFit/>
          </a:bodyPr>
          <a:lstStyle/>
          <a:p>
            <a:pPr marL="800100" lvl="1" indent="-342900">
              <a:buFont typeface="System Font"/>
              <a:buChar char="–"/>
              <a:tabLst>
                <a:tab pos="457200" algn="l"/>
              </a:tabLst>
            </a:pPr>
            <a:endParaRPr lang="en-GB" sz="2000" dirty="0"/>
          </a:p>
          <a:p>
            <a:pPr marL="342900" lvl="0" indent="-342900">
              <a:buFont typeface="System Font"/>
              <a:buChar char="–"/>
              <a:tabLst>
                <a:tab pos="457200" algn="l"/>
              </a:tabLst>
            </a:pPr>
            <a:endParaRPr lang="en-GB" sz="28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FBF33B-CB4E-435E-8965-BF77EFDD8C0A}"/>
              </a:ext>
            </a:extLst>
          </p:cNvPr>
          <p:cNvSpPr txBox="1"/>
          <p:nvPr/>
        </p:nvSpPr>
        <p:spPr>
          <a:xfrm>
            <a:off x="3120886" y="1225689"/>
            <a:ext cx="8400554" cy="707886"/>
          </a:xfrm>
          <a:prstGeom prst="rect">
            <a:avLst/>
          </a:prstGeom>
          <a:noFill/>
        </p:spPr>
        <p:txBody>
          <a:bodyPr wrap="square">
            <a:spAutoFit/>
          </a:bodyPr>
          <a:lstStyle/>
          <a:p>
            <a:pPr marL="342900" lvl="0" indent="-342900">
              <a:buFont typeface="Arial" panose="020B0604020202020204" pitchFamily="34" charset="0"/>
              <a:buChar char="•"/>
              <a:tabLst>
                <a:tab pos="457200" algn="l"/>
              </a:tabLst>
            </a:pPr>
            <a:endParaRPr lang="en-GB" sz="2000" dirty="0">
              <a:solidFill>
                <a:schemeClr val="tx1">
                  <a:lumMod val="50000"/>
                </a:schemeClr>
              </a:solidFill>
              <a:effectLst/>
              <a:latin typeface="+mn-lt"/>
              <a:ea typeface="Calibri" panose="020F0502020204030204" pitchFamily="34" charset="0"/>
            </a:endParaRPr>
          </a:p>
          <a:p>
            <a:pPr marL="342900" lvl="0" indent="-342900">
              <a:buFont typeface="Arial" panose="020B0604020202020204" pitchFamily="34" charset="0"/>
              <a:buChar char="•"/>
              <a:tabLst>
                <a:tab pos="457200" algn="l"/>
              </a:tabLst>
            </a:pPr>
            <a:endParaRPr lang="en-GB" sz="2000" dirty="0">
              <a:solidFill>
                <a:schemeClr val="tx1">
                  <a:lumMod val="50000"/>
                </a:schemeClr>
              </a:solidFill>
              <a:effectLst/>
              <a:latin typeface="+mn-lt"/>
              <a:ea typeface="Calibri" panose="020F0502020204030204" pitchFamily="34" charset="0"/>
            </a:endParaRPr>
          </a:p>
        </p:txBody>
      </p:sp>
      <p:pic>
        <p:nvPicPr>
          <p:cNvPr id="7" name="Picture 6">
            <a:extLst>
              <a:ext uri="{FF2B5EF4-FFF2-40B4-BE49-F238E27FC236}">
                <a16:creationId xmlns:a16="http://schemas.microsoft.com/office/drawing/2014/main" id="{A9A1AEE2-F405-437E-9DD8-98623CBF5C95}"/>
              </a:ext>
            </a:extLst>
          </p:cNvPr>
          <p:cNvPicPr>
            <a:picLocks noChangeAspect="1"/>
          </p:cNvPicPr>
          <p:nvPr/>
        </p:nvPicPr>
        <p:blipFill rotWithShape="1">
          <a:blip r:embed="rId3"/>
          <a:srcRect l="69292" t="34493" r="22881" b="50000"/>
          <a:stretch/>
        </p:blipFill>
        <p:spPr>
          <a:xfrm>
            <a:off x="599814" y="2195970"/>
            <a:ext cx="2521072" cy="2809946"/>
          </a:xfrm>
          <a:prstGeom prst="rect">
            <a:avLst/>
          </a:prstGeom>
        </p:spPr>
      </p:pic>
      <p:sp>
        <p:nvSpPr>
          <p:cNvPr id="9" name="TextBox 8">
            <a:extLst>
              <a:ext uri="{FF2B5EF4-FFF2-40B4-BE49-F238E27FC236}">
                <a16:creationId xmlns:a16="http://schemas.microsoft.com/office/drawing/2014/main" id="{5FCE52D4-AD0B-4F76-B29B-8E93412564B0}"/>
              </a:ext>
            </a:extLst>
          </p:cNvPr>
          <p:cNvSpPr txBox="1"/>
          <p:nvPr/>
        </p:nvSpPr>
        <p:spPr>
          <a:xfrm>
            <a:off x="3364394" y="1818287"/>
            <a:ext cx="8400553" cy="3785652"/>
          </a:xfrm>
          <a:prstGeom prst="rect">
            <a:avLst/>
          </a:prstGeom>
          <a:noFill/>
        </p:spPr>
        <p:txBody>
          <a:bodyPr wrap="square">
            <a:spAutoFit/>
          </a:bodyPr>
          <a:lstStyle/>
          <a:p>
            <a:pPr marL="742950" lvl="1" indent="-285750">
              <a:buFont typeface="Arial" panose="020B0604020202020204" pitchFamily="34" charset="0"/>
              <a:buChar char="•"/>
              <a:tabLst>
                <a:tab pos="457200" algn="l"/>
              </a:tabLst>
            </a:pPr>
            <a:endParaRPr lang="en-GB" sz="2000" dirty="0">
              <a:latin typeface="+mn-lt"/>
            </a:endParaRPr>
          </a:p>
          <a:p>
            <a:pPr marL="742950" lvl="1" indent="-285750">
              <a:buFont typeface="Arial" panose="020B0604020202020204" pitchFamily="34" charset="0"/>
              <a:buChar char="•"/>
              <a:tabLst>
                <a:tab pos="457200" algn="l"/>
              </a:tabLst>
            </a:pPr>
            <a:r>
              <a:rPr lang="en-GB" sz="2000" dirty="0">
                <a:latin typeface="+mn-lt"/>
              </a:rPr>
              <a:t>Focus on places is important as each area has been impacted differently</a:t>
            </a:r>
          </a:p>
          <a:p>
            <a:pPr lvl="1">
              <a:tabLst>
                <a:tab pos="457200" algn="l"/>
              </a:tabLst>
            </a:pPr>
            <a:endParaRPr lang="en-GB" sz="2000" dirty="0">
              <a:latin typeface="+mn-lt"/>
            </a:endParaRPr>
          </a:p>
          <a:p>
            <a:pPr marL="742950" lvl="1" indent="-285750">
              <a:buFont typeface="Arial" panose="020B0604020202020204" pitchFamily="34" charset="0"/>
              <a:buChar char="•"/>
              <a:tabLst>
                <a:tab pos="457200" algn="l"/>
              </a:tabLst>
            </a:pPr>
            <a:r>
              <a:rPr lang="en-GB" sz="2000" dirty="0">
                <a:latin typeface="+mn-lt"/>
              </a:rPr>
              <a:t>Attractive place to live</a:t>
            </a:r>
          </a:p>
          <a:p>
            <a:pPr lvl="1">
              <a:tabLst>
                <a:tab pos="457200" algn="l"/>
              </a:tabLst>
            </a:pPr>
            <a:endParaRPr lang="en-GB" sz="2000" dirty="0">
              <a:latin typeface="+mn-lt"/>
            </a:endParaRPr>
          </a:p>
          <a:p>
            <a:pPr marL="742950" lvl="1" indent="-285750">
              <a:buFont typeface="Arial" panose="020B0604020202020204" pitchFamily="34" charset="0"/>
              <a:buChar char="•"/>
              <a:tabLst>
                <a:tab pos="457200" algn="l"/>
              </a:tabLst>
            </a:pPr>
            <a:r>
              <a:rPr lang="en-GB" sz="2000" dirty="0">
                <a:latin typeface="+mn-lt"/>
              </a:rPr>
              <a:t>Norfolk and Suffolk Unlimited</a:t>
            </a:r>
          </a:p>
          <a:p>
            <a:pPr marL="742950" lvl="1" indent="-285750">
              <a:buFont typeface="Arial" panose="020B0604020202020204" pitchFamily="34" charset="0"/>
              <a:buChar char="•"/>
              <a:tabLst>
                <a:tab pos="457200" algn="l"/>
              </a:tabLst>
            </a:pPr>
            <a:endParaRPr lang="en-GB" sz="2000" dirty="0">
              <a:latin typeface="+mn-lt"/>
            </a:endParaRPr>
          </a:p>
          <a:p>
            <a:pPr marL="742950" lvl="1" indent="-285750">
              <a:buFont typeface="Arial" panose="020B0604020202020204" pitchFamily="34" charset="0"/>
              <a:buChar char="•"/>
              <a:tabLst>
                <a:tab pos="457200" algn="l"/>
              </a:tabLst>
            </a:pPr>
            <a:r>
              <a:rPr lang="en-US" sz="2000" dirty="0">
                <a:latin typeface="+mn-lt"/>
                <a:ea typeface="Calibri" panose="020F0502020204030204" pitchFamily="34" charset="0"/>
              </a:rPr>
              <a:t>Demands of infrastructure have changed</a:t>
            </a:r>
          </a:p>
          <a:p>
            <a:pPr lvl="1">
              <a:tabLst>
                <a:tab pos="457200" algn="l"/>
              </a:tabLst>
            </a:pPr>
            <a:endParaRPr lang="en-GB" sz="2000" dirty="0">
              <a:latin typeface="+mn-lt"/>
            </a:endParaRPr>
          </a:p>
          <a:p>
            <a:pPr marL="742950" lvl="1" indent="-285750">
              <a:buFont typeface="Arial" panose="020B0604020202020204" pitchFamily="34" charset="0"/>
              <a:buChar char="•"/>
              <a:tabLst>
                <a:tab pos="457200" algn="l"/>
              </a:tabLst>
            </a:pPr>
            <a:r>
              <a:rPr lang="en-US" sz="2000" dirty="0">
                <a:latin typeface="+mn-lt"/>
                <a:ea typeface="Calibri" panose="020F0502020204030204" pitchFamily="34" charset="0"/>
              </a:rPr>
              <a:t>Net zero infrastructure opportunities</a:t>
            </a:r>
          </a:p>
          <a:p>
            <a:pPr lvl="1">
              <a:tabLst>
                <a:tab pos="457200" algn="l"/>
              </a:tabLst>
            </a:pPr>
            <a:endParaRPr lang="en-US" sz="2000" dirty="0">
              <a:latin typeface="+mn-lt"/>
              <a:ea typeface="Calibri" panose="020F0502020204030204" pitchFamily="34" charset="0"/>
            </a:endParaRPr>
          </a:p>
        </p:txBody>
      </p:sp>
    </p:spTree>
    <p:extLst>
      <p:ext uri="{BB962C8B-B14F-4D97-AF65-F5344CB8AC3E}">
        <p14:creationId xmlns:p14="http://schemas.microsoft.com/office/powerpoint/2010/main" val="4260581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Places</a:t>
            </a:r>
            <a:endParaRPr lang="en-GB" dirty="0">
              <a:solidFill>
                <a:schemeClr val="accent6">
                  <a:lumMod val="50000"/>
                </a:schemeClr>
              </a:solidFill>
            </a:endParaRPr>
          </a:p>
        </p:txBody>
      </p:sp>
      <p:sp>
        <p:nvSpPr>
          <p:cNvPr id="8" name="Rectangle: Rounded Corners 7">
            <a:extLst>
              <a:ext uri="{FF2B5EF4-FFF2-40B4-BE49-F238E27FC236}">
                <a16:creationId xmlns:a16="http://schemas.microsoft.com/office/drawing/2014/main" id="{E929AB60-263B-45F6-AD06-17963BA6E4A2}"/>
              </a:ext>
            </a:extLst>
          </p:cNvPr>
          <p:cNvSpPr/>
          <p:nvPr/>
        </p:nvSpPr>
        <p:spPr>
          <a:xfrm>
            <a:off x="471948" y="1351722"/>
            <a:ext cx="3642852" cy="4770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t>Impact achieved</a:t>
            </a:r>
          </a:p>
          <a:p>
            <a:pPr algn="ctr"/>
            <a:endParaRPr lang="en-US" dirty="0"/>
          </a:p>
          <a:p>
            <a:pPr marL="285750" indent="-285750">
              <a:buFont typeface="Arial" panose="020B0604020202020204" pitchFamily="34" charset="0"/>
              <a:buChar char="•"/>
            </a:pPr>
            <a:r>
              <a:rPr lang="en-US" dirty="0">
                <a:cs typeface="Arial"/>
              </a:rPr>
              <a:t>Town Deals £</a:t>
            </a:r>
            <a:r>
              <a:rPr lang="en-US" dirty="0" err="1">
                <a:cs typeface="Arial"/>
              </a:rPr>
              <a:t>xxxM</a:t>
            </a:r>
            <a:r>
              <a:rPr lang="en-US" dirty="0">
                <a:cs typeface="Arial"/>
              </a:rPr>
              <a:t> secured</a:t>
            </a:r>
          </a:p>
          <a:p>
            <a:pPr marL="285750" indent="-285750">
              <a:buFont typeface="Arial" panose="020B0604020202020204" pitchFamily="34" charset="0"/>
              <a:buChar char="•"/>
            </a:pPr>
            <a:r>
              <a:rPr lang="en-US" dirty="0">
                <a:cs typeface="Arial"/>
              </a:rPr>
              <a:t>Launched Norfolk and Suffolk Unlimited</a:t>
            </a:r>
          </a:p>
          <a:p>
            <a:pPr marL="285750" indent="-285750">
              <a:buFont typeface="Arial" panose="020B0604020202020204" pitchFamily="34" charset="0"/>
              <a:buChar char="•"/>
            </a:pPr>
            <a:r>
              <a:rPr lang="en-US" dirty="0">
                <a:cs typeface="Arial"/>
              </a:rPr>
              <a:t>Invest East</a:t>
            </a:r>
          </a:p>
          <a:p>
            <a:pPr marL="285750" indent="-285750">
              <a:buFont typeface="Arial" panose="020B0604020202020204" pitchFamily="34" charset="0"/>
              <a:buChar char="•"/>
            </a:pPr>
            <a:r>
              <a:rPr lang="en-US" dirty="0">
                <a:cs typeface="Arial"/>
              </a:rPr>
              <a:t>Secured £32.1m from Government's Getting Building Fund - funding 13 projects </a:t>
            </a:r>
          </a:p>
          <a:p>
            <a:pPr marL="285750" indent="-285750">
              <a:buFont typeface="Arial" panose="020B0604020202020204" pitchFamily="34" charset="0"/>
              <a:buChar char="•"/>
            </a:pPr>
            <a:r>
              <a:rPr lang="en-US" dirty="0">
                <a:ea typeface="+mn-lt"/>
                <a:cs typeface="+mn-lt"/>
              </a:rPr>
              <a:t>Better Broadband Programme achieved 97% coverage across Norfolk &amp; Suffolk</a:t>
            </a:r>
          </a:p>
          <a:p>
            <a:pPr marL="285750" indent="-285750">
              <a:buFont typeface="Arial" panose="020B0604020202020204" pitchFamily="34" charset="0"/>
              <a:buChar char="•"/>
            </a:pPr>
            <a:r>
              <a:rPr lang="en-US" dirty="0"/>
              <a:t>The largest free to use public sector LORAWAN deployment in the UK</a:t>
            </a:r>
          </a:p>
        </p:txBody>
      </p:sp>
      <p:sp>
        <p:nvSpPr>
          <p:cNvPr id="9" name="Rectangle: Rounded Corners 8">
            <a:extLst>
              <a:ext uri="{FF2B5EF4-FFF2-40B4-BE49-F238E27FC236}">
                <a16:creationId xmlns:a16="http://schemas.microsoft.com/office/drawing/2014/main" id="{A596A177-8934-4C8F-BFF0-A91A79518945}"/>
              </a:ext>
            </a:extLst>
          </p:cNvPr>
          <p:cNvSpPr/>
          <p:nvPr/>
        </p:nvSpPr>
        <p:spPr>
          <a:xfrm>
            <a:off x="4392561" y="1351722"/>
            <a:ext cx="3406878" cy="4770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t>Current activities to continue / evolve</a:t>
            </a:r>
          </a:p>
          <a:p>
            <a:pPr algn="ctr"/>
            <a:endParaRPr lang="en-US" dirty="0"/>
          </a:p>
          <a:p>
            <a:pPr marL="285750" indent="-285750">
              <a:buFont typeface="Arial" panose="020B0604020202020204" pitchFamily="34" charset="0"/>
              <a:buChar char="•"/>
            </a:pPr>
            <a:r>
              <a:rPr lang="en-US" dirty="0">
                <a:cs typeface="Arial"/>
              </a:rPr>
              <a:t>Full </a:t>
            </a:r>
            <a:r>
              <a:rPr lang="en-US" dirty="0" err="1">
                <a:cs typeface="Arial"/>
              </a:rPr>
              <a:t>fibre</a:t>
            </a:r>
            <a:r>
              <a:rPr lang="en-US" dirty="0">
                <a:cs typeface="Arial"/>
              </a:rPr>
              <a:t> delivery by 2025</a:t>
            </a:r>
          </a:p>
          <a:p>
            <a:pPr marL="285750" indent="-285750">
              <a:buFont typeface="Arial" panose="020B0604020202020204" pitchFamily="34" charset="0"/>
              <a:buChar char="•"/>
            </a:pPr>
            <a:r>
              <a:rPr lang="en-US" dirty="0">
                <a:cs typeface="Arial"/>
              </a:rPr>
              <a:t>Gigabit connectivity planning</a:t>
            </a:r>
          </a:p>
          <a:p>
            <a:pPr marL="285750" indent="-285750">
              <a:buFont typeface="Arial" panose="020B0604020202020204" pitchFamily="34" charset="0"/>
              <a:buChar char="•"/>
            </a:pPr>
            <a:r>
              <a:rPr lang="en-US" dirty="0">
                <a:cs typeface="Arial"/>
              </a:rPr>
              <a:t>Planning for greener travel choices</a:t>
            </a:r>
          </a:p>
          <a:p>
            <a:pPr marL="285750" indent="-285750">
              <a:buFont typeface="Arial" panose="020B0604020202020204" pitchFamily="34" charset="0"/>
              <a:buChar char="•"/>
            </a:pPr>
            <a:r>
              <a:rPr lang="en-US" dirty="0">
                <a:cs typeface="Arial"/>
              </a:rPr>
              <a:t>Alternative Fuel Strategy </a:t>
            </a:r>
          </a:p>
          <a:p>
            <a:pPr marL="285750" indent="-285750">
              <a:buFont typeface="Arial" panose="020B0604020202020204" pitchFamily="34" charset="0"/>
              <a:buChar char="•"/>
            </a:pPr>
            <a:r>
              <a:rPr lang="en-US" dirty="0">
                <a:cs typeface="Arial"/>
              </a:rPr>
              <a:t>Local/community energy</a:t>
            </a:r>
          </a:p>
          <a:p>
            <a:pPr marL="285750" indent="-285750">
              <a:buFont typeface="Arial" panose="020B0604020202020204" pitchFamily="34" charset="0"/>
              <a:buChar char="•"/>
            </a:pPr>
            <a:r>
              <a:rPr lang="en-US" dirty="0">
                <a:cs typeface="Arial"/>
              </a:rPr>
              <a:t>New/retrofit housing </a:t>
            </a:r>
          </a:p>
          <a:p>
            <a:pPr marL="285750" indent="-285750">
              <a:buFont typeface="Arial" panose="020B0604020202020204" pitchFamily="34" charset="0"/>
              <a:buChar char="•"/>
            </a:pPr>
            <a:r>
              <a:rPr lang="en-US" dirty="0">
                <a:cs typeface="Arial"/>
              </a:rPr>
              <a:t>Freeport East</a:t>
            </a:r>
          </a:p>
          <a:p>
            <a:pPr marL="285750" indent="-285750">
              <a:buFont typeface="Arial" panose="020B0604020202020204" pitchFamily="34" charset="0"/>
              <a:buChar char="•"/>
            </a:pPr>
            <a:endParaRPr lang="en-US" dirty="0">
              <a:cs typeface="Arial"/>
            </a:endParaRPr>
          </a:p>
        </p:txBody>
      </p:sp>
      <p:sp>
        <p:nvSpPr>
          <p:cNvPr id="5" name="Rectangle: Rounded Corners 4">
            <a:extLst>
              <a:ext uri="{FF2B5EF4-FFF2-40B4-BE49-F238E27FC236}">
                <a16:creationId xmlns:a16="http://schemas.microsoft.com/office/drawing/2014/main" id="{A242332E-7AD9-41A5-8C8A-049AD762C340}"/>
              </a:ext>
            </a:extLst>
          </p:cNvPr>
          <p:cNvSpPr/>
          <p:nvPr/>
        </p:nvSpPr>
        <p:spPr>
          <a:xfrm>
            <a:off x="8101780" y="1351722"/>
            <a:ext cx="3406878" cy="4770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Activities to stop/ reduce</a:t>
            </a:r>
          </a:p>
          <a:p>
            <a:pPr algn="ctr"/>
            <a:endParaRPr lang="en-US" dirty="0"/>
          </a:p>
          <a:p>
            <a:pPr marL="285750" indent="-285750">
              <a:buFont typeface="Arial" panose="020B0604020202020204" pitchFamily="34" charset="0"/>
              <a:buChar char="•"/>
            </a:pPr>
            <a:r>
              <a:rPr lang="en-US" dirty="0"/>
              <a:t>Transport East focus of transport intervention means we can pivot our focus on innovation and clean growth</a:t>
            </a:r>
          </a:p>
          <a:p>
            <a:endParaRPr lang="en-US" dirty="0"/>
          </a:p>
          <a:p>
            <a:endParaRPr lang="en-US" dirty="0"/>
          </a:p>
          <a:p>
            <a:endParaRPr lang="en-US" dirty="0"/>
          </a:p>
          <a:p>
            <a:endParaRPr lang="en-US" dirty="0"/>
          </a:p>
          <a:p>
            <a:endParaRPr lang="en-GB" dirty="0"/>
          </a:p>
          <a:p>
            <a:pPr algn="ctr"/>
            <a:endParaRPr lang="en-GB" dirty="0"/>
          </a:p>
        </p:txBody>
      </p:sp>
    </p:spTree>
    <p:extLst>
      <p:ext uri="{BB962C8B-B14F-4D97-AF65-F5344CB8AC3E}">
        <p14:creationId xmlns:p14="http://schemas.microsoft.com/office/powerpoint/2010/main" val="3965994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Places</a:t>
            </a:r>
            <a:endParaRPr lang="en-GB" dirty="0">
              <a:solidFill>
                <a:schemeClr val="accent6">
                  <a:lumMod val="50000"/>
                </a:schemeClr>
              </a:solidFill>
            </a:endParaRPr>
          </a:p>
        </p:txBody>
      </p:sp>
      <p:sp>
        <p:nvSpPr>
          <p:cNvPr id="6" name="Rectangle: Rounded Corners 5">
            <a:extLst>
              <a:ext uri="{FF2B5EF4-FFF2-40B4-BE49-F238E27FC236}">
                <a16:creationId xmlns:a16="http://schemas.microsoft.com/office/drawing/2014/main" id="{14B090D9-7044-4DB6-A670-99D8F52E47BE}"/>
              </a:ext>
            </a:extLst>
          </p:cNvPr>
          <p:cNvSpPr/>
          <p:nvPr/>
        </p:nvSpPr>
        <p:spPr>
          <a:xfrm>
            <a:off x="471948"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Activities to restart</a:t>
            </a:r>
          </a:p>
          <a:p>
            <a:pPr algn="ctr"/>
            <a:endParaRPr lang="en-US"/>
          </a:p>
          <a:p>
            <a:pPr marL="285750" indent="-285750">
              <a:buFont typeface="Arial" panose="020B0604020202020204" pitchFamily="34" charset="0"/>
              <a:buChar char="•"/>
            </a:pPr>
            <a:r>
              <a:rPr lang="en-US"/>
              <a:t>Rail improvement planning and project development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7" name="Rectangle: Rounded Corners 6">
            <a:extLst>
              <a:ext uri="{FF2B5EF4-FFF2-40B4-BE49-F238E27FC236}">
                <a16:creationId xmlns:a16="http://schemas.microsoft.com/office/drawing/2014/main" id="{C1551472-987E-4ECA-B202-11A18E7E08D2}"/>
              </a:ext>
            </a:extLst>
          </p:cNvPr>
          <p:cNvSpPr/>
          <p:nvPr/>
        </p:nvSpPr>
        <p:spPr>
          <a:xfrm>
            <a:off x="4272116"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Activities to scale up</a:t>
            </a:r>
          </a:p>
          <a:p>
            <a:pPr algn="ctr"/>
            <a:endParaRPr lang="en-US"/>
          </a:p>
          <a:p>
            <a:pPr marL="285750" indent="-285750">
              <a:buFont typeface="Arial" panose="020B0604020202020204" pitchFamily="34" charset="0"/>
              <a:buChar char="•"/>
            </a:pPr>
            <a:r>
              <a:rPr lang="en-US">
                <a:cs typeface="Arial"/>
              </a:rPr>
              <a:t>Regional water planning – co-creation role</a:t>
            </a:r>
          </a:p>
          <a:p>
            <a:pPr marL="285750" indent="-285750">
              <a:buFont typeface="Arial" panose="020B0604020202020204" pitchFamily="34" charset="0"/>
              <a:buChar char="•"/>
            </a:pPr>
            <a:r>
              <a:rPr lang="en-US">
                <a:cs typeface="Arial"/>
              </a:rPr>
              <a:t>Flooding role to be re-defined</a:t>
            </a:r>
            <a:endParaRPr lang="en-US"/>
          </a:p>
          <a:p>
            <a:pPr marL="285750" indent="-285750">
              <a:buFont typeface="Arial" panose="020B0604020202020204" pitchFamily="34" charset="0"/>
              <a:buChar char="•"/>
            </a:pPr>
            <a:r>
              <a:rPr lang="en-US"/>
              <a:t>Work with networks and partners on feasibility studies and pipeline development for power projects</a:t>
            </a:r>
            <a:endParaRPr lang="en-GB"/>
          </a:p>
          <a:p>
            <a:pPr algn="ctr"/>
            <a:endParaRPr lang="en-GB"/>
          </a:p>
          <a:p>
            <a:pPr algn="ctr"/>
            <a:endParaRPr lang="en-GB"/>
          </a:p>
        </p:txBody>
      </p:sp>
      <p:sp>
        <p:nvSpPr>
          <p:cNvPr id="11" name="Rectangle: Rounded Corners 10">
            <a:extLst>
              <a:ext uri="{FF2B5EF4-FFF2-40B4-BE49-F238E27FC236}">
                <a16:creationId xmlns:a16="http://schemas.microsoft.com/office/drawing/2014/main" id="{ABD95422-78DF-4B26-8B8B-1C6C9E112E99}"/>
              </a:ext>
            </a:extLst>
          </p:cNvPr>
          <p:cNvSpPr/>
          <p:nvPr/>
        </p:nvSpPr>
        <p:spPr>
          <a:xfrm>
            <a:off x="8101780" y="1533832"/>
            <a:ext cx="3406878" cy="4336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Gaps and Emerging ideas</a:t>
            </a:r>
          </a:p>
          <a:p>
            <a:pPr algn="ctr"/>
            <a:endParaRPr lang="en-US" dirty="0"/>
          </a:p>
          <a:p>
            <a:pPr algn="ctr"/>
            <a:r>
              <a:rPr lang="en-US" dirty="0"/>
              <a:t>How might we </a:t>
            </a:r>
            <a:r>
              <a:rPr lang="en-GB" dirty="0"/>
              <a:t>re-prioritise</a:t>
            </a:r>
            <a:r>
              <a:rPr lang="en-US" dirty="0"/>
              <a:t> our infrastructure thinking moving forward to support clean, inclusive and productive growth? </a:t>
            </a:r>
          </a:p>
          <a:p>
            <a:pPr algn="ctr"/>
            <a:endParaRPr lang="en-US" dirty="0"/>
          </a:p>
          <a:p>
            <a:pPr algn="ctr"/>
            <a:endParaRPr lang="en-US" dirty="0"/>
          </a:p>
          <a:p>
            <a:pPr algn="ctr"/>
            <a:endParaRPr lang="en-US" dirty="0"/>
          </a:p>
          <a:p>
            <a:pPr algn="ctr"/>
            <a:endParaRPr lang="en-US" dirty="0"/>
          </a:p>
          <a:p>
            <a:endParaRPr lang="en-GB" dirty="0"/>
          </a:p>
          <a:p>
            <a:endParaRPr lang="en-GB" dirty="0"/>
          </a:p>
          <a:p>
            <a:endParaRPr lang="en-GB" dirty="0"/>
          </a:p>
          <a:p>
            <a:pPr algn="ctr"/>
            <a:endParaRPr lang="en-GB" dirty="0"/>
          </a:p>
        </p:txBody>
      </p:sp>
    </p:spTree>
    <p:extLst>
      <p:ext uri="{BB962C8B-B14F-4D97-AF65-F5344CB8AC3E}">
        <p14:creationId xmlns:p14="http://schemas.microsoft.com/office/powerpoint/2010/main" val="3766605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Questions for discussion</a:t>
            </a:r>
            <a:endParaRPr lang="en-GB" dirty="0">
              <a:solidFill>
                <a:schemeClr val="accent6">
                  <a:lumMod val="50000"/>
                </a:schemeClr>
              </a:solidFill>
            </a:endParaRPr>
          </a:p>
        </p:txBody>
      </p:sp>
      <p:sp>
        <p:nvSpPr>
          <p:cNvPr id="5" name="TextBox 4">
            <a:extLst>
              <a:ext uri="{FF2B5EF4-FFF2-40B4-BE49-F238E27FC236}">
                <a16:creationId xmlns:a16="http://schemas.microsoft.com/office/drawing/2014/main" id="{B9E8BC10-A10E-4591-AF78-B651CD0F612F}"/>
              </a:ext>
            </a:extLst>
          </p:cNvPr>
          <p:cNvSpPr txBox="1"/>
          <p:nvPr/>
        </p:nvSpPr>
        <p:spPr>
          <a:xfrm>
            <a:off x="337312" y="1297123"/>
            <a:ext cx="11082528" cy="4832092"/>
          </a:xfrm>
          <a:prstGeom prst="rect">
            <a:avLst/>
          </a:prstGeom>
          <a:noFill/>
        </p:spPr>
        <p:txBody>
          <a:bodyPr wrap="square" lIns="91440" tIns="45720" rIns="91440" bIns="45720" anchor="t">
            <a:spAutoFit/>
          </a:bodyPr>
          <a:lstStyle/>
          <a:p>
            <a:pPr marL="457200" lvl="0" indent="-457200">
              <a:buFont typeface="Arial" panose="020B0604020202020204" pitchFamily="34" charset="0"/>
              <a:buChar char="•"/>
              <a:tabLst>
                <a:tab pos="457200" algn="l"/>
              </a:tabLst>
            </a:pPr>
            <a:r>
              <a:rPr lang="en-US" sz="2800" dirty="0">
                <a:latin typeface="Calibri" panose="020F0502020204030204" pitchFamily="34" charset="0"/>
                <a:ea typeface="Calibri" panose="020F0502020204030204" pitchFamily="34" charset="0"/>
                <a:cs typeface="Calibri" panose="020F0502020204030204" pitchFamily="34" charset="0"/>
              </a:rPr>
              <a:t>What does clean, zero carbon recovery mean to you?</a:t>
            </a:r>
          </a:p>
          <a:p>
            <a:pPr lvl="0">
              <a:tabLst>
                <a:tab pos="457200" algn="l"/>
              </a:tabLst>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457200" lvl="0" indent="-457200">
              <a:buFont typeface="Arial" panose="020B0604020202020204" pitchFamily="34" charset="0"/>
              <a:buChar char="•"/>
              <a:tabLst>
                <a:tab pos="457200" algn="l"/>
              </a:tabLst>
            </a:pPr>
            <a:r>
              <a:rPr lang="en-US" sz="2800" dirty="0">
                <a:latin typeface="Calibri" panose="020F0502020204030204" pitchFamily="34" charset="0"/>
                <a:ea typeface="Calibri" panose="020F0502020204030204" pitchFamily="34" charset="0"/>
                <a:cs typeface="Calibri" panose="020F0502020204030204" pitchFamily="34" charset="0"/>
              </a:rPr>
              <a:t>Have we captured the right observations and evidence, have we missed anything obvious? If so, what?</a:t>
            </a:r>
          </a:p>
          <a:p>
            <a:pPr marL="457200" indent="-457200">
              <a:buFont typeface="Arial" panose="020B0604020202020204" pitchFamily="34" charset="0"/>
              <a:buChar char="•"/>
              <a:tabLst>
                <a:tab pos="457200" algn="l"/>
              </a:tabLst>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tabLst>
                <a:tab pos="457200" algn="l"/>
              </a:tabLst>
            </a:pPr>
            <a:r>
              <a:rPr lang="en-GB" sz="2800" dirty="0">
                <a:latin typeface="Calibri" panose="020F0502020204030204" pitchFamily="34" charset="0"/>
                <a:ea typeface="Calibri" panose="020F0502020204030204" pitchFamily="34" charset="0"/>
                <a:cs typeface="Calibri" panose="020F0502020204030204" pitchFamily="34" charset="0"/>
              </a:rPr>
              <a:t>Do you agree with the assessment of the current interventions – What should continue, evolve, scale up and stop? If not what and why?</a:t>
            </a:r>
          </a:p>
          <a:p>
            <a:pPr marL="457200" indent="-457200">
              <a:buFont typeface="Arial" panose="020B0604020202020204" pitchFamily="34" charset="0"/>
              <a:buChar char="•"/>
              <a:tabLst>
                <a:tab pos="457200" algn="l"/>
              </a:tabLst>
            </a:pPr>
            <a:endParaRPr lang="en-GB" sz="28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tabLst>
                <a:tab pos="457200" algn="l"/>
              </a:tabLst>
            </a:pPr>
            <a:r>
              <a:rPr lang="en-GB" sz="2800" dirty="0">
                <a:latin typeface="Calibri" panose="020F0502020204030204" pitchFamily="34" charset="0"/>
                <a:ea typeface="Calibri" panose="020F0502020204030204" pitchFamily="34" charset="0"/>
                <a:cs typeface="Calibri" panose="020F0502020204030204" pitchFamily="34" charset="0"/>
              </a:rPr>
              <a:t>What new actions and interventions must businesses take to adapt and act on the strategic opportunities? How can the public sector help? – What, how, who and when.</a:t>
            </a:r>
          </a:p>
        </p:txBody>
      </p:sp>
    </p:spTree>
    <p:extLst>
      <p:ext uri="{BB962C8B-B14F-4D97-AF65-F5344CB8AC3E}">
        <p14:creationId xmlns:p14="http://schemas.microsoft.com/office/powerpoint/2010/main" val="214967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417646" y="390820"/>
            <a:ext cx="11346542" cy="542873"/>
          </a:xfrm>
        </p:spPr>
        <p:txBody>
          <a:bodyPr/>
          <a:lstStyle/>
          <a:p>
            <a:r>
              <a:rPr lang="en-US"/>
              <a:t>Local Context </a:t>
            </a:r>
            <a:endParaRPr lang="en-GB">
              <a:solidFill>
                <a:schemeClr val="accent6">
                  <a:lumMod val="50000"/>
                </a:schemeClr>
              </a:solidFill>
            </a:endParaRPr>
          </a:p>
        </p:txBody>
      </p:sp>
      <p:sp>
        <p:nvSpPr>
          <p:cNvPr id="2" name="Content Placeholder 1">
            <a:extLst>
              <a:ext uri="{FF2B5EF4-FFF2-40B4-BE49-F238E27FC236}">
                <a16:creationId xmlns:a16="http://schemas.microsoft.com/office/drawing/2014/main" id="{77EDF08E-42E6-49E5-A513-F7C746AA7DC4}"/>
              </a:ext>
            </a:extLst>
          </p:cNvPr>
          <p:cNvSpPr>
            <a:spLocks noGrp="1"/>
          </p:cNvSpPr>
          <p:nvPr>
            <p:ph sz="half" idx="30"/>
          </p:nvPr>
        </p:nvSpPr>
        <p:spPr>
          <a:xfrm>
            <a:off x="4893950" y="1875518"/>
            <a:ext cx="7298050" cy="3756356"/>
          </a:xfrm>
        </p:spPr>
        <p:txBody>
          <a:bodyPr/>
          <a:lstStyle/>
          <a:p>
            <a:r>
              <a:rPr lang="en-US" sz="2000">
                <a:latin typeface="+mj-lt"/>
              </a:rPr>
              <a:t>Economic Strategy, Local Industrial Strategy &amp; Economic Recovery Restart Plan</a:t>
            </a:r>
          </a:p>
          <a:p>
            <a:r>
              <a:rPr lang="en-US" sz="2000">
                <a:latin typeface="+mj-lt"/>
              </a:rPr>
              <a:t>Partners have agreed the vision, aspirations &amp; strengths still stand</a:t>
            </a:r>
          </a:p>
          <a:p>
            <a:r>
              <a:rPr lang="en-US" sz="2000">
                <a:latin typeface="+mj-lt"/>
              </a:rPr>
              <a:t>Clean, Inclusive and Productive growth</a:t>
            </a:r>
          </a:p>
          <a:p>
            <a:r>
              <a:rPr lang="en-US" sz="2000">
                <a:latin typeface="+mj-lt"/>
              </a:rPr>
              <a:t>Net Zero higher on everyone's agenda</a:t>
            </a:r>
          </a:p>
          <a:p>
            <a:r>
              <a:rPr lang="en-US" sz="2000">
                <a:latin typeface="+mj-lt"/>
              </a:rPr>
              <a:t>Alignment of themes, foundations, pillars and priorities</a:t>
            </a:r>
          </a:p>
          <a:p>
            <a:r>
              <a:rPr lang="en-US" sz="2000">
                <a:latin typeface="+mj-lt"/>
              </a:rPr>
              <a:t>Strong evidence base to build on</a:t>
            </a:r>
          </a:p>
          <a:p>
            <a:r>
              <a:rPr lang="en-US" sz="2000">
                <a:latin typeface="+mj-lt"/>
              </a:rPr>
              <a:t>Our Collaboration is a competitive advantage</a:t>
            </a:r>
          </a:p>
          <a:p>
            <a:pPr marL="0" indent="0">
              <a:buNone/>
            </a:pPr>
            <a:endParaRPr lang="en-US" sz="1800">
              <a:latin typeface="+mj-lt"/>
            </a:endParaRPr>
          </a:p>
        </p:txBody>
      </p:sp>
      <p:pic>
        <p:nvPicPr>
          <p:cNvPr id="6" name="Picture 5">
            <a:extLst>
              <a:ext uri="{FF2B5EF4-FFF2-40B4-BE49-F238E27FC236}">
                <a16:creationId xmlns:a16="http://schemas.microsoft.com/office/drawing/2014/main" id="{AF390E2B-6017-450F-B181-6FD4B3628275}"/>
              </a:ext>
            </a:extLst>
          </p:cNvPr>
          <p:cNvPicPr>
            <a:picLocks noChangeAspect="1"/>
          </p:cNvPicPr>
          <p:nvPr/>
        </p:nvPicPr>
        <p:blipFill rotWithShape="1">
          <a:blip r:embed="rId3"/>
          <a:srcRect l="5909" t="18990" r="36818" b="9764"/>
          <a:stretch/>
        </p:blipFill>
        <p:spPr>
          <a:xfrm>
            <a:off x="150500" y="1281705"/>
            <a:ext cx="2825631" cy="1977194"/>
          </a:xfrm>
          <a:prstGeom prst="rect">
            <a:avLst/>
          </a:prstGeom>
        </p:spPr>
      </p:pic>
      <p:pic>
        <p:nvPicPr>
          <p:cNvPr id="5" name="Picture 4">
            <a:extLst>
              <a:ext uri="{FF2B5EF4-FFF2-40B4-BE49-F238E27FC236}">
                <a16:creationId xmlns:a16="http://schemas.microsoft.com/office/drawing/2014/main" id="{D8C65FCF-A848-41E0-BB38-AC34E6A2674F}"/>
              </a:ext>
            </a:extLst>
          </p:cNvPr>
          <p:cNvPicPr>
            <a:picLocks noChangeAspect="1"/>
          </p:cNvPicPr>
          <p:nvPr/>
        </p:nvPicPr>
        <p:blipFill rotWithShape="1">
          <a:blip r:embed="rId4"/>
          <a:srcRect l="25713" t="14636" r="26668" b="24867"/>
          <a:stretch/>
        </p:blipFill>
        <p:spPr>
          <a:xfrm>
            <a:off x="1640646" y="2381697"/>
            <a:ext cx="2818272" cy="2013945"/>
          </a:xfrm>
          <a:prstGeom prst="rect">
            <a:avLst/>
          </a:prstGeom>
        </p:spPr>
      </p:pic>
      <p:pic>
        <p:nvPicPr>
          <p:cNvPr id="8" name="Picture 7">
            <a:extLst>
              <a:ext uri="{FF2B5EF4-FFF2-40B4-BE49-F238E27FC236}">
                <a16:creationId xmlns:a16="http://schemas.microsoft.com/office/drawing/2014/main" id="{156E2CCD-207C-4AFA-8AC7-F6163560BFDB}"/>
              </a:ext>
            </a:extLst>
          </p:cNvPr>
          <p:cNvPicPr>
            <a:picLocks noChangeAspect="1"/>
          </p:cNvPicPr>
          <p:nvPr/>
        </p:nvPicPr>
        <p:blipFill rotWithShape="1">
          <a:blip r:embed="rId5"/>
          <a:srcRect l="20783" t="15421" r="21386" b="12449"/>
          <a:stretch/>
        </p:blipFill>
        <p:spPr>
          <a:xfrm>
            <a:off x="171986" y="4102489"/>
            <a:ext cx="2818271" cy="1977194"/>
          </a:xfrm>
          <a:prstGeom prst="rect">
            <a:avLst/>
          </a:prstGeom>
        </p:spPr>
      </p:pic>
    </p:spTree>
    <p:extLst>
      <p:ext uri="{BB962C8B-B14F-4D97-AF65-F5344CB8AC3E}">
        <p14:creationId xmlns:p14="http://schemas.microsoft.com/office/powerpoint/2010/main" val="1986099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238869" y="420421"/>
            <a:ext cx="11346542" cy="542873"/>
          </a:xfrm>
        </p:spPr>
        <p:txBody>
          <a:bodyPr/>
          <a:lstStyle/>
          <a:p>
            <a:r>
              <a:rPr lang="en-US" dirty="0"/>
              <a:t>Clean Recovery - Our Vision, Ambitions &amp; Strengths</a:t>
            </a:r>
            <a:endParaRPr lang="en-GB" dirty="0">
              <a:solidFill>
                <a:schemeClr val="accent6">
                  <a:lumMod val="50000"/>
                </a:schemeClr>
              </a:solidFill>
            </a:endParaRPr>
          </a:p>
        </p:txBody>
      </p:sp>
      <p:pic>
        <p:nvPicPr>
          <p:cNvPr id="3" name="Picture 2">
            <a:extLst>
              <a:ext uri="{FF2B5EF4-FFF2-40B4-BE49-F238E27FC236}">
                <a16:creationId xmlns:a16="http://schemas.microsoft.com/office/drawing/2014/main" id="{1C94AAB2-9C92-4EE6-8138-D763ED89BC36}"/>
              </a:ext>
            </a:extLst>
          </p:cNvPr>
          <p:cNvPicPr>
            <a:picLocks noChangeAspect="1"/>
          </p:cNvPicPr>
          <p:nvPr/>
        </p:nvPicPr>
        <p:blipFill rotWithShape="1">
          <a:blip r:embed="rId3"/>
          <a:srcRect l="38756" t="42137" r="10858" b="25898"/>
          <a:stretch/>
        </p:blipFill>
        <p:spPr>
          <a:xfrm>
            <a:off x="190959" y="1350508"/>
            <a:ext cx="11810082" cy="4214376"/>
          </a:xfrm>
          <a:prstGeom prst="rect">
            <a:avLst/>
          </a:prstGeom>
        </p:spPr>
      </p:pic>
      <p:pic>
        <p:nvPicPr>
          <p:cNvPr id="6" name="Picture 5">
            <a:extLst>
              <a:ext uri="{FF2B5EF4-FFF2-40B4-BE49-F238E27FC236}">
                <a16:creationId xmlns:a16="http://schemas.microsoft.com/office/drawing/2014/main" id="{C7A1BCEE-5D3F-4EE4-8127-C6D1E77869CB}"/>
              </a:ext>
            </a:extLst>
          </p:cNvPr>
          <p:cNvPicPr>
            <a:picLocks noChangeAspect="1"/>
          </p:cNvPicPr>
          <p:nvPr/>
        </p:nvPicPr>
        <p:blipFill rotWithShape="1">
          <a:blip r:embed="rId4"/>
          <a:srcRect l="3322" t="54286" r="43536" b="41523"/>
          <a:stretch/>
        </p:blipFill>
        <p:spPr>
          <a:xfrm>
            <a:off x="190959" y="5473334"/>
            <a:ext cx="11810082" cy="523836"/>
          </a:xfrm>
          <a:prstGeom prst="rect">
            <a:avLst/>
          </a:prstGeom>
        </p:spPr>
      </p:pic>
    </p:spTree>
    <p:extLst>
      <p:ext uri="{BB962C8B-B14F-4D97-AF65-F5344CB8AC3E}">
        <p14:creationId xmlns:p14="http://schemas.microsoft.com/office/powerpoint/2010/main" val="119969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417646" y="390820"/>
            <a:ext cx="9077668" cy="542873"/>
          </a:xfrm>
        </p:spPr>
        <p:txBody>
          <a:bodyPr/>
          <a:lstStyle/>
          <a:p>
            <a:r>
              <a:rPr lang="en-US" dirty="0"/>
              <a:t>Clean, Zero Carbon Recovery – Central Focus</a:t>
            </a:r>
            <a:endParaRPr lang="en-GB" dirty="0">
              <a:solidFill>
                <a:schemeClr val="accent6">
                  <a:lumMod val="50000"/>
                </a:schemeClr>
              </a:solidFill>
            </a:endParaRPr>
          </a:p>
        </p:txBody>
      </p:sp>
      <p:sp>
        <p:nvSpPr>
          <p:cNvPr id="2" name="Rectangle 1">
            <a:extLst>
              <a:ext uri="{FF2B5EF4-FFF2-40B4-BE49-F238E27FC236}">
                <a16:creationId xmlns:a16="http://schemas.microsoft.com/office/drawing/2014/main" id="{8E0BAAA6-21F6-4CEE-8F66-6441E0D3EE4F}"/>
              </a:ext>
            </a:extLst>
          </p:cNvPr>
          <p:cNvSpPr/>
          <p:nvPr/>
        </p:nvSpPr>
        <p:spPr>
          <a:xfrm>
            <a:off x="-481742" y="1524595"/>
            <a:ext cx="5186036" cy="553998"/>
          </a:xfrm>
          <a:prstGeom prst="rect">
            <a:avLst/>
          </a:prstGeom>
          <a:noFill/>
        </p:spPr>
        <p:txBody>
          <a:bodyPr wrap="square" lIns="91440" tIns="45720" rIns="91440" bIns="45720">
            <a:spAutoFit/>
          </a:bodyPr>
          <a:lstStyle/>
          <a:p>
            <a:pPr algn="ctr"/>
            <a:r>
              <a:rPr lang="en-US" sz="3000" cap="none" spc="0" dirty="0" err="1">
                <a:ln w="0"/>
                <a:solidFill>
                  <a:schemeClr val="accent1"/>
                </a:solidFill>
                <a:effectLst>
                  <a:outerShdw blurRad="38100" dist="25400" dir="5400000" algn="ctr" rotWithShape="0">
                    <a:srgbClr val="6E747A">
                      <a:alpha val="43000"/>
                    </a:srgbClr>
                  </a:outerShdw>
                </a:effectLst>
              </a:rPr>
              <a:t>Decarbonisation</a:t>
            </a:r>
            <a:endParaRPr lang="en-US" sz="3000" cap="none" spc="0" dirty="0">
              <a:ln w="0"/>
              <a:solidFill>
                <a:schemeClr val="accent1"/>
              </a:solidFill>
              <a:effectLst>
                <a:outerShdw blurRad="38100" dist="25400" dir="5400000" algn="ctr" rotWithShape="0">
                  <a:srgbClr val="6E747A">
                    <a:alpha val="43000"/>
                  </a:srgbClr>
                </a:outerShdw>
              </a:effectLst>
            </a:endParaRPr>
          </a:p>
        </p:txBody>
      </p:sp>
      <p:sp>
        <p:nvSpPr>
          <p:cNvPr id="5" name="Rectangle 4">
            <a:extLst>
              <a:ext uri="{FF2B5EF4-FFF2-40B4-BE49-F238E27FC236}">
                <a16:creationId xmlns:a16="http://schemas.microsoft.com/office/drawing/2014/main" id="{91EFADF9-2CBA-4B10-8E37-1343BCE707CF}"/>
              </a:ext>
            </a:extLst>
          </p:cNvPr>
          <p:cNvSpPr/>
          <p:nvPr/>
        </p:nvSpPr>
        <p:spPr>
          <a:xfrm rot="16200000">
            <a:off x="-1875032" y="2737526"/>
            <a:ext cx="4680858" cy="400110"/>
          </a:xfrm>
          <a:prstGeom prst="rect">
            <a:avLst/>
          </a:prstGeom>
          <a:noFill/>
        </p:spPr>
        <p:txBody>
          <a:bodyPr wrap="square" lIns="91440" tIns="45720" rIns="91440" bIns="45720">
            <a:spAutoFit/>
          </a:bodyPr>
          <a:lstStyle/>
          <a:p>
            <a:pPr algn="l"/>
            <a:r>
              <a:rPr lang="en-GB" sz="2000" b="1" i="0" dirty="0">
                <a:solidFill>
                  <a:srgbClr val="FFD52D"/>
                </a:solidFill>
                <a:latin typeface="Calibri" panose="020F0502020204030204" pitchFamily="34" charset="0"/>
              </a:rPr>
              <a:t>Sustainable Agricultural Practices</a:t>
            </a:r>
          </a:p>
        </p:txBody>
      </p:sp>
      <p:sp>
        <p:nvSpPr>
          <p:cNvPr id="6" name="Rectangle 5">
            <a:extLst>
              <a:ext uri="{FF2B5EF4-FFF2-40B4-BE49-F238E27FC236}">
                <a16:creationId xmlns:a16="http://schemas.microsoft.com/office/drawing/2014/main" id="{45ACE4D6-B3E4-49C4-894A-0A2931D3C337}"/>
              </a:ext>
            </a:extLst>
          </p:cNvPr>
          <p:cNvSpPr/>
          <p:nvPr/>
        </p:nvSpPr>
        <p:spPr>
          <a:xfrm>
            <a:off x="485483" y="3002995"/>
            <a:ext cx="2352024" cy="553998"/>
          </a:xfrm>
          <a:prstGeom prst="rect">
            <a:avLst/>
          </a:prstGeom>
          <a:noFill/>
        </p:spPr>
        <p:txBody>
          <a:bodyPr wrap="square" lIns="91440" tIns="45720" rIns="91440" bIns="45720">
            <a:spAutoFit/>
          </a:bodyPr>
          <a:lstStyle/>
          <a:p>
            <a:pPr algn="ctr"/>
            <a:r>
              <a:rPr lang="en-US" sz="3000" cap="none" spc="0" dirty="0">
                <a:ln w="0"/>
                <a:solidFill>
                  <a:schemeClr val="accent1"/>
                </a:solidFill>
                <a:effectLst>
                  <a:outerShdw blurRad="38100" dist="25400" dir="5400000" algn="ctr" rotWithShape="0">
                    <a:srgbClr val="6E747A">
                      <a:alpha val="43000"/>
                    </a:srgbClr>
                  </a:outerShdw>
                </a:effectLst>
              </a:rPr>
              <a:t>Biodiversity</a:t>
            </a:r>
          </a:p>
        </p:txBody>
      </p:sp>
      <p:sp>
        <p:nvSpPr>
          <p:cNvPr id="7" name="Rectangle 6">
            <a:extLst>
              <a:ext uri="{FF2B5EF4-FFF2-40B4-BE49-F238E27FC236}">
                <a16:creationId xmlns:a16="http://schemas.microsoft.com/office/drawing/2014/main" id="{543EDEA7-8442-42E6-B9E0-59FB720AC551}"/>
              </a:ext>
            </a:extLst>
          </p:cNvPr>
          <p:cNvSpPr/>
          <p:nvPr/>
        </p:nvSpPr>
        <p:spPr>
          <a:xfrm rot="5400000">
            <a:off x="4197350" y="3342932"/>
            <a:ext cx="3972962" cy="553998"/>
          </a:xfrm>
          <a:prstGeom prst="rect">
            <a:avLst/>
          </a:prstGeom>
          <a:noFill/>
        </p:spPr>
        <p:txBody>
          <a:bodyPr wrap="square" lIns="91440" tIns="45720" rIns="91440" bIns="4572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Innovative Technology</a:t>
            </a:r>
            <a:endParaRPr lang="en-US" sz="3000" cap="none" spc="0" dirty="0">
              <a:ln w="0"/>
              <a:solidFill>
                <a:schemeClr val="accent1"/>
              </a:solidFill>
              <a:effectLst>
                <a:outerShdw blurRad="38100" dist="25400" dir="5400000" algn="ctr" rotWithShape="0">
                  <a:srgbClr val="6E747A">
                    <a:alpha val="43000"/>
                  </a:srgbClr>
                </a:outerShdw>
              </a:effectLst>
            </a:endParaRPr>
          </a:p>
        </p:txBody>
      </p:sp>
      <p:sp>
        <p:nvSpPr>
          <p:cNvPr id="8" name="Rectangle 7">
            <a:extLst>
              <a:ext uri="{FF2B5EF4-FFF2-40B4-BE49-F238E27FC236}">
                <a16:creationId xmlns:a16="http://schemas.microsoft.com/office/drawing/2014/main" id="{B6A6D2BE-EED2-4CD5-A550-52A0732B4DB7}"/>
              </a:ext>
            </a:extLst>
          </p:cNvPr>
          <p:cNvSpPr/>
          <p:nvPr/>
        </p:nvSpPr>
        <p:spPr>
          <a:xfrm>
            <a:off x="545323" y="4545376"/>
            <a:ext cx="2352024" cy="553998"/>
          </a:xfrm>
          <a:prstGeom prst="rect">
            <a:avLst/>
          </a:prstGeom>
          <a:noFill/>
        </p:spPr>
        <p:txBody>
          <a:bodyPr wrap="square" lIns="91440" tIns="45720" rIns="91440" bIns="4572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Pioneering</a:t>
            </a:r>
            <a:endParaRPr lang="en-US" sz="3000" cap="none" spc="0" dirty="0">
              <a:ln w="0"/>
              <a:solidFill>
                <a:schemeClr val="accent1"/>
              </a:solidFill>
              <a:effectLst>
                <a:outerShdw blurRad="38100" dist="25400" dir="5400000" algn="ctr" rotWithShape="0">
                  <a:srgbClr val="6E747A">
                    <a:alpha val="43000"/>
                  </a:srgbClr>
                </a:outerShdw>
              </a:effectLst>
            </a:endParaRPr>
          </a:p>
        </p:txBody>
      </p:sp>
      <p:sp>
        <p:nvSpPr>
          <p:cNvPr id="9" name="TextBox 8">
            <a:extLst>
              <a:ext uri="{FF2B5EF4-FFF2-40B4-BE49-F238E27FC236}">
                <a16:creationId xmlns:a16="http://schemas.microsoft.com/office/drawing/2014/main" id="{09C9744C-D765-4209-8306-0EDCB4B93FDA}"/>
              </a:ext>
            </a:extLst>
          </p:cNvPr>
          <p:cNvSpPr txBox="1"/>
          <p:nvPr/>
        </p:nvSpPr>
        <p:spPr>
          <a:xfrm rot="16200000">
            <a:off x="2458965" y="3094667"/>
            <a:ext cx="2492587" cy="477054"/>
          </a:xfrm>
          <a:prstGeom prst="rect">
            <a:avLst/>
          </a:prstGeom>
          <a:noFill/>
        </p:spPr>
        <p:txBody>
          <a:bodyPr wrap="square">
            <a:spAutoFit/>
          </a:bodyPr>
          <a:lstStyle/>
          <a:p>
            <a:pPr algn="l"/>
            <a:r>
              <a:rPr lang="en-GB" sz="2500" b="0" i="0" dirty="0">
                <a:solidFill>
                  <a:srgbClr val="16AFBB"/>
                </a:solidFill>
                <a:effectLst/>
                <a:latin typeface="Calibri" panose="020F0502020204030204" pitchFamily="34" charset="0"/>
              </a:rPr>
              <a:t>Circular Economy</a:t>
            </a:r>
          </a:p>
        </p:txBody>
      </p:sp>
      <p:sp>
        <p:nvSpPr>
          <p:cNvPr id="11" name="TextBox 10">
            <a:extLst>
              <a:ext uri="{FF2B5EF4-FFF2-40B4-BE49-F238E27FC236}">
                <a16:creationId xmlns:a16="http://schemas.microsoft.com/office/drawing/2014/main" id="{C74A9637-E62C-401C-B65D-7E99764DD96B}"/>
              </a:ext>
            </a:extLst>
          </p:cNvPr>
          <p:cNvSpPr txBox="1"/>
          <p:nvPr/>
        </p:nvSpPr>
        <p:spPr>
          <a:xfrm>
            <a:off x="265341" y="5396687"/>
            <a:ext cx="6183084" cy="553998"/>
          </a:xfrm>
          <a:prstGeom prst="rect">
            <a:avLst/>
          </a:prstGeom>
          <a:noFill/>
        </p:spPr>
        <p:txBody>
          <a:bodyPr wrap="square">
            <a:spAutoFit/>
          </a:bodyPr>
          <a:lstStyle/>
          <a:p>
            <a:pPr algn="l"/>
            <a:r>
              <a:rPr lang="en-GB" sz="3000" b="1" i="0" dirty="0">
                <a:solidFill>
                  <a:srgbClr val="FFD52D"/>
                </a:solidFill>
                <a:effectLst>
                  <a:outerShdw blurRad="38100" dist="38100" dir="2700000" algn="tl">
                    <a:srgbClr val="000000">
                      <a:alpha val="43137"/>
                    </a:srgbClr>
                  </a:outerShdw>
                </a:effectLst>
                <a:latin typeface="Calibri" panose="020F0502020204030204" pitchFamily="34" charset="0"/>
              </a:rPr>
              <a:t>New Market Opportunities</a:t>
            </a:r>
          </a:p>
        </p:txBody>
      </p:sp>
      <p:sp>
        <p:nvSpPr>
          <p:cNvPr id="13" name="TextBox 12">
            <a:extLst>
              <a:ext uri="{FF2B5EF4-FFF2-40B4-BE49-F238E27FC236}">
                <a16:creationId xmlns:a16="http://schemas.microsoft.com/office/drawing/2014/main" id="{D5643F43-0CD3-4CC7-B58D-CCF533295099}"/>
              </a:ext>
            </a:extLst>
          </p:cNvPr>
          <p:cNvSpPr txBox="1"/>
          <p:nvPr/>
        </p:nvSpPr>
        <p:spPr>
          <a:xfrm>
            <a:off x="3632736" y="1660086"/>
            <a:ext cx="2021230" cy="400110"/>
          </a:xfrm>
          <a:prstGeom prst="rect">
            <a:avLst/>
          </a:prstGeom>
          <a:noFill/>
        </p:spPr>
        <p:txBody>
          <a:bodyPr wrap="square">
            <a:spAutoFit/>
          </a:bodyPr>
          <a:lstStyle/>
          <a:p>
            <a:pPr algn="l"/>
            <a:r>
              <a:rPr lang="en-US" sz="2000" dirty="0">
                <a:solidFill>
                  <a:srgbClr val="FFD52D"/>
                </a:solidFill>
                <a:latin typeface="Calibri" panose="020F0502020204030204" pitchFamily="34" charset="0"/>
              </a:rPr>
              <a:t>Behavior</a:t>
            </a:r>
            <a:r>
              <a:rPr lang="en-GB" sz="2000" dirty="0">
                <a:solidFill>
                  <a:srgbClr val="FFD52D"/>
                </a:solidFill>
                <a:latin typeface="Calibri" panose="020F0502020204030204" pitchFamily="34" charset="0"/>
              </a:rPr>
              <a:t> Change</a:t>
            </a:r>
            <a:endParaRPr lang="en-GB" sz="2000" i="0" dirty="0">
              <a:solidFill>
                <a:srgbClr val="FFD52D"/>
              </a:solidFill>
              <a:latin typeface="Calibri" panose="020F0502020204030204" pitchFamily="34" charset="0"/>
            </a:endParaRPr>
          </a:p>
        </p:txBody>
      </p:sp>
      <p:sp>
        <p:nvSpPr>
          <p:cNvPr id="15" name="TextBox 14">
            <a:extLst>
              <a:ext uri="{FF2B5EF4-FFF2-40B4-BE49-F238E27FC236}">
                <a16:creationId xmlns:a16="http://schemas.microsoft.com/office/drawing/2014/main" id="{DA275A0D-C741-48FB-9397-7853E9C65C76}"/>
              </a:ext>
            </a:extLst>
          </p:cNvPr>
          <p:cNvSpPr txBox="1"/>
          <p:nvPr/>
        </p:nvSpPr>
        <p:spPr>
          <a:xfrm>
            <a:off x="2778185" y="4588682"/>
            <a:ext cx="2024742" cy="379583"/>
          </a:xfrm>
          <a:prstGeom prst="rect">
            <a:avLst/>
          </a:prstGeom>
          <a:noFill/>
        </p:spPr>
        <p:txBody>
          <a:bodyPr wrap="square">
            <a:spAutoFit/>
          </a:bodyPr>
          <a:lstStyle/>
          <a:p>
            <a:pPr algn="l"/>
            <a:r>
              <a:rPr lang="en-GB" b="0" i="0" dirty="0">
                <a:solidFill>
                  <a:srgbClr val="16AFBB"/>
                </a:solidFill>
                <a:effectLst/>
                <a:latin typeface="Calibri" panose="020F0502020204030204" pitchFamily="34" charset="0"/>
              </a:rPr>
              <a:t>Renewable Energy</a:t>
            </a:r>
          </a:p>
        </p:txBody>
      </p:sp>
      <p:sp>
        <p:nvSpPr>
          <p:cNvPr id="17" name="TextBox 16">
            <a:extLst>
              <a:ext uri="{FF2B5EF4-FFF2-40B4-BE49-F238E27FC236}">
                <a16:creationId xmlns:a16="http://schemas.microsoft.com/office/drawing/2014/main" id="{807CDEF4-419F-4822-9EB8-3D276E4667D3}"/>
              </a:ext>
            </a:extLst>
          </p:cNvPr>
          <p:cNvSpPr txBox="1"/>
          <p:nvPr/>
        </p:nvSpPr>
        <p:spPr>
          <a:xfrm>
            <a:off x="882959" y="1979272"/>
            <a:ext cx="2853700" cy="553998"/>
          </a:xfrm>
          <a:prstGeom prst="rect">
            <a:avLst/>
          </a:prstGeom>
          <a:noFill/>
        </p:spPr>
        <p:txBody>
          <a:bodyPr wrap="square">
            <a:spAutoFit/>
          </a:bodyPr>
          <a:lstStyle/>
          <a:p>
            <a:pPr algn="l"/>
            <a:r>
              <a:rPr lang="en-GB" sz="3000" b="1" i="0" dirty="0">
                <a:solidFill>
                  <a:srgbClr val="FFD52D"/>
                </a:solidFill>
                <a:effectLst/>
                <a:latin typeface="Calibri" panose="020F0502020204030204" pitchFamily="34" charset="0"/>
              </a:rPr>
              <a:t>Water Efficiency</a:t>
            </a:r>
          </a:p>
        </p:txBody>
      </p:sp>
      <p:sp>
        <p:nvSpPr>
          <p:cNvPr id="19" name="TextBox 18">
            <a:extLst>
              <a:ext uri="{FF2B5EF4-FFF2-40B4-BE49-F238E27FC236}">
                <a16:creationId xmlns:a16="http://schemas.microsoft.com/office/drawing/2014/main" id="{AAFC4229-702B-4860-815E-DDAA775FDE30}"/>
              </a:ext>
            </a:extLst>
          </p:cNvPr>
          <p:cNvSpPr txBox="1"/>
          <p:nvPr/>
        </p:nvSpPr>
        <p:spPr>
          <a:xfrm rot="16200000">
            <a:off x="3073707" y="3134031"/>
            <a:ext cx="2229551" cy="400110"/>
          </a:xfrm>
          <a:prstGeom prst="rect">
            <a:avLst/>
          </a:prstGeom>
          <a:noFill/>
        </p:spPr>
        <p:txBody>
          <a:bodyPr wrap="square">
            <a:spAutoFit/>
          </a:bodyPr>
          <a:lstStyle/>
          <a:p>
            <a:pPr algn="l"/>
            <a:r>
              <a:rPr lang="en-GB" sz="2000" b="1" dirty="0">
                <a:solidFill>
                  <a:srgbClr val="FFD52D"/>
                </a:solidFill>
                <a:latin typeface="Segoe UI" panose="020B0502040204020203" pitchFamily="34" charset="0"/>
              </a:rPr>
              <a:t>H</a:t>
            </a:r>
            <a:r>
              <a:rPr lang="en-GB" sz="2000" b="1" i="0" dirty="0">
                <a:solidFill>
                  <a:srgbClr val="FFD52D"/>
                </a:solidFill>
                <a:effectLst/>
                <a:latin typeface="Segoe UI" panose="020B0502040204020203" pitchFamily="34" charset="0"/>
              </a:rPr>
              <a:t>igh </a:t>
            </a:r>
            <a:r>
              <a:rPr lang="en-GB" sz="2000" b="1" dirty="0">
                <a:solidFill>
                  <a:srgbClr val="FFD52D"/>
                </a:solidFill>
                <a:latin typeface="Segoe UI" panose="020B0502040204020203" pitchFamily="34" charset="0"/>
              </a:rPr>
              <a:t>V</a:t>
            </a:r>
            <a:r>
              <a:rPr lang="en-GB" sz="2000" b="1" i="0" dirty="0">
                <a:solidFill>
                  <a:srgbClr val="FFD52D"/>
                </a:solidFill>
                <a:effectLst/>
                <a:latin typeface="Segoe UI" panose="020B0502040204020203" pitchFamily="34" charset="0"/>
              </a:rPr>
              <a:t>alue </a:t>
            </a:r>
            <a:r>
              <a:rPr lang="en-GB" sz="2000" b="1" dirty="0">
                <a:solidFill>
                  <a:srgbClr val="FFD52D"/>
                </a:solidFill>
                <a:latin typeface="Segoe UI" panose="020B0502040204020203" pitchFamily="34" charset="0"/>
              </a:rPr>
              <a:t>J</a:t>
            </a:r>
            <a:r>
              <a:rPr lang="en-GB" sz="2000" b="1" i="0" dirty="0">
                <a:solidFill>
                  <a:srgbClr val="FFD52D"/>
                </a:solidFill>
                <a:effectLst/>
                <a:latin typeface="Segoe UI" panose="020B0502040204020203" pitchFamily="34" charset="0"/>
              </a:rPr>
              <a:t>obs</a:t>
            </a:r>
          </a:p>
        </p:txBody>
      </p:sp>
      <p:sp>
        <p:nvSpPr>
          <p:cNvPr id="21" name="TextBox 20">
            <a:extLst>
              <a:ext uri="{FF2B5EF4-FFF2-40B4-BE49-F238E27FC236}">
                <a16:creationId xmlns:a16="http://schemas.microsoft.com/office/drawing/2014/main" id="{CDB38ED2-A318-49B0-8EDF-A62B5E1BBFBD}"/>
              </a:ext>
            </a:extLst>
          </p:cNvPr>
          <p:cNvSpPr txBox="1"/>
          <p:nvPr/>
        </p:nvSpPr>
        <p:spPr>
          <a:xfrm>
            <a:off x="836911" y="4007487"/>
            <a:ext cx="2990846" cy="553998"/>
          </a:xfrm>
          <a:prstGeom prst="rect">
            <a:avLst/>
          </a:prstGeom>
          <a:noFill/>
        </p:spPr>
        <p:txBody>
          <a:bodyPr wrap="square">
            <a:spAutoFit/>
          </a:bodyPr>
          <a:lstStyle/>
          <a:p>
            <a:pPr algn="l"/>
            <a:r>
              <a:rPr lang="en-GB" sz="3000" b="1" dirty="0">
                <a:solidFill>
                  <a:srgbClr val="FFD52D"/>
                </a:solidFill>
                <a:effectLst>
                  <a:outerShdw blurRad="38100" dist="38100" dir="2700000" algn="tl">
                    <a:srgbClr val="000000">
                      <a:alpha val="43137"/>
                    </a:srgbClr>
                  </a:outerShdw>
                </a:effectLst>
                <a:latin typeface="Segoe UI" panose="020B0502040204020203" pitchFamily="34" charset="0"/>
              </a:rPr>
              <a:t>O</a:t>
            </a:r>
            <a:r>
              <a:rPr lang="en-GB" sz="3000" b="1" i="0" dirty="0">
                <a:solidFill>
                  <a:srgbClr val="FFD52D"/>
                </a:solidFill>
                <a:effectLst>
                  <a:outerShdw blurRad="38100" dist="38100" dir="2700000" algn="tl">
                    <a:srgbClr val="000000">
                      <a:alpha val="43137"/>
                    </a:srgbClr>
                  </a:outerShdw>
                </a:effectLst>
                <a:latin typeface="Segoe UI" panose="020B0502040204020203" pitchFamily="34" charset="0"/>
              </a:rPr>
              <a:t>pportunities</a:t>
            </a:r>
          </a:p>
        </p:txBody>
      </p:sp>
      <p:sp>
        <p:nvSpPr>
          <p:cNvPr id="23" name="TextBox 22">
            <a:extLst>
              <a:ext uri="{FF2B5EF4-FFF2-40B4-BE49-F238E27FC236}">
                <a16:creationId xmlns:a16="http://schemas.microsoft.com/office/drawing/2014/main" id="{63F09C34-D9E4-4061-BF15-565F8B7C35FC}"/>
              </a:ext>
            </a:extLst>
          </p:cNvPr>
          <p:cNvSpPr txBox="1"/>
          <p:nvPr/>
        </p:nvSpPr>
        <p:spPr>
          <a:xfrm>
            <a:off x="583128" y="3654950"/>
            <a:ext cx="3219614" cy="400110"/>
          </a:xfrm>
          <a:prstGeom prst="rect">
            <a:avLst/>
          </a:prstGeom>
          <a:noFill/>
        </p:spPr>
        <p:txBody>
          <a:bodyPr wrap="square">
            <a:spAutoFit/>
          </a:bodyPr>
          <a:lstStyle/>
          <a:p>
            <a:pPr algn="l"/>
            <a:r>
              <a:rPr lang="en-GB" sz="2000" b="0" i="0" dirty="0">
                <a:solidFill>
                  <a:srgbClr val="16AFBB"/>
                </a:solidFill>
                <a:effectLst/>
                <a:latin typeface="Segoe UI" panose="020B0502040204020203" pitchFamily="34" charset="0"/>
              </a:rPr>
              <a:t>Electric vehicle revolution</a:t>
            </a:r>
          </a:p>
        </p:txBody>
      </p:sp>
      <p:sp>
        <p:nvSpPr>
          <p:cNvPr id="25" name="TextBox 24">
            <a:extLst>
              <a:ext uri="{FF2B5EF4-FFF2-40B4-BE49-F238E27FC236}">
                <a16:creationId xmlns:a16="http://schemas.microsoft.com/office/drawing/2014/main" id="{F51CCCB2-527F-4070-9A18-B280E3A184B9}"/>
              </a:ext>
            </a:extLst>
          </p:cNvPr>
          <p:cNvSpPr txBox="1"/>
          <p:nvPr/>
        </p:nvSpPr>
        <p:spPr>
          <a:xfrm>
            <a:off x="4319075" y="2947081"/>
            <a:ext cx="1657221" cy="1015663"/>
          </a:xfrm>
          <a:prstGeom prst="rect">
            <a:avLst/>
          </a:prstGeom>
          <a:noFill/>
        </p:spPr>
        <p:txBody>
          <a:bodyPr wrap="square">
            <a:spAutoFit/>
          </a:bodyPr>
          <a:lstStyle/>
          <a:p>
            <a:pPr algn="ctr"/>
            <a:r>
              <a:rPr lang="en-GB" sz="3000" b="1" dirty="0">
                <a:solidFill>
                  <a:srgbClr val="16AFBB"/>
                </a:solidFill>
                <a:latin typeface="Segoe UI" panose="020B0502040204020203" pitchFamily="34" charset="0"/>
              </a:rPr>
              <a:t>C</a:t>
            </a:r>
            <a:r>
              <a:rPr lang="en-GB" sz="3000" b="1" i="0" dirty="0">
                <a:solidFill>
                  <a:srgbClr val="16AFBB"/>
                </a:solidFill>
                <a:effectLst/>
                <a:latin typeface="Segoe UI" panose="020B0502040204020203" pitchFamily="34" charset="0"/>
              </a:rPr>
              <a:t>leaner </a:t>
            </a:r>
            <a:r>
              <a:rPr lang="en-GB" sz="3000" b="1" dirty="0">
                <a:solidFill>
                  <a:srgbClr val="16AFBB"/>
                </a:solidFill>
                <a:latin typeface="Segoe UI" panose="020B0502040204020203" pitchFamily="34" charset="0"/>
              </a:rPr>
              <a:t>A</a:t>
            </a:r>
            <a:r>
              <a:rPr lang="en-GB" sz="3000" b="1" i="0" dirty="0">
                <a:solidFill>
                  <a:srgbClr val="16AFBB"/>
                </a:solidFill>
                <a:effectLst/>
                <a:latin typeface="Segoe UI" panose="020B0502040204020203" pitchFamily="34" charset="0"/>
              </a:rPr>
              <a:t>ir</a:t>
            </a:r>
          </a:p>
        </p:txBody>
      </p:sp>
      <p:sp>
        <p:nvSpPr>
          <p:cNvPr id="27" name="TextBox 26">
            <a:extLst>
              <a:ext uri="{FF2B5EF4-FFF2-40B4-BE49-F238E27FC236}">
                <a16:creationId xmlns:a16="http://schemas.microsoft.com/office/drawing/2014/main" id="{174B039C-92F0-4760-9D33-123E93B43352}"/>
              </a:ext>
            </a:extLst>
          </p:cNvPr>
          <p:cNvSpPr txBox="1"/>
          <p:nvPr/>
        </p:nvSpPr>
        <p:spPr>
          <a:xfrm>
            <a:off x="2403726" y="2531051"/>
            <a:ext cx="1183307" cy="630942"/>
          </a:xfrm>
          <a:prstGeom prst="rect">
            <a:avLst/>
          </a:prstGeom>
          <a:noFill/>
        </p:spPr>
        <p:txBody>
          <a:bodyPr wrap="square">
            <a:spAutoFit/>
          </a:bodyPr>
          <a:lstStyle/>
          <a:p>
            <a:pPr algn="l"/>
            <a:r>
              <a:rPr lang="en-US" sz="3500" dirty="0">
                <a:solidFill>
                  <a:srgbClr val="FFD52D"/>
                </a:solidFill>
                <a:latin typeface="Segoe UI" panose="020B0502040204020203" pitchFamily="34" charset="0"/>
              </a:rPr>
              <a:t>A</a:t>
            </a:r>
            <a:r>
              <a:rPr lang="en-GB" sz="3500" dirty="0" err="1">
                <a:solidFill>
                  <a:srgbClr val="FFD52D"/>
                </a:solidFill>
                <a:latin typeface="Segoe UI" panose="020B0502040204020203" pitchFamily="34" charset="0"/>
              </a:rPr>
              <a:t>lga</a:t>
            </a:r>
            <a:endParaRPr lang="en-GB" sz="3500" b="0" i="0" dirty="0">
              <a:solidFill>
                <a:srgbClr val="FFD52D"/>
              </a:solidFill>
              <a:effectLst/>
              <a:latin typeface="Segoe UI" panose="020B0502040204020203" pitchFamily="34" charset="0"/>
            </a:endParaRPr>
          </a:p>
        </p:txBody>
      </p:sp>
      <p:sp>
        <p:nvSpPr>
          <p:cNvPr id="29" name="TextBox 28">
            <a:extLst>
              <a:ext uri="{FF2B5EF4-FFF2-40B4-BE49-F238E27FC236}">
                <a16:creationId xmlns:a16="http://schemas.microsoft.com/office/drawing/2014/main" id="{841DF07B-0753-4A9F-AA83-28729CC9EB63}"/>
              </a:ext>
            </a:extLst>
          </p:cNvPr>
          <p:cNvSpPr txBox="1"/>
          <p:nvPr/>
        </p:nvSpPr>
        <p:spPr>
          <a:xfrm>
            <a:off x="2828076" y="4851158"/>
            <a:ext cx="2825890" cy="400110"/>
          </a:xfrm>
          <a:prstGeom prst="rect">
            <a:avLst/>
          </a:prstGeom>
          <a:noFill/>
        </p:spPr>
        <p:txBody>
          <a:bodyPr wrap="square">
            <a:spAutoFit/>
          </a:bodyPr>
          <a:lstStyle/>
          <a:p>
            <a:pPr algn="l"/>
            <a:r>
              <a:rPr lang="en-GB" sz="2000" b="0" i="0" dirty="0">
                <a:solidFill>
                  <a:srgbClr val="FFD52D"/>
                </a:solidFill>
                <a:effectLst/>
                <a:latin typeface="Segoe UI" panose="020B0502040204020203" pitchFamily="34" charset="0"/>
              </a:rPr>
              <a:t>Infrastructure Upgrade</a:t>
            </a:r>
          </a:p>
        </p:txBody>
      </p:sp>
      <p:sp>
        <p:nvSpPr>
          <p:cNvPr id="31" name="TextBox 30">
            <a:extLst>
              <a:ext uri="{FF2B5EF4-FFF2-40B4-BE49-F238E27FC236}">
                <a16:creationId xmlns:a16="http://schemas.microsoft.com/office/drawing/2014/main" id="{4DDCD7EE-8580-454C-91A8-F9B8397DEB88}"/>
              </a:ext>
            </a:extLst>
          </p:cNvPr>
          <p:cNvSpPr txBox="1"/>
          <p:nvPr/>
        </p:nvSpPr>
        <p:spPr>
          <a:xfrm>
            <a:off x="4134443" y="5137294"/>
            <a:ext cx="2215242" cy="400110"/>
          </a:xfrm>
          <a:prstGeom prst="rect">
            <a:avLst/>
          </a:prstGeom>
          <a:noFill/>
        </p:spPr>
        <p:txBody>
          <a:bodyPr wrap="square">
            <a:spAutoFit/>
          </a:bodyPr>
          <a:lstStyle/>
          <a:p>
            <a:pPr algn="l"/>
            <a:r>
              <a:rPr lang="en-GB" sz="2000" b="1" dirty="0">
                <a:solidFill>
                  <a:srgbClr val="16AFBB"/>
                </a:solidFill>
                <a:latin typeface="Segoe UI" panose="020B0502040204020203" pitchFamily="34" charset="0"/>
              </a:rPr>
              <a:t>H</a:t>
            </a:r>
            <a:r>
              <a:rPr lang="en-GB" sz="2000" b="1" i="0" dirty="0">
                <a:solidFill>
                  <a:srgbClr val="16AFBB"/>
                </a:solidFill>
                <a:effectLst/>
                <a:latin typeface="Segoe UI" panose="020B0502040204020203" pitchFamily="34" charset="0"/>
              </a:rPr>
              <a:t>ydrogen</a:t>
            </a:r>
          </a:p>
        </p:txBody>
      </p:sp>
      <p:sp>
        <p:nvSpPr>
          <p:cNvPr id="33" name="TextBox 32">
            <a:extLst>
              <a:ext uri="{FF2B5EF4-FFF2-40B4-BE49-F238E27FC236}">
                <a16:creationId xmlns:a16="http://schemas.microsoft.com/office/drawing/2014/main" id="{09B68903-52A8-4E98-B49A-095013A64277}"/>
              </a:ext>
            </a:extLst>
          </p:cNvPr>
          <p:cNvSpPr txBox="1"/>
          <p:nvPr/>
        </p:nvSpPr>
        <p:spPr>
          <a:xfrm>
            <a:off x="693336" y="2569769"/>
            <a:ext cx="1711782" cy="369332"/>
          </a:xfrm>
          <a:prstGeom prst="rect">
            <a:avLst/>
          </a:prstGeom>
          <a:noFill/>
        </p:spPr>
        <p:txBody>
          <a:bodyPr wrap="square">
            <a:spAutoFit/>
          </a:bodyPr>
          <a:lstStyle/>
          <a:p>
            <a:pPr algn="l"/>
            <a:r>
              <a:rPr lang="en-GB" b="1" i="0" dirty="0">
                <a:solidFill>
                  <a:srgbClr val="16AFBB"/>
                </a:solidFill>
                <a:effectLst/>
                <a:latin typeface="Segoe UI" panose="020B0502040204020203" pitchFamily="34" charset="0"/>
              </a:rPr>
              <a:t>Sustainability</a:t>
            </a:r>
          </a:p>
        </p:txBody>
      </p:sp>
      <p:sp>
        <p:nvSpPr>
          <p:cNvPr id="35" name="TextBox 34">
            <a:extLst>
              <a:ext uri="{FF2B5EF4-FFF2-40B4-BE49-F238E27FC236}">
                <a16:creationId xmlns:a16="http://schemas.microsoft.com/office/drawing/2014/main" id="{08F368C9-4D05-410C-A664-893A27718593}"/>
              </a:ext>
            </a:extLst>
          </p:cNvPr>
          <p:cNvSpPr txBox="1"/>
          <p:nvPr/>
        </p:nvSpPr>
        <p:spPr>
          <a:xfrm>
            <a:off x="4286607" y="2447781"/>
            <a:ext cx="1815003" cy="369332"/>
          </a:xfrm>
          <a:prstGeom prst="rect">
            <a:avLst/>
          </a:prstGeom>
          <a:noFill/>
        </p:spPr>
        <p:txBody>
          <a:bodyPr wrap="square">
            <a:spAutoFit/>
          </a:bodyPr>
          <a:lstStyle/>
          <a:p>
            <a:pPr algn="l"/>
            <a:r>
              <a:rPr lang="en-GB" dirty="0">
                <a:solidFill>
                  <a:srgbClr val="16AFBB"/>
                </a:solidFill>
                <a:latin typeface="Segoe UI" panose="020B0502040204020203" pitchFamily="34" charset="0"/>
              </a:rPr>
              <a:t>C</a:t>
            </a:r>
            <a:r>
              <a:rPr lang="en-GB" b="0" i="0" dirty="0">
                <a:solidFill>
                  <a:srgbClr val="16AFBB"/>
                </a:solidFill>
                <a:effectLst/>
                <a:latin typeface="Segoe UI" panose="020B0502040204020203" pitchFamily="34" charset="0"/>
              </a:rPr>
              <a:t>arbon </a:t>
            </a:r>
            <a:r>
              <a:rPr lang="en-GB" dirty="0">
                <a:solidFill>
                  <a:srgbClr val="16AFBB"/>
                </a:solidFill>
                <a:latin typeface="Segoe UI" panose="020B0502040204020203" pitchFamily="34" charset="0"/>
              </a:rPr>
              <a:t>C</a:t>
            </a:r>
            <a:r>
              <a:rPr lang="en-GB" b="0" i="0" dirty="0">
                <a:solidFill>
                  <a:srgbClr val="16AFBB"/>
                </a:solidFill>
                <a:effectLst/>
                <a:latin typeface="Segoe UI" panose="020B0502040204020203" pitchFamily="34" charset="0"/>
              </a:rPr>
              <a:t>apture</a:t>
            </a:r>
          </a:p>
        </p:txBody>
      </p:sp>
      <p:sp>
        <p:nvSpPr>
          <p:cNvPr id="39" name="TextBox 38">
            <a:extLst>
              <a:ext uri="{FF2B5EF4-FFF2-40B4-BE49-F238E27FC236}">
                <a16:creationId xmlns:a16="http://schemas.microsoft.com/office/drawing/2014/main" id="{E02EDB70-FC1B-4B50-92C3-3509D5662D51}"/>
              </a:ext>
            </a:extLst>
          </p:cNvPr>
          <p:cNvSpPr txBox="1"/>
          <p:nvPr/>
        </p:nvSpPr>
        <p:spPr>
          <a:xfrm>
            <a:off x="3650103" y="4334568"/>
            <a:ext cx="2458361" cy="369332"/>
          </a:xfrm>
          <a:prstGeom prst="rect">
            <a:avLst/>
          </a:prstGeom>
          <a:noFill/>
        </p:spPr>
        <p:txBody>
          <a:bodyPr wrap="square">
            <a:spAutoFit/>
          </a:bodyPr>
          <a:lstStyle/>
          <a:p>
            <a:pPr algn="l"/>
            <a:r>
              <a:rPr lang="en-GB" dirty="0">
                <a:solidFill>
                  <a:srgbClr val="FFD52D"/>
                </a:solidFill>
                <a:latin typeface="Segoe UI" panose="020B0502040204020203" pitchFamily="34" charset="0"/>
              </a:rPr>
              <a:t>R</a:t>
            </a:r>
            <a:r>
              <a:rPr lang="en-GB" b="0" i="0" dirty="0">
                <a:solidFill>
                  <a:srgbClr val="FFD52D"/>
                </a:solidFill>
                <a:effectLst/>
                <a:latin typeface="Segoe UI" panose="020B0502040204020203" pitchFamily="34" charset="0"/>
              </a:rPr>
              <a:t>educed </a:t>
            </a:r>
            <a:r>
              <a:rPr lang="en-GB" dirty="0">
                <a:solidFill>
                  <a:srgbClr val="FFD52D"/>
                </a:solidFill>
                <a:latin typeface="Segoe UI" panose="020B0502040204020203" pitchFamily="34" charset="0"/>
              </a:rPr>
              <a:t>E</a:t>
            </a:r>
            <a:r>
              <a:rPr lang="en-GB" b="0" i="0" dirty="0">
                <a:solidFill>
                  <a:srgbClr val="FFD52D"/>
                </a:solidFill>
                <a:effectLst/>
                <a:latin typeface="Segoe UI" panose="020B0502040204020203" pitchFamily="34" charset="0"/>
              </a:rPr>
              <a:t>missions</a:t>
            </a:r>
          </a:p>
        </p:txBody>
      </p:sp>
      <p:sp>
        <p:nvSpPr>
          <p:cNvPr id="40" name="TextBox 39">
            <a:extLst>
              <a:ext uri="{FF2B5EF4-FFF2-40B4-BE49-F238E27FC236}">
                <a16:creationId xmlns:a16="http://schemas.microsoft.com/office/drawing/2014/main" id="{A5F1B1FE-3F25-46D1-86EC-BE41F2E7B8B3}"/>
              </a:ext>
            </a:extLst>
          </p:cNvPr>
          <p:cNvSpPr txBox="1"/>
          <p:nvPr/>
        </p:nvSpPr>
        <p:spPr>
          <a:xfrm>
            <a:off x="611779" y="5145244"/>
            <a:ext cx="2425751" cy="400110"/>
          </a:xfrm>
          <a:prstGeom prst="rect">
            <a:avLst/>
          </a:prstGeom>
          <a:noFill/>
        </p:spPr>
        <p:txBody>
          <a:bodyPr wrap="square">
            <a:spAutoFit/>
          </a:bodyPr>
          <a:lstStyle/>
          <a:p>
            <a:pPr algn="l"/>
            <a:r>
              <a:rPr lang="en-US" sz="2000" dirty="0">
                <a:solidFill>
                  <a:srgbClr val="16AFBB"/>
                </a:solidFill>
                <a:latin typeface="Segoe UI" panose="020B0502040204020203" pitchFamily="34" charset="0"/>
              </a:rPr>
              <a:t>S</a:t>
            </a:r>
            <a:r>
              <a:rPr lang="en-GB" sz="2000" dirty="0">
                <a:solidFill>
                  <a:srgbClr val="16AFBB"/>
                </a:solidFill>
                <a:latin typeface="Segoe UI" panose="020B0502040204020203" pitchFamily="34" charset="0"/>
              </a:rPr>
              <a:t>killed Workforce</a:t>
            </a:r>
            <a:endParaRPr lang="en-GB" sz="2000" i="0" dirty="0">
              <a:solidFill>
                <a:srgbClr val="16AFBB"/>
              </a:solidFill>
              <a:effectLst/>
              <a:latin typeface="Segoe UI" panose="020B0502040204020203" pitchFamily="34" charset="0"/>
            </a:endParaRPr>
          </a:p>
        </p:txBody>
      </p:sp>
      <p:sp>
        <p:nvSpPr>
          <p:cNvPr id="42" name="TextBox 41">
            <a:extLst>
              <a:ext uri="{FF2B5EF4-FFF2-40B4-BE49-F238E27FC236}">
                <a16:creationId xmlns:a16="http://schemas.microsoft.com/office/drawing/2014/main" id="{9CE230D7-3C53-496F-8D4D-FAA5353A9139}"/>
              </a:ext>
            </a:extLst>
          </p:cNvPr>
          <p:cNvSpPr txBox="1"/>
          <p:nvPr/>
        </p:nvSpPr>
        <p:spPr>
          <a:xfrm>
            <a:off x="3924418" y="1928556"/>
            <a:ext cx="6335484" cy="477054"/>
          </a:xfrm>
          <a:prstGeom prst="rect">
            <a:avLst/>
          </a:prstGeom>
          <a:noFill/>
        </p:spPr>
        <p:txBody>
          <a:bodyPr wrap="square">
            <a:spAutoFit/>
          </a:bodyPr>
          <a:lstStyle/>
          <a:p>
            <a:pPr algn="l"/>
            <a:r>
              <a:rPr lang="en-GB" sz="2500" b="1" dirty="0">
                <a:solidFill>
                  <a:srgbClr val="16AFBB"/>
                </a:solidFill>
                <a:latin typeface="Segoe UI" panose="020B0502040204020203" pitchFamily="34" charset="0"/>
              </a:rPr>
              <a:t>R</a:t>
            </a:r>
            <a:r>
              <a:rPr lang="en-GB" sz="2500" b="1" i="0" dirty="0">
                <a:solidFill>
                  <a:srgbClr val="16AFBB"/>
                </a:solidFill>
                <a:latin typeface="Segoe UI" panose="020B0502040204020203" pitchFamily="34" charset="0"/>
              </a:rPr>
              <a:t>egenerative</a:t>
            </a:r>
          </a:p>
        </p:txBody>
      </p:sp>
      <p:sp>
        <p:nvSpPr>
          <p:cNvPr id="44" name="TextBox 43">
            <a:extLst>
              <a:ext uri="{FF2B5EF4-FFF2-40B4-BE49-F238E27FC236}">
                <a16:creationId xmlns:a16="http://schemas.microsoft.com/office/drawing/2014/main" id="{B73634EE-1742-42C3-B629-49D86EDA82B5}"/>
              </a:ext>
            </a:extLst>
          </p:cNvPr>
          <p:cNvSpPr txBox="1"/>
          <p:nvPr/>
        </p:nvSpPr>
        <p:spPr>
          <a:xfrm>
            <a:off x="4634814" y="5486976"/>
            <a:ext cx="2620666" cy="369332"/>
          </a:xfrm>
          <a:prstGeom prst="rect">
            <a:avLst/>
          </a:prstGeom>
          <a:noFill/>
        </p:spPr>
        <p:txBody>
          <a:bodyPr wrap="square">
            <a:spAutoFit/>
          </a:bodyPr>
          <a:lstStyle/>
          <a:p>
            <a:pPr algn="l"/>
            <a:r>
              <a:rPr lang="en-US" b="0" i="0" dirty="0">
                <a:solidFill>
                  <a:srgbClr val="FFD52D"/>
                </a:solidFill>
                <a:effectLst/>
                <a:latin typeface="Segoe UI" panose="020B0502040204020203" pitchFamily="34" charset="0"/>
              </a:rPr>
              <a:t>Evolved culture</a:t>
            </a:r>
            <a:endParaRPr lang="en-GB" b="0" i="0" dirty="0">
              <a:solidFill>
                <a:srgbClr val="FFD52D"/>
              </a:solidFill>
              <a:effectLst/>
              <a:latin typeface="Segoe UI" panose="020B0502040204020203" pitchFamily="34" charset="0"/>
            </a:endParaRPr>
          </a:p>
        </p:txBody>
      </p:sp>
      <p:sp>
        <p:nvSpPr>
          <p:cNvPr id="46" name="TextBox 45">
            <a:extLst>
              <a:ext uri="{FF2B5EF4-FFF2-40B4-BE49-F238E27FC236}">
                <a16:creationId xmlns:a16="http://schemas.microsoft.com/office/drawing/2014/main" id="{54344F66-A5B1-40A6-B0D6-94568F112253}"/>
              </a:ext>
            </a:extLst>
          </p:cNvPr>
          <p:cNvSpPr txBox="1"/>
          <p:nvPr/>
        </p:nvSpPr>
        <p:spPr>
          <a:xfrm>
            <a:off x="4456981" y="3955233"/>
            <a:ext cx="2100134" cy="400110"/>
          </a:xfrm>
          <a:prstGeom prst="rect">
            <a:avLst/>
          </a:prstGeom>
          <a:noFill/>
        </p:spPr>
        <p:txBody>
          <a:bodyPr wrap="square">
            <a:spAutoFit/>
          </a:bodyPr>
          <a:lstStyle/>
          <a:p>
            <a:pPr algn="l"/>
            <a:r>
              <a:rPr lang="en-US" sz="2000" b="1" dirty="0">
                <a:solidFill>
                  <a:srgbClr val="16AFBB"/>
                </a:solidFill>
                <a:latin typeface="Segoe UI" panose="020B0502040204020203" pitchFamily="34" charset="0"/>
              </a:rPr>
              <a:t>C</a:t>
            </a:r>
            <a:r>
              <a:rPr lang="en-GB" sz="2000" b="1" dirty="0" err="1">
                <a:solidFill>
                  <a:srgbClr val="16AFBB"/>
                </a:solidFill>
                <a:latin typeface="Segoe UI" panose="020B0502040204020203" pitchFamily="34" charset="0"/>
              </a:rPr>
              <a:t>hallenge</a:t>
            </a:r>
            <a:endParaRPr lang="en-GB" sz="2000" b="1" i="0" dirty="0">
              <a:solidFill>
                <a:srgbClr val="16AFBB"/>
              </a:solidFill>
              <a:effectLst/>
              <a:latin typeface="Segoe UI" panose="020B0502040204020203" pitchFamily="34" charset="0"/>
            </a:endParaRPr>
          </a:p>
        </p:txBody>
      </p:sp>
      <p:sp>
        <p:nvSpPr>
          <p:cNvPr id="50" name="TextBox 49">
            <a:extLst>
              <a:ext uri="{FF2B5EF4-FFF2-40B4-BE49-F238E27FC236}">
                <a16:creationId xmlns:a16="http://schemas.microsoft.com/office/drawing/2014/main" id="{610AA719-AC92-49F4-BC8E-77500A49F6B1}"/>
              </a:ext>
            </a:extLst>
          </p:cNvPr>
          <p:cNvSpPr txBox="1"/>
          <p:nvPr/>
        </p:nvSpPr>
        <p:spPr>
          <a:xfrm>
            <a:off x="7720131" y="1387168"/>
            <a:ext cx="3561397" cy="3785652"/>
          </a:xfrm>
          <a:prstGeom prst="rect">
            <a:avLst/>
          </a:prstGeom>
          <a:noFill/>
        </p:spPr>
        <p:txBody>
          <a:bodyPr wrap="square">
            <a:spAutoFit/>
          </a:bodyPr>
          <a:lstStyle/>
          <a:p>
            <a:pPr algn="ctr"/>
            <a:r>
              <a:rPr lang="en-GB" sz="3000" b="1" dirty="0">
                <a:latin typeface="+mj-lt"/>
              </a:rPr>
              <a:t>Critical that the Renewal plan drives a clean, zero carbon recovery.</a:t>
            </a:r>
          </a:p>
          <a:p>
            <a:pPr algn="ctr"/>
            <a:endParaRPr lang="en-GB" sz="3000" b="1" dirty="0">
              <a:latin typeface="+mj-lt"/>
            </a:endParaRPr>
          </a:p>
          <a:p>
            <a:pPr algn="ctr"/>
            <a:r>
              <a:rPr lang="en-GB" sz="3000" b="1" dirty="0">
                <a:latin typeface="+mj-lt"/>
              </a:rPr>
              <a:t>Lets not miss the opportunity!</a:t>
            </a:r>
            <a:endParaRPr lang="en-GB" sz="3000" dirty="0"/>
          </a:p>
        </p:txBody>
      </p:sp>
    </p:spTree>
    <p:extLst>
      <p:ext uri="{BB962C8B-B14F-4D97-AF65-F5344CB8AC3E}">
        <p14:creationId xmlns:p14="http://schemas.microsoft.com/office/powerpoint/2010/main" val="315641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417646" y="390820"/>
            <a:ext cx="9077668" cy="542873"/>
          </a:xfrm>
        </p:spPr>
        <p:txBody>
          <a:bodyPr/>
          <a:lstStyle/>
          <a:p>
            <a:r>
              <a:rPr lang="en-US"/>
              <a:t>Local Context Moving Forward </a:t>
            </a:r>
            <a:endParaRPr lang="en-GB">
              <a:solidFill>
                <a:schemeClr val="accent6">
                  <a:lumMod val="50000"/>
                </a:schemeClr>
              </a:solidFill>
            </a:endParaRPr>
          </a:p>
        </p:txBody>
      </p:sp>
      <p:grpSp>
        <p:nvGrpSpPr>
          <p:cNvPr id="25" name="Group 24">
            <a:extLst>
              <a:ext uri="{FF2B5EF4-FFF2-40B4-BE49-F238E27FC236}">
                <a16:creationId xmlns:a16="http://schemas.microsoft.com/office/drawing/2014/main" id="{8BB607CF-59CC-4836-B862-EA94411FFE2A}"/>
              </a:ext>
            </a:extLst>
          </p:cNvPr>
          <p:cNvGrpSpPr/>
          <p:nvPr/>
        </p:nvGrpSpPr>
        <p:grpSpPr>
          <a:xfrm>
            <a:off x="892366" y="1299784"/>
            <a:ext cx="5270009" cy="4788303"/>
            <a:chOff x="892366" y="1299784"/>
            <a:chExt cx="5270009" cy="4788303"/>
          </a:xfrm>
        </p:grpSpPr>
        <p:graphicFrame>
          <p:nvGraphicFramePr>
            <p:cNvPr id="26" name="Diagram 25">
              <a:extLst>
                <a:ext uri="{FF2B5EF4-FFF2-40B4-BE49-F238E27FC236}">
                  <a16:creationId xmlns:a16="http://schemas.microsoft.com/office/drawing/2014/main" id="{CDA13964-B6E4-45BB-8C15-1769FB30891C}"/>
                </a:ext>
              </a:extLst>
            </p:cNvPr>
            <p:cNvGraphicFramePr/>
            <p:nvPr/>
          </p:nvGraphicFramePr>
          <p:xfrm>
            <a:off x="1296073" y="1299784"/>
            <a:ext cx="3859019" cy="2383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Oval 26">
              <a:extLst>
                <a:ext uri="{FF2B5EF4-FFF2-40B4-BE49-F238E27FC236}">
                  <a16:creationId xmlns:a16="http://schemas.microsoft.com/office/drawing/2014/main" id="{F16A7C8E-C119-4210-B053-240FE10B3C79}"/>
                </a:ext>
              </a:extLst>
            </p:cNvPr>
            <p:cNvSpPr/>
            <p:nvPr/>
          </p:nvSpPr>
          <p:spPr>
            <a:xfrm>
              <a:off x="1393409" y="3339044"/>
              <a:ext cx="1407373" cy="1450519"/>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chor="ctr"/>
            <a:lstStyle/>
            <a:p>
              <a:pPr algn="ctr"/>
              <a:r>
                <a:rPr lang="en-US" sz="1400"/>
                <a:t>Agri-food</a:t>
              </a:r>
              <a:endParaRPr lang="en-GB" sz="1400"/>
            </a:p>
          </p:txBody>
        </p:sp>
        <p:sp>
          <p:nvSpPr>
            <p:cNvPr id="28" name="Oval 27">
              <a:extLst>
                <a:ext uri="{FF2B5EF4-FFF2-40B4-BE49-F238E27FC236}">
                  <a16:creationId xmlns:a16="http://schemas.microsoft.com/office/drawing/2014/main" id="{B16023BD-592F-4976-9ACF-1011E9F6882A}"/>
                </a:ext>
              </a:extLst>
            </p:cNvPr>
            <p:cNvSpPr/>
            <p:nvPr/>
          </p:nvSpPr>
          <p:spPr>
            <a:xfrm>
              <a:off x="2512754" y="3331915"/>
              <a:ext cx="1407373" cy="1450519"/>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chor="ctr"/>
            <a:lstStyle/>
            <a:p>
              <a:pPr algn="ctr"/>
              <a:r>
                <a:rPr lang="en-US" sz="1400"/>
                <a:t>Clean Energy</a:t>
              </a:r>
              <a:endParaRPr lang="en-GB" sz="1400"/>
            </a:p>
          </p:txBody>
        </p:sp>
        <p:sp>
          <p:nvSpPr>
            <p:cNvPr id="29" name="Oval 28">
              <a:extLst>
                <a:ext uri="{FF2B5EF4-FFF2-40B4-BE49-F238E27FC236}">
                  <a16:creationId xmlns:a16="http://schemas.microsoft.com/office/drawing/2014/main" id="{4B841538-A49F-4314-A089-2695B45BBE6E}"/>
                </a:ext>
              </a:extLst>
            </p:cNvPr>
            <p:cNvSpPr/>
            <p:nvPr/>
          </p:nvSpPr>
          <p:spPr>
            <a:xfrm>
              <a:off x="3681188" y="3331531"/>
              <a:ext cx="1451326" cy="1450519"/>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chor="ctr"/>
            <a:lstStyle/>
            <a:p>
              <a:pPr algn="ctr"/>
              <a:r>
                <a:rPr lang="en-US" sz="1400"/>
                <a:t>ICT/Digital Creative</a:t>
              </a:r>
              <a:endParaRPr lang="en-GB" sz="1400"/>
            </a:p>
          </p:txBody>
        </p:sp>
        <p:sp>
          <p:nvSpPr>
            <p:cNvPr id="30" name="TextBox 29">
              <a:extLst>
                <a:ext uri="{FF2B5EF4-FFF2-40B4-BE49-F238E27FC236}">
                  <a16:creationId xmlns:a16="http://schemas.microsoft.com/office/drawing/2014/main" id="{8BDAFFAC-0EE9-4CD7-AC5E-F13991650BCE}"/>
                </a:ext>
              </a:extLst>
            </p:cNvPr>
            <p:cNvSpPr txBox="1"/>
            <p:nvPr/>
          </p:nvSpPr>
          <p:spPr>
            <a:xfrm>
              <a:off x="2650367" y="2302493"/>
              <a:ext cx="1272209" cy="369332"/>
            </a:xfrm>
            <a:prstGeom prst="rect">
              <a:avLst/>
            </a:prstGeom>
            <a:noFill/>
          </p:spPr>
          <p:txBody>
            <a:bodyPr wrap="square" rtlCol="0">
              <a:spAutoFit/>
            </a:bodyPr>
            <a:lstStyle/>
            <a:p>
              <a:pPr algn="ctr"/>
              <a:r>
                <a:rPr lang="en-US" b="1"/>
                <a:t>Growth</a:t>
              </a:r>
              <a:endParaRPr lang="en-GB" b="1"/>
            </a:p>
          </p:txBody>
        </p:sp>
        <p:sp>
          <p:nvSpPr>
            <p:cNvPr id="31" name="Rectangle: Rounded Corners 30">
              <a:extLst>
                <a:ext uri="{FF2B5EF4-FFF2-40B4-BE49-F238E27FC236}">
                  <a16:creationId xmlns:a16="http://schemas.microsoft.com/office/drawing/2014/main" id="{139D07EC-C2F0-4127-8568-A83EB7B0963A}"/>
                </a:ext>
              </a:extLst>
            </p:cNvPr>
            <p:cNvSpPr/>
            <p:nvPr/>
          </p:nvSpPr>
          <p:spPr>
            <a:xfrm>
              <a:off x="892366" y="4616067"/>
              <a:ext cx="4605051" cy="825689"/>
            </a:xfrm>
            <a:prstGeom prst="roundRect">
              <a:avLst/>
            </a:prstGeom>
            <a:solidFill>
              <a:schemeClr val="accent1">
                <a:alpha val="9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Underpinning Sectors</a:t>
              </a:r>
            </a:p>
            <a:p>
              <a:pPr algn="ctr"/>
              <a:r>
                <a:rPr lang="en-US" sz="1200"/>
                <a:t>Skills, Innovation, Infrastructure, Business Environment </a:t>
              </a:r>
              <a:endParaRPr lang="en-GB" sz="1200"/>
            </a:p>
          </p:txBody>
        </p:sp>
        <p:sp>
          <p:nvSpPr>
            <p:cNvPr id="32" name="Arrow: Up 31">
              <a:extLst>
                <a:ext uri="{FF2B5EF4-FFF2-40B4-BE49-F238E27FC236}">
                  <a16:creationId xmlns:a16="http://schemas.microsoft.com/office/drawing/2014/main" id="{17BF9312-D54E-4832-BDEB-3DEA8E8E3022}"/>
                </a:ext>
              </a:extLst>
            </p:cNvPr>
            <p:cNvSpPr/>
            <p:nvPr/>
          </p:nvSpPr>
          <p:spPr>
            <a:xfrm>
              <a:off x="1652530" y="5484990"/>
              <a:ext cx="308472" cy="473726"/>
            </a:xfrm>
            <a:prstGeom prst="up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Up 32">
              <a:extLst>
                <a:ext uri="{FF2B5EF4-FFF2-40B4-BE49-F238E27FC236}">
                  <a16:creationId xmlns:a16="http://schemas.microsoft.com/office/drawing/2014/main" id="{04AD25D3-8C84-48C3-A995-C140F5165C53}"/>
                </a:ext>
              </a:extLst>
            </p:cNvPr>
            <p:cNvSpPr/>
            <p:nvPr/>
          </p:nvSpPr>
          <p:spPr>
            <a:xfrm>
              <a:off x="4373800" y="5484990"/>
              <a:ext cx="308472" cy="473726"/>
            </a:xfrm>
            <a:prstGeom prst="up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2D6475B7-6DF9-40AA-AFCA-661C55CAB25D}"/>
                </a:ext>
              </a:extLst>
            </p:cNvPr>
            <p:cNvSpPr txBox="1"/>
            <p:nvPr/>
          </p:nvSpPr>
          <p:spPr>
            <a:xfrm>
              <a:off x="2062578" y="5441756"/>
              <a:ext cx="2264626" cy="646331"/>
            </a:xfrm>
            <a:prstGeom prst="rect">
              <a:avLst/>
            </a:prstGeom>
            <a:noFill/>
          </p:spPr>
          <p:txBody>
            <a:bodyPr wrap="square" rtlCol="0">
              <a:spAutoFit/>
            </a:bodyPr>
            <a:lstStyle/>
            <a:p>
              <a:pPr algn="ctr"/>
              <a:r>
                <a:rPr lang="en-US"/>
                <a:t>Alignment of local strategies &amp; Plans</a:t>
              </a:r>
              <a:endParaRPr lang="en-GB"/>
            </a:p>
          </p:txBody>
        </p:sp>
        <p:sp>
          <p:nvSpPr>
            <p:cNvPr id="35" name="Arrow: Up 34">
              <a:extLst>
                <a:ext uri="{FF2B5EF4-FFF2-40B4-BE49-F238E27FC236}">
                  <a16:creationId xmlns:a16="http://schemas.microsoft.com/office/drawing/2014/main" id="{A4766406-3774-4EAB-BC26-21A167ECA5D2}"/>
                </a:ext>
              </a:extLst>
            </p:cNvPr>
            <p:cNvSpPr/>
            <p:nvPr/>
          </p:nvSpPr>
          <p:spPr>
            <a:xfrm>
              <a:off x="5594753" y="1346345"/>
              <a:ext cx="567622" cy="4612371"/>
            </a:xfrm>
            <a:prstGeom prst="up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PLACE</a:t>
              </a:r>
              <a:endParaRPr lang="en-GB"/>
            </a:p>
          </p:txBody>
        </p:sp>
      </p:grpSp>
      <p:sp>
        <p:nvSpPr>
          <p:cNvPr id="37" name="TextBox 36">
            <a:extLst>
              <a:ext uri="{FF2B5EF4-FFF2-40B4-BE49-F238E27FC236}">
                <a16:creationId xmlns:a16="http://schemas.microsoft.com/office/drawing/2014/main" id="{0DEAD5E4-D15A-49E5-9E57-FD32270BCC0A}"/>
              </a:ext>
            </a:extLst>
          </p:cNvPr>
          <p:cNvSpPr txBox="1"/>
          <p:nvPr/>
        </p:nvSpPr>
        <p:spPr>
          <a:xfrm>
            <a:off x="6624614" y="1425330"/>
            <a:ext cx="4870700" cy="3970318"/>
          </a:xfrm>
          <a:prstGeom prst="rect">
            <a:avLst/>
          </a:prstGeom>
          <a:noFill/>
        </p:spPr>
        <p:txBody>
          <a:bodyPr wrap="square">
            <a:spAutoFit/>
          </a:bodyPr>
          <a:lstStyle/>
          <a:p>
            <a:pPr marL="0" indent="0">
              <a:buNone/>
            </a:pPr>
            <a:r>
              <a:rPr lang="en-US" sz="1800">
                <a:latin typeface="+mj-lt"/>
              </a:rPr>
              <a:t>An opportunity to move to the next level</a:t>
            </a:r>
          </a:p>
          <a:p>
            <a:pPr marL="0" indent="0">
              <a:buNone/>
            </a:pPr>
            <a:endParaRPr lang="en-US">
              <a:latin typeface="+mj-lt"/>
            </a:endParaRPr>
          </a:p>
          <a:p>
            <a:pPr marL="285750" indent="-285750">
              <a:buFont typeface="Arial" panose="020B0604020202020204" pitchFamily="34" charset="0"/>
              <a:buChar char="•"/>
            </a:pPr>
            <a:r>
              <a:rPr lang="en-US" sz="1800">
                <a:latin typeface="+mj-lt"/>
              </a:rPr>
              <a:t>Not a new strategy, an evolved plan.</a:t>
            </a:r>
          </a:p>
          <a:p>
            <a:endParaRPr lang="en-US" sz="1800">
              <a:latin typeface="+mj-lt"/>
            </a:endParaRPr>
          </a:p>
          <a:p>
            <a:pPr marL="285750" indent="-285750">
              <a:buFont typeface="Arial" panose="020B0604020202020204" pitchFamily="34" charset="0"/>
              <a:buChar char="•"/>
            </a:pPr>
            <a:r>
              <a:rPr lang="en-US" sz="1800">
                <a:latin typeface="+mj-lt"/>
              </a:rPr>
              <a:t>Approach to Renewal Plan</a:t>
            </a:r>
            <a:endParaRPr lang="en-US"/>
          </a:p>
          <a:p>
            <a:pPr marL="742950" lvl="1" indent="-285750">
              <a:buFont typeface="Arial" panose="020B0604020202020204" pitchFamily="34" charset="0"/>
              <a:buChar char="•"/>
            </a:pPr>
            <a:r>
              <a:rPr lang="en-US"/>
              <a:t>Consolidate</a:t>
            </a:r>
          </a:p>
          <a:p>
            <a:pPr marL="742950" lvl="1" indent="-285750">
              <a:buFont typeface="Arial" panose="020B0604020202020204" pitchFamily="34" charset="0"/>
              <a:buChar char="•"/>
            </a:pPr>
            <a:r>
              <a:rPr lang="en-US"/>
              <a:t>Refine</a:t>
            </a:r>
          </a:p>
          <a:p>
            <a:pPr marL="742950" lvl="1" indent="-285750">
              <a:buFont typeface="Arial" panose="020B0604020202020204" pitchFamily="34" charset="0"/>
              <a:buChar char="•"/>
            </a:pPr>
            <a:r>
              <a:rPr lang="en-US"/>
              <a:t>Agile</a:t>
            </a:r>
          </a:p>
          <a:p>
            <a:pPr lvl="1"/>
            <a:endParaRPr lang="en-US"/>
          </a:p>
          <a:p>
            <a:pPr marL="285750" indent="-285750">
              <a:buFont typeface="Arial" panose="020B0604020202020204" pitchFamily="34" charset="0"/>
              <a:buChar char="•"/>
            </a:pPr>
            <a:r>
              <a:rPr lang="en-US"/>
              <a:t>Co-design, bottom up, defining of roles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What does success look like? How do we measure it?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62909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446975" y="245754"/>
            <a:ext cx="7298050" cy="837247"/>
          </a:xfrm>
        </p:spPr>
        <p:txBody>
          <a:bodyPr/>
          <a:lstStyle/>
          <a:p>
            <a:r>
              <a:rPr lang="en-US" sz="2800" dirty="0">
                <a:effectLst/>
                <a:latin typeface="Calibri" panose="020F0502020204030204" pitchFamily="34" charset="0"/>
                <a:ea typeface="Times New Roman" panose="02020603050405020304" pitchFamily="18" charset="0"/>
              </a:rPr>
              <a:t>The Economic Renewal Plan will … </a:t>
            </a:r>
            <a:endParaRPr lang="en-GB" sz="2800" dirty="0">
              <a:solidFill>
                <a:srgbClr val="FF0000"/>
              </a:solidFill>
              <a:effectLst/>
              <a:latin typeface="Calibri" panose="020F0502020204030204" pitchFamily="34" charset="0"/>
              <a:ea typeface="Calibri" panose="020F0502020204030204" pitchFamily="34" charset="0"/>
            </a:endParaRPr>
          </a:p>
          <a:p>
            <a:endParaRPr lang="en-GB" dirty="0"/>
          </a:p>
        </p:txBody>
      </p:sp>
      <p:pic>
        <p:nvPicPr>
          <p:cNvPr id="6" name="Picture 5">
            <a:extLst>
              <a:ext uri="{FF2B5EF4-FFF2-40B4-BE49-F238E27FC236}">
                <a16:creationId xmlns:a16="http://schemas.microsoft.com/office/drawing/2014/main" id="{AF390E2B-6017-450F-B181-6FD4B3628275}"/>
              </a:ext>
            </a:extLst>
          </p:cNvPr>
          <p:cNvPicPr>
            <a:picLocks noChangeAspect="1"/>
          </p:cNvPicPr>
          <p:nvPr/>
        </p:nvPicPr>
        <p:blipFill rotWithShape="1">
          <a:blip r:embed="rId3"/>
          <a:srcRect l="5909" t="18990" r="36818" b="9764"/>
          <a:stretch/>
        </p:blipFill>
        <p:spPr>
          <a:xfrm>
            <a:off x="150500" y="1281705"/>
            <a:ext cx="2825631" cy="1977194"/>
          </a:xfrm>
          <a:prstGeom prst="rect">
            <a:avLst/>
          </a:prstGeom>
        </p:spPr>
      </p:pic>
      <p:pic>
        <p:nvPicPr>
          <p:cNvPr id="5" name="Picture 4">
            <a:extLst>
              <a:ext uri="{FF2B5EF4-FFF2-40B4-BE49-F238E27FC236}">
                <a16:creationId xmlns:a16="http://schemas.microsoft.com/office/drawing/2014/main" id="{D8C65FCF-A848-41E0-BB38-AC34E6A2674F}"/>
              </a:ext>
            </a:extLst>
          </p:cNvPr>
          <p:cNvPicPr>
            <a:picLocks noChangeAspect="1"/>
          </p:cNvPicPr>
          <p:nvPr/>
        </p:nvPicPr>
        <p:blipFill rotWithShape="1">
          <a:blip r:embed="rId4"/>
          <a:srcRect l="25713" t="14636" r="26668" b="24867"/>
          <a:stretch/>
        </p:blipFill>
        <p:spPr>
          <a:xfrm>
            <a:off x="1640646" y="2381697"/>
            <a:ext cx="2818272" cy="2013945"/>
          </a:xfrm>
          <a:prstGeom prst="rect">
            <a:avLst/>
          </a:prstGeom>
        </p:spPr>
      </p:pic>
      <p:pic>
        <p:nvPicPr>
          <p:cNvPr id="8" name="Picture 7">
            <a:extLst>
              <a:ext uri="{FF2B5EF4-FFF2-40B4-BE49-F238E27FC236}">
                <a16:creationId xmlns:a16="http://schemas.microsoft.com/office/drawing/2014/main" id="{156E2CCD-207C-4AFA-8AC7-F6163560BFDB}"/>
              </a:ext>
            </a:extLst>
          </p:cNvPr>
          <p:cNvPicPr>
            <a:picLocks noChangeAspect="1"/>
          </p:cNvPicPr>
          <p:nvPr/>
        </p:nvPicPr>
        <p:blipFill rotWithShape="1">
          <a:blip r:embed="rId5"/>
          <a:srcRect l="20783" t="15421" r="21386" b="12449"/>
          <a:stretch/>
        </p:blipFill>
        <p:spPr>
          <a:xfrm>
            <a:off x="171986" y="4102489"/>
            <a:ext cx="2818271" cy="1977194"/>
          </a:xfrm>
          <a:prstGeom prst="rect">
            <a:avLst/>
          </a:prstGeom>
        </p:spPr>
      </p:pic>
      <p:sp>
        <p:nvSpPr>
          <p:cNvPr id="9" name="Content Placeholder 1">
            <a:extLst>
              <a:ext uri="{FF2B5EF4-FFF2-40B4-BE49-F238E27FC236}">
                <a16:creationId xmlns:a16="http://schemas.microsoft.com/office/drawing/2014/main" id="{961C060B-13A9-495C-B22C-3791E348F809}"/>
              </a:ext>
            </a:extLst>
          </p:cNvPr>
          <p:cNvSpPr>
            <a:spLocks noGrp="1"/>
          </p:cNvSpPr>
          <p:nvPr>
            <p:ph sz="half" idx="30"/>
          </p:nvPr>
        </p:nvSpPr>
        <p:spPr>
          <a:xfrm>
            <a:off x="4721964" y="1439099"/>
            <a:ext cx="7298050" cy="4754523"/>
          </a:xfrm>
        </p:spPr>
        <p:txBody>
          <a:bodyPr/>
          <a:lstStyle/>
          <a:p>
            <a:endParaRPr lang="en-US" sz="2000">
              <a:latin typeface="+mj-lt"/>
            </a:endParaRPr>
          </a:p>
          <a:p>
            <a:pPr marL="0" indent="0">
              <a:buNone/>
            </a:pPr>
            <a:endParaRPr lang="en-US" sz="1800">
              <a:latin typeface="+mj-lt"/>
            </a:endParaRPr>
          </a:p>
        </p:txBody>
      </p:sp>
      <p:sp>
        <p:nvSpPr>
          <p:cNvPr id="10" name="Content Placeholder 1">
            <a:extLst>
              <a:ext uri="{FF2B5EF4-FFF2-40B4-BE49-F238E27FC236}">
                <a16:creationId xmlns:a16="http://schemas.microsoft.com/office/drawing/2014/main" id="{540DCCBA-4D44-4526-BA66-2DBDDECF26C4}"/>
              </a:ext>
            </a:extLst>
          </p:cNvPr>
          <p:cNvSpPr txBox="1">
            <a:spLocks/>
          </p:cNvSpPr>
          <p:nvPr/>
        </p:nvSpPr>
        <p:spPr>
          <a:xfrm>
            <a:off x="4743450" y="1244864"/>
            <a:ext cx="7298050" cy="5099952"/>
          </a:xfrm>
          <a:prstGeom prst="rect">
            <a:avLst/>
          </a:prstGeom>
        </p:spPr>
        <p:txBody>
          <a:bodyPr/>
          <a:lstStyle>
            <a:lvl1pPr marL="228600" indent="-228600" algn="l" rtl="0" eaLnBrk="0" fontAlgn="base" hangingPunct="0">
              <a:lnSpc>
                <a:spcPct val="100000"/>
              </a:lnSpc>
              <a:spcBef>
                <a:spcPts val="1000"/>
              </a:spcBef>
              <a:spcAft>
                <a:spcPct val="0"/>
              </a:spcAft>
              <a:buFont typeface="System Font"/>
              <a:buChar char="–"/>
              <a:defRPr sz="1400" kern="1200">
                <a:solidFill>
                  <a:schemeClr val="tx1"/>
                </a:solidFill>
                <a:latin typeface="+mn-lt"/>
                <a:ea typeface="+mn-ea"/>
                <a:cs typeface="+mn-cs"/>
              </a:defRPr>
            </a:lvl1pPr>
            <a:lvl2pPr marL="685800" indent="-228600" algn="l" rtl="0" eaLnBrk="0" fontAlgn="base" hangingPunct="0">
              <a:lnSpc>
                <a:spcPct val="100000"/>
              </a:lnSpc>
              <a:spcBef>
                <a:spcPts val="500"/>
              </a:spcBef>
              <a:spcAft>
                <a:spcPct val="0"/>
              </a:spcAft>
              <a:buFont typeface="System Font"/>
              <a:buChar char="–"/>
              <a:defRPr sz="1400" kern="1200">
                <a:solidFill>
                  <a:schemeClr val="tx1"/>
                </a:solidFill>
                <a:latin typeface="+mn-lt"/>
                <a:ea typeface="+mn-ea"/>
                <a:cs typeface="+mn-cs"/>
              </a:defRPr>
            </a:lvl2pPr>
            <a:lvl3pPr marL="1143000" indent="-228600" algn="l" rtl="0" eaLnBrk="0" fontAlgn="base" hangingPunct="0">
              <a:lnSpc>
                <a:spcPct val="100000"/>
              </a:lnSpc>
              <a:spcBef>
                <a:spcPts val="500"/>
              </a:spcBef>
              <a:spcAft>
                <a:spcPct val="0"/>
              </a:spcAft>
              <a:buFont typeface="System Font"/>
              <a:buChar char="–"/>
              <a:defRPr sz="1400" kern="1200">
                <a:solidFill>
                  <a:schemeClr val="tx1"/>
                </a:solidFill>
                <a:latin typeface="+mn-lt"/>
                <a:ea typeface="+mn-ea"/>
                <a:cs typeface="+mn-cs"/>
              </a:defRPr>
            </a:lvl3pPr>
            <a:lvl4pPr marL="1600200" indent="-228600" algn="l" rtl="0" eaLnBrk="0" fontAlgn="base" hangingPunct="0">
              <a:lnSpc>
                <a:spcPct val="100000"/>
              </a:lnSpc>
              <a:spcBef>
                <a:spcPts val="500"/>
              </a:spcBef>
              <a:spcAft>
                <a:spcPct val="0"/>
              </a:spcAft>
              <a:buFont typeface="System Font"/>
              <a:buChar char="–"/>
              <a:defRPr sz="1400" kern="1200">
                <a:solidFill>
                  <a:schemeClr val="tx1"/>
                </a:solidFill>
                <a:latin typeface="+mn-lt"/>
                <a:ea typeface="+mn-ea"/>
                <a:cs typeface="+mn-cs"/>
              </a:defRPr>
            </a:lvl4pPr>
            <a:lvl5pPr marL="2057400" indent="-228600" algn="l" rtl="0" eaLnBrk="0" fontAlgn="base" hangingPunct="0">
              <a:lnSpc>
                <a:spcPct val="100000"/>
              </a:lnSpc>
              <a:spcBef>
                <a:spcPts val="500"/>
              </a:spcBef>
              <a:spcAft>
                <a:spcPct val="0"/>
              </a:spcAft>
              <a:buFont typeface="System Fon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1600" dirty="0"/>
              <a:t>Consolidate of Economic Strategy, LIS, Restart Plan and the Investment Plan</a:t>
            </a:r>
          </a:p>
          <a:p>
            <a:pPr defTabSz="914400"/>
            <a:r>
              <a:rPr lang="en-US" altLang="en-US" sz="1600" dirty="0"/>
              <a:t>Have strong buy in from all partners and is codesigned</a:t>
            </a:r>
          </a:p>
          <a:p>
            <a:pPr defTabSz="914400"/>
            <a:r>
              <a:rPr lang="en-US" altLang="en-US" sz="1600" dirty="0"/>
              <a:t>Refine our ambitions, strategic opportunities and interventions</a:t>
            </a:r>
          </a:p>
          <a:p>
            <a:pPr defTabSz="914400"/>
            <a:r>
              <a:rPr lang="en-US" altLang="en-US" sz="1600" dirty="0"/>
              <a:t>Clearly illustrates economic opportunities and challenges</a:t>
            </a:r>
          </a:p>
          <a:p>
            <a:pPr defTabSz="914400"/>
            <a:r>
              <a:rPr lang="en-US" altLang="en-US" sz="1600" dirty="0"/>
              <a:t>Set out the potential of Norfolk and Suffolk at a strategic level</a:t>
            </a:r>
          </a:p>
          <a:p>
            <a:pPr defTabSz="914400"/>
            <a:r>
              <a:rPr lang="en-US" altLang="en-US" sz="1600" dirty="0"/>
              <a:t>Provide a regional framework to help priorities investments</a:t>
            </a:r>
          </a:p>
          <a:p>
            <a:pPr defTabSz="914400"/>
            <a:r>
              <a:rPr lang="en-US" altLang="en-US" sz="1600" dirty="0"/>
              <a:t>Be underpinned by a shared qualitative and quantitively evidence base that aligns with interventions</a:t>
            </a:r>
          </a:p>
          <a:p>
            <a:pPr defTabSz="914400"/>
            <a:r>
              <a:rPr lang="en-US" altLang="en-US" sz="1600" dirty="0"/>
              <a:t>Sets out clear refined action and the roles of partners in delivery</a:t>
            </a:r>
          </a:p>
          <a:p>
            <a:pPr defTabSz="914400"/>
            <a:r>
              <a:rPr lang="en-US" altLang="en-US" sz="1600" dirty="0"/>
              <a:t>Draws out place more that previous strategies/plans</a:t>
            </a:r>
          </a:p>
          <a:p>
            <a:pPr defTabSz="914400"/>
            <a:r>
              <a:rPr lang="en-US" altLang="en-US" sz="1600" dirty="0"/>
              <a:t>Aligns with government Plan for growth</a:t>
            </a:r>
          </a:p>
          <a:p>
            <a:pPr defTabSz="914400"/>
            <a:r>
              <a:rPr lang="en-US" altLang="en-US" sz="1600" dirty="0"/>
              <a:t>Be accessible to all</a:t>
            </a:r>
          </a:p>
          <a:p>
            <a:pPr defTabSz="914400"/>
            <a:r>
              <a:rPr lang="en-US" sz="1600" dirty="0"/>
              <a:t>Drive a clean, zero carbon recovery</a:t>
            </a:r>
          </a:p>
          <a:p>
            <a:pPr defTabSz="914400"/>
            <a:endParaRPr lang="en-US" altLang="en-US" sz="1800" dirty="0"/>
          </a:p>
          <a:p>
            <a:pPr defTabSz="914400"/>
            <a:endParaRPr lang="en-US" altLang="en-US" sz="1800" dirty="0"/>
          </a:p>
          <a:p>
            <a:pPr defTabSz="914400"/>
            <a:endParaRPr lang="en-US" sz="1800" dirty="0">
              <a:latin typeface="+mj-lt"/>
            </a:endParaRPr>
          </a:p>
        </p:txBody>
      </p:sp>
    </p:spTree>
    <p:extLst>
      <p:ext uri="{BB962C8B-B14F-4D97-AF65-F5344CB8AC3E}">
        <p14:creationId xmlns:p14="http://schemas.microsoft.com/office/powerpoint/2010/main" val="381925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69587-9FF2-4FF6-9239-265FBA8A041A}"/>
              </a:ext>
            </a:extLst>
          </p:cNvPr>
          <p:cNvSpPr>
            <a:spLocks noGrp="1"/>
          </p:cNvSpPr>
          <p:nvPr>
            <p:ph type="body" sz="quarter" idx="28"/>
          </p:nvPr>
        </p:nvSpPr>
        <p:spPr>
          <a:xfrm>
            <a:off x="2417646" y="390820"/>
            <a:ext cx="11346542" cy="542873"/>
          </a:xfrm>
        </p:spPr>
        <p:txBody>
          <a:bodyPr/>
          <a:lstStyle/>
          <a:p>
            <a:r>
              <a:rPr lang="en-US"/>
              <a:t>Approach in detail and Timeline</a:t>
            </a:r>
            <a:endParaRPr lang="en-GB">
              <a:solidFill>
                <a:schemeClr val="accent6">
                  <a:lumMod val="50000"/>
                </a:schemeClr>
              </a:solidFill>
            </a:endParaRPr>
          </a:p>
        </p:txBody>
      </p:sp>
      <p:sp>
        <p:nvSpPr>
          <p:cNvPr id="3" name="Rectangle: Rounded Corners 2">
            <a:extLst>
              <a:ext uri="{FF2B5EF4-FFF2-40B4-BE49-F238E27FC236}">
                <a16:creationId xmlns:a16="http://schemas.microsoft.com/office/drawing/2014/main" id="{B54B1689-E25F-4AAB-97F8-62BEF344B669}"/>
              </a:ext>
            </a:extLst>
          </p:cNvPr>
          <p:cNvSpPr/>
          <p:nvPr/>
        </p:nvSpPr>
        <p:spPr>
          <a:xfrm>
            <a:off x="1485901" y="1305170"/>
            <a:ext cx="1809750" cy="2988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Scope &amp; Define</a:t>
            </a:r>
          </a:p>
          <a:p>
            <a:pPr marL="171450" indent="-171450">
              <a:buFont typeface="Arial" panose="020B0604020202020204" pitchFamily="34" charset="0"/>
              <a:buChar char="•"/>
            </a:pPr>
            <a:endParaRPr lang="en-US" sz="1000"/>
          </a:p>
          <a:p>
            <a:pPr marL="171450" indent="-171450">
              <a:buFont typeface="Arial" panose="020B0604020202020204" pitchFamily="34" charset="0"/>
              <a:buChar char="•"/>
            </a:pPr>
            <a:r>
              <a:rPr lang="en-US" sz="1100"/>
              <a:t>Agree approach to developing Renewal Plan</a:t>
            </a:r>
            <a:r>
              <a:rPr lang="en-US" sz="1100" b="1"/>
              <a:t> </a:t>
            </a:r>
          </a:p>
          <a:p>
            <a:pPr marL="171450" indent="-171450">
              <a:buFont typeface="Arial" panose="020B0604020202020204" pitchFamily="34" charset="0"/>
              <a:buChar char="•"/>
            </a:pPr>
            <a:r>
              <a:rPr lang="en-US" sz="1100"/>
              <a:t>Seek agreement to consolidate, refine &amp; to be agile</a:t>
            </a:r>
          </a:p>
          <a:p>
            <a:pPr marL="171450" indent="-171450">
              <a:buFont typeface="Arial" panose="020B0604020202020204" pitchFamily="34" charset="0"/>
              <a:buChar char="•"/>
            </a:pPr>
            <a:r>
              <a:rPr lang="en-US" sz="1100"/>
              <a:t>Review existing evidence, map need and gaps &amp; appropriate methods to fill them.</a:t>
            </a:r>
          </a:p>
          <a:p>
            <a:pPr marL="171450" indent="-171450">
              <a:buFont typeface="Arial" panose="020B0604020202020204" pitchFamily="34" charset="0"/>
              <a:buChar char="•"/>
            </a:pPr>
            <a:r>
              <a:rPr lang="en-US" sz="1100"/>
              <a:t>Agree Evidence framework</a:t>
            </a:r>
            <a:endParaRPr lang="en-GB" sz="1100"/>
          </a:p>
        </p:txBody>
      </p:sp>
      <p:sp>
        <p:nvSpPr>
          <p:cNvPr id="5" name="Rectangle: Rounded Corners 4">
            <a:extLst>
              <a:ext uri="{FF2B5EF4-FFF2-40B4-BE49-F238E27FC236}">
                <a16:creationId xmlns:a16="http://schemas.microsoft.com/office/drawing/2014/main" id="{6D783CB0-AD8C-4ED1-BF59-77EEBC4BE8F2}"/>
              </a:ext>
            </a:extLst>
          </p:cNvPr>
          <p:cNvSpPr/>
          <p:nvPr/>
        </p:nvSpPr>
        <p:spPr>
          <a:xfrm>
            <a:off x="3471863" y="1283554"/>
            <a:ext cx="1809750" cy="3009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Update, Review &amp; Refine</a:t>
            </a:r>
          </a:p>
          <a:p>
            <a:pPr algn="ctr"/>
            <a:r>
              <a:rPr lang="en-US" sz="1000" b="1"/>
              <a:t> </a:t>
            </a:r>
          </a:p>
          <a:p>
            <a:pPr marL="180975" indent="-180975">
              <a:buFont typeface="Arial" panose="020B0604020202020204" pitchFamily="34" charset="0"/>
              <a:buChar char="•"/>
            </a:pPr>
            <a:r>
              <a:rPr lang="en-US" sz="1100"/>
              <a:t>Refine aspirations and strengths.</a:t>
            </a:r>
          </a:p>
          <a:p>
            <a:pPr marL="180975" indent="-180975">
              <a:buFont typeface="Arial" panose="020B0604020202020204" pitchFamily="34" charset="0"/>
              <a:buChar char="•"/>
            </a:pPr>
            <a:r>
              <a:rPr lang="en-US" sz="1100"/>
              <a:t>Review current interventions locally &amp; nationally.</a:t>
            </a:r>
          </a:p>
          <a:p>
            <a:pPr marL="180975" indent="-180975">
              <a:buFont typeface="Arial" panose="020B0604020202020204" pitchFamily="34" charset="0"/>
              <a:buChar char="•"/>
            </a:pPr>
            <a:r>
              <a:rPr lang="en-US" sz="1100"/>
              <a:t>Update current evidence &amp; build evidence base where gaps have been identified.</a:t>
            </a:r>
          </a:p>
          <a:p>
            <a:pPr marL="180975" indent="-180975">
              <a:buFont typeface="Arial" panose="020B0604020202020204" pitchFamily="34" charset="0"/>
              <a:buChar char="•"/>
            </a:pPr>
            <a:r>
              <a:rPr lang="en-US" sz="1100"/>
              <a:t>Agree framework for Renewal Plan.</a:t>
            </a:r>
          </a:p>
        </p:txBody>
      </p:sp>
      <p:sp>
        <p:nvSpPr>
          <p:cNvPr id="6" name="Rectangle: Rounded Corners 5">
            <a:extLst>
              <a:ext uri="{FF2B5EF4-FFF2-40B4-BE49-F238E27FC236}">
                <a16:creationId xmlns:a16="http://schemas.microsoft.com/office/drawing/2014/main" id="{02125571-8F91-4C4F-AA6F-4984E7CECA0C}"/>
              </a:ext>
            </a:extLst>
          </p:cNvPr>
          <p:cNvSpPr/>
          <p:nvPr/>
        </p:nvSpPr>
        <p:spPr>
          <a:xfrm>
            <a:off x="5457825" y="1287156"/>
            <a:ext cx="1809750" cy="30024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Development of Interventions</a:t>
            </a:r>
          </a:p>
          <a:p>
            <a:pPr algn="ctr"/>
            <a:r>
              <a:rPr lang="en-US" sz="1000" b="1" dirty="0"/>
              <a:t> </a:t>
            </a:r>
          </a:p>
          <a:p>
            <a:pPr marL="88900" indent="-88900">
              <a:buFont typeface="Arial" panose="020B0604020202020204" pitchFamily="34" charset="0"/>
              <a:buChar char="•"/>
            </a:pPr>
            <a:r>
              <a:rPr lang="en-US" sz="1100" dirty="0"/>
              <a:t>Use evidence &amp; insight to agree existing &amp; develop new interventions.</a:t>
            </a:r>
          </a:p>
          <a:p>
            <a:pPr marL="88900" indent="-88900">
              <a:buFont typeface="Arial" panose="020B0604020202020204" pitchFamily="34" charset="0"/>
              <a:buChar char="•"/>
            </a:pPr>
            <a:r>
              <a:rPr lang="en-US" sz="1100" dirty="0"/>
              <a:t>Agree how success will be monitored, measured &amp; reported.</a:t>
            </a:r>
          </a:p>
          <a:p>
            <a:pPr marL="88900" indent="-88900">
              <a:buFont typeface="Arial" panose="020B0604020202020204" pitchFamily="34" charset="0"/>
              <a:buChar char="•"/>
            </a:pPr>
            <a:r>
              <a:rPr lang="en-US" sz="1100" dirty="0"/>
              <a:t>Agree how to keep the evidence and plan up to date &amp; agile.</a:t>
            </a:r>
          </a:p>
          <a:p>
            <a:pPr marL="88900" indent="-88900">
              <a:buFont typeface="Arial" panose="020B0604020202020204" pitchFamily="34" charset="0"/>
              <a:buChar char="•"/>
            </a:pPr>
            <a:r>
              <a:rPr lang="en-US" sz="1100" dirty="0"/>
              <a:t>Review investment plan</a:t>
            </a:r>
          </a:p>
        </p:txBody>
      </p:sp>
      <p:sp>
        <p:nvSpPr>
          <p:cNvPr id="7" name="Rectangle: Rounded Corners 6">
            <a:extLst>
              <a:ext uri="{FF2B5EF4-FFF2-40B4-BE49-F238E27FC236}">
                <a16:creationId xmlns:a16="http://schemas.microsoft.com/office/drawing/2014/main" id="{9937BA9D-9DA2-417F-A6CD-836B2D2ED23E}"/>
              </a:ext>
            </a:extLst>
          </p:cNvPr>
          <p:cNvSpPr/>
          <p:nvPr/>
        </p:nvSpPr>
        <p:spPr>
          <a:xfrm>
            <a:off x="7443787" y="1305170"/>
            <a:ext cx="1809750" cy="2988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Draft, Design &amp; Consultation</a:t>
            </a:r>
          </a:p>
          <a:p>
            <a:pPr algn="ctr"/>
            <a:endParaRPr lang="en-GB" sz="1200" dirty="0"/>
          </a:p>
          <a:p>
            <a:pPr marL="171450" indent="-171450">
              <a:buFont typeface="Arial" panose="020B0604020202020204" pitchFamily="34" charset="0"/>
              <a:buChar char="•"/>
            </a:pPr>
            <a:r>
              <a:rPr lang="en-GB" sz="1100" dirty="0"/>
              <a:t>Draft &amp; design Renewal Plan</a:t>
            </a:r>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r>
              <a:rPr lang="en-GB" sz="1100" dirty="0"/>
              <a:t>LEP Board, Local Authority Leaders and Sector Chairs review draft</a:t>
            </a:r>
            <a:r>
              <a:rPr lang="en-GB" sz="1200" dirty="0"/>
              <a:t>.</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8" name="Rectangle: Rounded Corners 7">
            <a:extLst>
              <a:ext uri="{FF2B5EF4-FFF2-40B4-BE49-F238E27FC236}">
                <a16:creationId xmlns:a16="http://schemas.microsoft.com/office/drawing/2014/main" id="{6998DD2D-3496-45EA-9C0B-81A76D094043}"/>
              </a:ext>
            </a:extLst>
          </p:cNvPr>
          <p:cNvSpPr/>
          <p:nvPr/>
        </p:nvSpPr>
        <p:spPr>
          <a:xfrm>
            <a:off x="9429749" y="1305170"/>
            <a:ext cx="1809750" cy="2988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Sign Off and Publish</a:t>
            </a:r>
          </a:p>
          <a:p>
            <a:pPr algn="ctr"/>
            <a:endParaRPr lang="en-US" sz="1400" b="1" dirty="0"/>
          </a:p>
          <a:p>
            <a:pPr algn="ctr"/>
            <a:endParaRPr lang="en-GB" sz="1400" b="1" dirty="0"/>
          </a:p>
        </p:txBody>
      </p:sp>
      <p:sp>
        <p:nvSpPr>
          <p:cNvPr id="10" name="Rectangle: Rounded Corners 9">
            <a:extLst>
              <a:ext uri="{FF2B5EF4-FFF2-40B4-BE49-F238E27FC236}">
                <a16:creationId xmlns:a16="http://schemas.microsoft.com/office/drawing/2014/main" id="{649D9078-D8B3-4778-B1D3-141C3B3055B4}"/>
              </a:ext>
            </a:extLst>
          </p:cNvPr>
          <p:cNvSpPr/>
          <p:nvPr/>
        </p:nvSpPr>
        <p:spPr>
          <a:xfrm>
            <a:off x="1485901" y="4549966"/>
            <a:ext cx="9753598" cy="1343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F589256E-25CB-4841-918B-F58625208D94}"/>
              </a:ext>
            </a:extLst>
          </p:cNvPr>
          <p:cNvSpPr/>
          <p:nvPr/>
        </p:nvSpPr>
        <p:spPr>
          <a:xfrm>
            <a:off x="1560723" y="5631796"/>
            <a:ext cx="1731411" cy="3810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April / May</a:t>
            </a:r>
            <a:endParaRPr lang="en-GB" sz="1200" b="1" dirty="0">
              <a:solidFill>
                <a:schemeClr val="accent1"/>
              </a:solidFill>
            </a:endParaRPr>
          </a:p>
        </p:txBody>
      </p:sp>
      <p:sp>
        <p:nvSpPr>
          <p:cNvPr id="12" name="Rectangle: Rounded Corners 11">
            <a:extLst>
              <a:ext uri="{FF2B5EF4-FFF2-40B4-BE49-F238E27FC236}">
                <a16:creationId xmlns:a16="http://schemas.microsoft.com/office/drawing/2014/main" id="{BC160BBC-FBA6-43D0-A120-04E466B8416D}"/>
              </a:ext>
            </a:extLst>
          </p:cNvPr>
          <p:cNvSpPr/>
          <p:nvPr/>
        </p:nvSpPr>
        <p:spPr>
          <a:xfrm>
            <a:off x="3592745" y="5629271"/>
            <a:ext cx="1557338" cy="3810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rPr>
              <a:t>June / August</a:t>
            </a:r>
            <a:endParaRPr lang="en-GB" sz="1200" b="1">
              <a:solidFill>
                <a:schemeClr val="accent1"/>
              </a:solidFill>
            </a:endParaRPr>
          </a:p>
        </p:txBody>
      </p:sp>
      <p:sp>
        <p:nvSpPr>
          <p:cNvPr id="13" name="Rectangle: Rounded Corners 12">
            <a:extLst>
              <a:ext uri="{FF2B5EF4-FFF2-40B4-BE49-F238E27FC236}">
                <a16:creationId xmlns:a16="http://schemas.microsoft.com/office/drawing/2014/main" id="{97BEBF72-E86E-4349-8663-34EEFB44C483}"/>
              </a:ext>
            </a:extLst>
          </p:cNvPr>
          <p:cNvSpPr/>
          <p:nvPr/>
        </p:nvSpPr>
        <p:spPr>
          <a:xfrm>
            <a:off x="5518604" y="5629271"/>
            <a:ext cx="1682266" cy="3810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rPr>
              <a:t>August / September</a:t>
            </a:r>
            <a:endParaRPr lang="en-GB" sz="1200" b="1">
              <a:solidFill>
                <a:schemeClr val="accent1"/>
              </a:solidFill>
            </a:endParaRPr>
          </a:p>
        </p:txBody>
      </p:sp>
      <p:sp>
        <p:nvSpPr>
          <p:cNvPr id="14" name="Rectangle: Rounded Corners 13">
            <a:extLst>
              <a:ext uri="{FF2B5EF4-FFF2-40B4-BE49-F238E27FC236}">
                <a16:creationId xmlns:a16="http://schemas.microsoft.com/office/drawing/2014/main" id="{D62DF68F-E747-48E3-A8C4-DBF96777A62B}"/>
              </a:ext>
            </a:extLst>
          </p:cNvPr>
          <p:cNvSpPr/>
          <p:nvPr/>
        </p:nvSpPr>
        <p:spPr>
          <a:xfrm>
            <a:off x="7499844" y="5629271"/>
            <a:ext cx="1753693" cy="3810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October / December</a:t>
            </a:r>
            <a:endParaRPr lang="en-GB" sz="1200" b="1" dirty="0">
              <a:solidFill>
                <a:schemeClr val="accent1"/>
              </a:solidFill>
            </a:endParaRPr>
          </a:p>
        </p:txBody>
      </p:sp>
      <p:sp>
        <p:nvSpPr>
          <p:cNvPr id="15" name="Rectangle: Rounded Corners 14">
            <a:extLst>
              <a:ext uri="{FF2B5EF4-FFF2-40B4-BE49-F238E27FC236}">
                <a16:creationId xmlns:a16="http://schemas.microsoft.com/office/drawing/2014/main" id="{B75F7EAD-A6C3-4331-9998-BF0F8BE3B660}"/>
              </a:ext>
            </a:extLst>
          </p:cNvPr>
          <p:cNvSpPr/>
          <p:nvPr/>
        </p:nvSpPr>
        <p:spPr>
          <a:xfrm>
            <a:off x="9550631" y="5629271"/>
            <a:ext cx="1557338" cy="3810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rPr>
              <a:t>January</a:t>
            </a:r>
            <a:endParaRPr lang="en-GB" sz="1200" b="1" dirty="0">
              <a:solidFill>
                <a:schemeClr val="accent1"/>
              </a:solidFill>
            </a:endParaRPr>
          </a:p>
        </p:txBody>
      </p:sp>
      <p:sp>
        <p:nvSpPr>
          <p:cNvPr id="9" name="Arrow: Left-Right 8">
            <a:extLst>
              <a:ext uri="{FF2B5EF4-FFF2-40B4-BE49-F238E27FC236}">
                <a16:creationId xmlns:a16="http://schemas.microsoft.com/office/drawing/2014/main" id="{07A8F22B-CCB7-4EFA-9392-610949F282C7}"/>
              </a:ext>
            </a:extLst>
          </p:cNvPr>
          <p:cNvSpPr/>
          <p:nvPr/>
        </p:nvSpPr>
        <p:spPr>
          <a:xfrm>
            <a:off x="1485901" y="4194057"/>
            <a:ext cx="9753598" cy="457200"/>
          </a:xfrm>
          <a:prstGeom prst="lef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Engagement &amp; Communications</a:t>
            </a:r>
            <a:endParaRPr lang="en-GB">
              <a:solidFill>
                <a:schemeClr val="accent1"/>
              </a:solidFill>
            </a:endParaRPr>
          </a:p>
        </p:txBody>
      </p:sp>
      <p:sp>
        <p:nvSpPr>
          <p:cNvPr id="2" name="TextBox 1">
            <a:extLst>
              <a:ext uri="{FF2B5EF4-FFF2-40B4-BE49-F238E27FC236}">
                <a16:creationId xmlns:a16="http://schemas.microsoft.com/office/drawing/2014/main" id="{BEF4DE6D-7A1F-4B9E-831E-4ABF438C9C33}"/>
              </a:ext>
            </a:extLst>
          </p:cNvPr>
          <p:cNvSpPr txBox="1"/>
          <p:nvPr/>
        </p:nvSpPr>
        <p:spPr>
          <a:xfrm>
            <a:off x="1683003" y="4593127"/>
            <a:ext cx="1557338" cy="938719"/>
          </a:xfrm>
          <a:prstGeom prst="rect">
            <a:avLst/>
          </a:prstGeom>
          <a:noFill/>
        </p:spPr>
        <p:txBody>
          <a:bodyPr wrap="square" rtlCol="0">
            <a:spAutoFit/>
          </a:bodyPr>
          <a:lstStyle/>
          <a:p>
            <a:pPr algn="ctr"/>
            <a:r>
              <a:rPr lang="en-US" sz="1100">
                <a:solidFill>
                  <a:schemeClr val="bg1"/>
                </a:solidFill>
              </a:rPr>
              <a:t>Inform partners of intention of developing the Renewal Plan. Agree scope.</a:t>
            </a:r>
            <a:endParaRPr lang="en-GB" sz="1100">
              <a:solidFill>
                <a:schemeClr val="bg1"/>
              </a:solidFill>
            </a:endParaRPr>
          </a:p>
        </p:txBody>
      </p:sp>
      <p:sp>
        <p:nvSpPr>
          <p:cNvPr id="16" name="TextBox 15">
            <a:extLst>
              <a:ext uri="{FF2B5EF4-FFF2-40B4-BE49-F238E27FC236}">
                <a16:creationId xmlns:a16="http://schemas.microsoft.com/office/drawing/2014/main" id="{CEDD910C-0EA5-423B-8C34-93E07BCC794C}"/>
              </a:ext>
            </a:extLst>
          </p:cNvPr>
          <p:cNvSpPr txBox="1"/>
          <p:nvPr/>
        </p:nvSpPr>
        <p:spPr>
          <a:xfrm>
            <a:off x="3515625" y="4597590"/>
            <a:ext cx="1806233" cy="938719"/>
          </a:xfrm>
          <a:prstGeom prst="rect">
            <a:avLst/>
          </a:prstGeom>
          <a:noFill/>
        </p:spPr>
        <p:txBody>
          <a:bodyPr wrap="square" rtlCol="0">
            <a:spAutoFit/>
          </a:bodyPr>
          <a:lstStyle/>
          <a:p>
            <a:pPr algn="ctr"/>
            <a:r>
              <a:rPr lang="en-US" sz="1100">
                <a:solidFill>
                  <a:schemeClr val="bg1"/>
                </a:solidFill>
              </a:rPr>
              <a:t>Local partners help to inform &amp; develop evidence base through a series of one to ones, other methods &amp; tools.</a:t>
            </a:r>
            <a:endParaRPr lang="en-GB" sz="1100">
              <a:solidFill>
                <a:schemeClr val="bg1"/>
              </a:solidFill>
            </a:endParaRPr>
          </a:p>
        </p:txBody>
      </p:sp>
      <p:sp>
        <p:nvSpPr>
          <p:cNvPr id="17" name="TextBox 16">
            <a:extLst>
              <a:ext uri="{FF2B5EF4-FFF2-40B4-BE49-F238E27FC236}">
                <a16:creationId xmlns:a16="http://schemas.microsoft.com/office/drawing/2014/main" id="{0086910E-04C7-434D-A06C-8307256C9C56}"/>
              </a:ext>
            </a:extLst>
          </p:cNvPr>
          <p:cNvSpPr txBox="1"/>
          <p:nvPr/>
        </p:nvSpPr>
        <p:spPr>
          <a:xfrm>
            <a:off x="5590029" y="4602250"/>
            <a:ext cx="1557338" cy="938719"/>
          </a:xfrm>
          <a:prstGeom prst="rect">
            <a:avLst/>
          </a:prstGeom>
          <a:noFill/>
        </p:spPr>
        <p:txBody>
          <a:bodyPr wrap="square" rtlCol="0">
            <a:spAutoFit/>
          </a:bodyPr>
          <a:lstStyle/>
          <a:p>
            <a:pPr algn="ctr"/>
            <a:r>
              <a:rPr lang="en-GB" sz="1100">
                <a:solidFill>
                  <a:schemeClr val="bg1"/>
                </a:solidFill>
              </a:rPr>
              <a:t>Local partners co-design integrating it into the consultation process.</a:t>
            </a:r>
          </a:p>
          <a:p>
            <a:r>
              <a:rPr lang="en-US" sz="1100">
                <a:solidFill>
                  <a:schemeClr val="bg1"/>
                </a:solidFill>
              </a:rPr>
              <a:t> </a:t>
            </a:r>
            <a:endParaRPr lang="en-GB" sz="1100">
              <a:solidFill>
                <a:schemeClr val="bg1"/>
              </a:solidFill>
            </a:endParaRPr>
          </a:p>
        </p:txBody>
      </p:sp>
      <p:sp>
        <p:nvSpPr>
          <p:cNvPr id="18" name="TextBox 17">
            <a:extLst>
              <a:ext uri="{FF2B5EF4-FFF2-40B4-BE49-F238E27FC236}">
                <a16:creationId xmlns:a16="http://schemas.microsoft.com/office/drawing/2014/main" id="{EF3735E7-75A2-4805-9CA3-5A11208D2CA5}"/>
              </a:ext>
            </a:extLst>
          </p:cNvPr>
          <p:cNvSpPr txBox="1"/>
          <p:nvPr/>
        </p:nvSpPr>
        <p:spPr>
          <a:xfrm>
            <a:off x="7636095" y="4640695"/>
            <a:ext cx="1557338" cy="1107996"/>
          </a:xfrm>
          <a:prstGeom prst="rect">
            <a:avLst/>
          </a:prstGeom>
          <a:noFill/>
        </p:spPr>
        <p:txBody>
          <a:bodyPr wrap="square" rtlCol="0">
            <a:spAutoFit/>
          </a:bodyPr>
          <a:lstStyle/>
          <a:p>
            <a:pPr algn="ctr"/>
            <a:r>
              <a:rPr lang="en-GB" sz="1100">
                <a:solidFill>
                  <a:schemeClr val="bg1"/>
                </a:solidFill>
              </a:rPr>
              <a:t>Local partner endorsement.</a:t>
            </a:r>
          </a:p>
          <a:p>
            <a:pPr algn="ctr"/>
            <a:endParaRPr lang="en-GB" sz="1100">
              <a:solidFill>
                <a:schemeClr val="bg1"/>
              </a:solidFill>
            </a:endParaRPr>
          </a:p>
          <a:p>
            <a:pPr algn="ctr"/>
            <a:r>
              <a:rPr lang="en-GB" sz="1100">
                <a:solidFill>
                  <a:schemeClr val="bg1"/>
                </a:solidFill>
              </a:rPr>
              <a:t>Collaborative implementation.</a:t>
            </a:r>
          </a:p>
          <a:p>
            <a:r>
              <a:rPr lang="en-US" sz="1100">
                <a:solidFill>
                  <a:schemeClr val="bg1"/>
                </a:solidFill>
              </a:rPr>
              <a:t> </a:t>
            </a:r>
            <a:endParaRPr lang="en-GB" sz="1100">
              <a:solidFill>
                <a:schemeClr val="bg1"/>
              </a:solidFill>
            </a:endParaRPr>
          </a:p>
        </p:txBody>
      </p:sp>
      <p:sp>
        <p:nvSpPr>
          <p:cNvPr id="19" name="TextBox 18">
            <a:extLst>
              <a:ext uri="{FF2B5EF4-FFF2-40B4-BE49-F238E27FC236}">
                <a16:creationId xmlns:a16="http://schemas.microsoft.com/office/drawing/2014/main" id="{0944C126-EECF-4636-ACD0-4BCAEE7E2F1F}"/>
              </a:ext>
            </a:extLst>
          </p:cNvPr>
          <p:cNvSpPr txBox="1"/>
          <p:nvPr/>
        </p:nvSpPr>
        <p:spPr>
          <a:xfrm>
            <a:off x="9557232" y="4664687"/>
            <a:ext cx="1557338" cy="261610"/>
          </a:xfrm>
          <a:prstGeom prst="rect">
            <a:avLst/>
          </a:prstGeom>
          <a:noFill/>
        </p:spPr>
        <p:txBody>
          <a:bodyPr wrap="square" rtlCol="0">
            <a:spAutoFit/>
          </a:bodyPr>
          <a:lstStyle/>
          <a:p>
            <a:r>
              <a:rPr lang="en-US" sz="1100">
                <a:solidFill>
                  <a:schemeClr val="bg1"/>
                </a:solidFill>
              </a:rPr>
              <a:t> </a:t>
            </a:r>
            <a:endParaRPr lang="en-GB" sz="1100">
              <a:solidFill>
                <a:schemeClr val="bg1"/>
              </a:solidFill>
            </a:endParaRPr>
          </a:p>
        </p:txBody>
      </p:sp>
    </p:spTree>
    <p:extLst>
      <p:ext uri="{BB962C8B-B14F-4D97-AF65-F5344CB8AC3E}">
        <p14:creationId xmlns:p14="http://schemas.microsoft.com/office/powerpoint/2010/main" val="2835565254"/>
      </p:ext>
    </p:extLst>
  </p:cSld>
  <p:clrMapOvr>
    <a:masterClrMapping/>
  </p:clrMapOvr>
</p:sld>
</file>

<file path=ppt/theme/theme1.xml><?xml version="1.0" encoding="utf-8"?>
<a:theme xmlns:a="http://schemas.openxmlformats.org/drawingml/2006/main" name="3_Custom Design">
  <a:themeElements>
    <a:clrScheme name="Custom 13">
      <a:dk1>
        <a:srgbClr val="626569"/>
      </a:dk1>
      <a:lt1>
        <a:srgbClr val="FFFFFF"/>
      </a:lt1>
      <a:dk2>
        <a:srgbClr val="00A7B5"/>
      </a:dk2>
      <a:lt2>
        <a:srgbClr val="FFCD00"/>
      </a:lt2>
      <a:accent1>
        <a:srgbClr val="00A7B5"/>
      </a:accent1>
      <a:accent2>
        <a:srgbClr val="FFCD00"/>
      </a:accent2>
      <a:accent3>
        <a:srgbClr val="C5E86C"/>
      </a:accent3>
      <a:accent4>
        <a:srgbClr val="6BA3B8"/>
      </a:accent4>
      <a:accent5>
        <a:srgbClr val="99D6EA"/>
      </a:accent5>
      <a:accent6>
        <a:srgbClr val="888B8D"/>
      </a:accent6>
      <a:hlink>
        <a:srgbClr val="CBC3BC"/>
      </a:hlink>
      <a:folHlink>
        <a:srgbClr val="FFFE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Custom 13">
      <a:dk1>
        <a:srgbClr val="626569"/>
      </a:dk1>
      <a:lt1>
        <a:srgbClr val="FFFFFF"/>
      </a:lt1>
      <a:dk2>
        <a:srgbClr val="00A7B5"/>
      </a:dk2>
      <a:lt2>
        <a:srgbClr val="FFCD00"/>
      </a:lt2>
      <a:accent1>
        <a:srgbClr val="00A7B5"/>
      </a:accent1>
      <a:accent2>
        <a:srgbClr val="FFCD00"/>
      </a:accent2>
      <a:accent3>
        <a:srgbClr val="C5E86C"/>
      </a:accent3>
      <a:accent4>
        <a:srgbClr val="6BA3B8"/>
      </a:accent4>
      <a:accent5>
        <a:srgbClr val="99D6EA"/>
      </a:accent5>
      <a:accent6>
        <a:srgbClr val="888B8D"/>
      </a:accent6>
      <a:hlink>
        <a:srgbClr val="CBC3BC"/>
      </a:hlink>
      <a:folHlink>
        <a:srgbClr val="FFFE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FE035DC883E34B950CF42FA92EFBB1" ma:contentTypeVersion="13" ma:contentTypeDescription="Create a new document." ma:contentTypeScope="" ma:versionID="07ef67d54e9c009f048794b93295171a">
  <xsd:schema xmlns:xsd="http://www.w3.org/2001/XMLSchema" xmlns:xs="http://www.w3.org/2001/XMLSchema" xmlns:p="http://schemas.microsoft.com/office/2006/metadata/properties" xmlns:ns2="31efc8b7-5f37-4014-b044-8a90f3478e04" xmlns:ns3="f2ff2b3c-7c97-422f-9a52-24186987da4b" targetNamespace="http://schemas.microsoft.com/office/2006/metadata/properties" ma:root="true" ma:fieldsID="577783f36def1bf522fc7f7d2f7d5260" ns2:_="" ns3:_="">
    <xsd:import namespace="31efc8b7-5f37-4014-b044-8a90f3478e04"/>
    <xsd:import namespace="f2ff2b3c-7c97-422f-9a52-24186987da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fc8b7-5f37-4014-b044-8a90f3478e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ff2b3c-7c97-422f-9a52-24186987da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3DC172-6E06-44B2-9680-2659E50ED803}">
  <ds:schemaRefs>
    <ds:schemaRef ds:uri="31efc8b7-5f37-4014-b044-8a90f3478e04"/>
    <ds:schemaRef ds:uri="f2ff2b3c-7c97-422f-9a52-24186987da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36A0A7-CA95-448B-AF67-A313D1223876}">
  <ds:schemaRefs>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f2ff2b3c-7c97-422f-9a52-24186987da4b"/>
    <ds:schemaRef ds:uri="31efc8b7-5f37-4014-b044-8a90f3478e04"/>
    <ds:schemaRef ds:uri="http://www.w3.org/XML/1998/namespace"/>
  </ds:schemaRefs>
</ds:datastoreItem>
</file>

<file path=customXml/itemProps3.xml><?xml version="1.0" encoding="utf-8"?>
<ds:datastoreItem xmlns:ds="http://schemas.openxmlformats.org/officeDocument/2006/customXml" ds:itemID="{6781EC56-6B0E-4DF1-9430-51538060A0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1066</TotalTime>
  <Words>16972</Words>
  <Application>Microsoft Office PowerPoint</Application>
  <PresentationFormat>Widescreen</PresentationFormat>
  <Paragraphs>1348</Paragraphs>
  <Slides>37</Slides>
  <Notes>37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Arial</vt:lpstr>
      <vt:lpstr>Calibri</vt:lpstr>
      <vt:lpstr>Calibri Light</vt:lpstr>
      <vt:lpstr>McKinsey Sans</vt:lpstr>
      <vt:lpstr>Montserrat-Local</vt:lpstr>
      <vt:lpstr>nta</vt:lpstr>
      <vt:lpstr>Open Sans</vt:lpstr>
      <vt:lpstr>PT Sans</vt:lpstr>
      <vt:lpstr>Roboto</vt:lpstr>
      <vt:lpstr>Segoe UI</vt:lpstr>
      <vt:lpstr>System Font</vt:lpstr>
      <vt:lpstr>3_Custom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economy – Pre Pandemic and EU Exit</vt:lpstr>
      <vt:lpstr>Our economy – Update &amp; Tracking Impact</vt:lpstr>
      <vt:lpstr>Our economy – OBR March 2021 Projections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opportunity – Agri-food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Jodie Cole</dc:creator>
  <cp:lastModifiedBy>Lisa Roberts</cp:lastModifiedBy>
  <cp:revision>8</cp:revision>
  <dcterms:created xsi:type="dcterms:W3CDTF">2018-12-06T15:14:45Z</dcterms:created>
  <dcterms:modified xsi:type="dcterms:W3CDTF">2021-07-21T12:49:15Z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0x0101000EFE035DC883E34B950CF42FA92EFBB1</vt:lpwstr>
  </property>
  <property fmtid="{D5CDD505-2E9C-101B-9397-08002B2CF9AE}" pid="3" name="MSIP_Label_dbb19938-abdf-4bf9-b36f-6fa56c0e1ffb_Enabled">
    <vt:lpwstr>True</vt:lpwstr>
  </property>
  <property fmtid="{D5CDD505-2E9C-101B-9397-08002B2CF9AE}" pid="4" name="MSIP_Label_dbb19938-abdf-4bf9-b36f-6fa56c0e1ffb_SiteId">
    <vt:lpwstr>532a5fd0-268c-48ff-b181-14740d5d430b</vt:lpwstr>
  </property>
  <property fmtid="{D5CDD505-2E9C-101B-9397-08002B2CF9AE}" pid="5" name="MSIP_Label_dbb19938-abdf-4bf9-b36f-6fa56c0e1ffb_Owner">
    <vt:lpwstr>denis.richard@es.catapult.org.uk</vt:lpwstr>
  </property>
  <property fmtid="{D5CDD505-2E9C-101B-9397-08002B2CF9AE}" pid="6" name="MSIP_Label_dbb19938-abdf-4bf9-b36f-6fa56c0e1ffb_SetDate">
    <vt:lpwstr>2020-12-03T11:47:30.7169869Z</vt:lpwstr>
  </property>
  <property fmtid="{D5CDD505-2E9C-101B-9397-08002B2CF9AE}" pid="7" name="MSIP_Label_dbb19938-abdf-4bf9-b36f-6fa56c0e1ffb_Name">
    <vt:lpwstr>Confidential</vt:lpwstr>
  </property>
  <property fmtid="{D5CDD505-2E9C-101B-9397-08002B2CF9AE}" pid="8" name="MSIP_Label_dbb19938-abdf-4bf9-b36f-6fa56c0e1ffb_Application">
    <vt:lpwstr>Microsoft Azure Information Protection</vt:lpwstr>
  </property>
  <property fmtid="{D5CDD505-2E9C-101B-9397-08002B2CF9AE}" pid="9" name="MSIP_Label_dbb19938-abdf-4bf9-b36f-6fa56c0e1ffb_ActionId">
    <vt:lpwstr>126c19de-afee-44d9-8261-d2045a917237</vt:lpwstr>
  </property>
  <property fmtid="{D5CDD505-2E9C-101B-9397-08002B2CF9AE}" pid="10" name="MSIP_Label_dbb19938-abdf-4bf9-b36f-6fa56c0e1ffb_Extended_MSFT_Method">
    <vt:lpwstr>Automatic</vt:lpwstr>
  </property>
  <property fmtid="{D5CDD505-2E9C-101B-9397-08002B2CF9AE}" pid="11" name="Sensitivity">
    <vt:lpwstr>Confidential</vt:lpwstr>
  </property>
</Properties>
</file>