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8" r:id="rId3"/>
    <p:sldId id="436" r:id="rId4"/>
    <p:sldId id="430" r:id="rId5"/>
    <p:sldId id="437" r:id="rId6"/>
    <p:sldId id="431" r:id="rId7"/>
    <p:sldId id="432" r:id="rId8"/>
    <p:sldId id="435" r:id="rId9"/>
    <p:sldId id="441" r:id="rId10"/>
    <p:sldId id="442" r:id="rId11"/>
    <p:sldId id="439" r:id="rId12"/>
    <p:sldId id="440" r:id="rId13"/>
    <p:sldId id="443" r:id="rId14"/>
    <p:sldId id="429" r:id="rId1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0519" autoAdjust="0"/>
  </p:normalViewPr>
  <p:slideViewPr>
    <p:cSldViewPr>
      <p:cViewPr varScale="1">
        <p:scale>
          <a:sx n="58" d="100"/>
          <a:sy n="58" d="100"/>
        </p:scale>
        <p:origin x="19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9C0194D-79B1-4667-A3B7-403C51A3B84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1A576A-8F93-4FEB-B004-3BBC1358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2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2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76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been a catastrophe, but it’s highlighted the need to work together…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7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4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Reassurance campaign – all about safe visiting</a:t>
            </a:r>
          </a:p>
          <a:p>
            <a:r>
              <a:rPr lang="en-GB" dirty="0"/>
              <a:t>If we get a second spike then that’s tourism done for 2020.</a:t>
            </a:r>
          </a:p>
          <a:p>
            <a:r>
              <a:rPr lang="en-GB" dirty="0"/>
              <a:t>Avoid the honeypots; we have over 9000 square kms of coast and countryside</a:t>
            </a:r>
          </a:p>
          <a:p>
            <a:r>
              <a:rPr lang="en-GB" dirty="0"/>
              <a:t>We can give visitors great experiences in Autumn and Winter</a:t>
            </a:r>
          </a:p>
          <a:p>
            <a:r>
              <a:rPr lang="en-GB" dirty="0"/>
              <a:t>We have the best overall climate in the UK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12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7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in 2012 when the RDAs were abolished.</a:t>
            </a:r>
          </a:p>
          <a:p>
            <a:r>
              <a:rPr lang="en-US" dirty="0"/>
              <a:t>Group of private sector businesses.</a:t>
            </a:r>
          </a:p>
          <a:p>
            <a:r>
              <a:rPr lang="en-US" dirty="0"/>
              <a:t>There was no representation at national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6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Norfolk alone is £3.3bn – more than Cornwall</a:t>
            </a:r>
          </a:p>
          <a:p>
            <a:r>
              <a:rPr lang="en-US" dirty="0"/>
              <a:t>Across the 4 counties it’s £10bn – which is more than Yorkshire with its large cities and two National Parks</a:t>
            </a:r>
          </a:p>
          <a:p>
            <a:r>
              <a:rPr lang="en-US" dirty="0"/>
              <a:t>Largest employer</a:t>
            </a:r>
          </a:p>
          <a:p>
            <a:r>
              <a:rPr lang="en-US" dirty="0"/>
              <a:t>That goes up to 40% in Great Yarmouth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3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Like it or not</a:t>
            </a:r>
            <a:r>
              <a:rPr lang="is-IS" dirty="0"/>
              <a:t>… </a:t>
            </a:r>
          </a:p>
          <a:p>
            <a:r>
              <a:rPr lang="is-IS" dirty="0"/>
              <a:t>2 We’re open 12 months of the year, not 12 weeks – and we need to stop taking about ‘the season’ and ‘tourism’.</a:t>
            </a:r>
          </a:p>
          <a:p>
            <a:r>
              <a:rPr lang="is-IS" dirty="0"/>
              <a:t>3 They were our Eyes and Ears</a:t>
            </a:r>
          </a:p>
          <a:p>
            <a:r>
              <a:rPr lang="is-IS" dirty="0"/>
              <a:t>4 More than 15,000 SMEs. </a:t>
            </a:r>
          </a:p>
          <a:p>
            <a:r>
              <a:rPr lang="is-IS" dirty="0"/>
              <a:t>5 They’re the biggest advertisers with Google, they hoover money and take it away...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6 We disppeared from the radar</a:t>
            </a:r>
            <a:r>
              <a:rPr lang="is-IS" baseline="0" dirty="0"/>
              <a:t> in 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7 Cornwall, Dorset, Devon... VisitBritain research suggests that of people wanting to go away in 2020, top destination is the South West.</a:t>
            </a:r>
          </a:p>
          <a:p>
            <a:r>
              <a:rPr lang="is-IS" baseline="0" dirty="0"/>
              <a:t>8 Because what’s the alternative? Watching other regions get further ahead than us?</a:t>
            </a:r>
          </a:p>
          <a:p>
            <a:r>
              <a:rPr lang="is-IS" baseline="0" dirty="0"/>
              <a:t>Have I forgotten anything?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5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going to dwell too much on the impact of Covid-19 on the industry – suffice to say it’s devastating at the moment, and could be catastrophic if it continues into the Autumn.</a:t>
            </a:r>
          </a:p>
          <a:p>
            <a:r>
              <a:rPr lang="en-US" dirty="0"/>
              <a:t>And it’s a rapidly changing situation – July 4 we’re not sure will happen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7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n-GB" dirty="0"/>
              <a:t>Let’s be honest, perception of tourism is a part-time role for a youngster before getting a real job.</a:t>
            </a:r>
          </a:p>
          <a:p>
            <a:pPr defTabSz="966155">
              <a:defRPr/>
            </a:pPr>
            <a:r>
              <a:rPr lang="en-GB" dirty="0"/>
              <a:t>So we need to rewrite the narrative.</a:t>
            </a:r>
          </a:p>
          <a:p>
            <a:pPr defTabSz="966155">
              <a:defRPr/>
            </a:pPr>
            <a:r>
              <a:rPr lang="en-GB" dirty="0"/>
              <a:t>It’s such a disparate sector, there are an infinite number of roles and positions.</a:t>
            </a:r>
          </a:p>
          <a:p>
            <a:pPr defTabSz="966155">
              <a:defRPr/>
            </a:pPr>
            <a:r>
              <a:rPr lang="en-GB" dirty="0"/>
              <a:t>With opportunities for people with all kinds of skills and interests – but it helps if you like working with people.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7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1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Got tired of seeing other regions hoover up government money</a:t>
            </a:r>
          </a:p>
          <a:p>
            <a:r>
              <a:rPr lang="en-GB" dirty="0"/>
              <a:t>We just get white noise out of East of England</a:t>
            </a:r>
          </a:p>
          <a:p>
            <a:r>
              <a:rPr lang="en-GB" dirty="0"/>
              <a:t>VB website – East of England not recognised and Cambridge and Southwold in the South East!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4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576A-8F93-4FEB-B004-3BBC1358A9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7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3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4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8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2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5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90F4-23B2-4600-A5A7-08A9C32A2F75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EBA83-2A13-4CAA-9CC1-CE3FD8922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8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93" y="260648"/>
            <a:ext cx="7978580" cy="1224136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Where to now?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1E82A-1287-46B9-A5BA-4E2148138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FE8AA9-0DDF-4132-8929-06B7D05F1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792"/>
            <a:ext cx="9144000" cy="30966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A617089-33E9-4E01-8BC2-A33CC63CBDE4}"/>
              </a:ext>
            </a:extLst>
          </p:cNvPr>
          <p:cNvSpPr txBox="1">
            <a:spLocks/>
          </p:cNvSpPr>
          <p:nvPr/>
        </p:nvSpPr>
        <p:spPr>
          <a:xfrm>
            <a:off x="277593" y="4941168"/>
            <a:ext cx="7978580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/>
              <a:t>Overview on the visitor economy</a:t>
            </a:r>
          </a:p>
          <a:p>
            <a:pPr algn="l"/>
            <a:endParaRPr lang="en-GB" sz="2600" b="1" dirty="0"/>
          </a:p>
          <a:p>
            <a:pPr algn="l"/>
            <a:r>
              <a:rPr lang="en-GB" sz="2600" b="1" dirty="0"/>
              <a:t>Pete Waters</a:t>
            </a:r>
          </a:p>
          <a:p>
            <a:pPr algn="l"/>
            <a:r>
              <a:rPr lang="en-GB" sz="2600" dirty="0"/>
              <a:t>Executive Director, Visit East of England</a:t>
            </a:r>
          </a:p>
          <a:p>
            <a:pPr algn="l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829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VB Industry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63" y="1484784"/>
            <a:ext cx="6132053" cy="5172811"/>
          </a:xfrm>
        </p:spPr>
        <p:txBody>
          <a:bodyPr>
            <a:normAutofit/>
          </a:bodyPr>
          <a:lstStyle/>
          <a:p>
            <a:r>
              <a:rPr lang="en-GB" sz="3000" dirty="0"/>
              <a:t>‘Know Before You Go’</a:t>
            </a:r>
          </a:p>
          <a:p>
            <a:r>
              <a:rPr lang="en-GB" sz="3000" dirty="0"/>
              <a:t>‘We’re Good To Go’ Industry Standard for all SMEs</a:t>
            </a:r>
          </a:p>
          <a:p>
            <a:r>
              <a:rPr lang="en-GB" sz="3000" dirty="0"/>
              <a:t>VB engaged with 63 industry bodies</a:t>
            </a:r>
          </a:p>
          <a:p>
            <a:r>
              <a:rPr lang="en-GB" sz="3000" dirty="0"/>
              <a:t>74% of 500 tested said they’d be reassured</a:t>
            </a:r>
          </a:p>
          <a:p>
            <a:r>
              <a:rPr lang="en-GB" sz="3000" dirty="0"/>
              <a:t>Hoping for No 10 approval this week</a:t>
            </a:r>
          </a:p>
          <a:p>
            <a:r>
              <a:rPr lang="en-GB" sz="3000" dirty="0"/>
              <a:t>Free online self-assessment questionnaire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pic>
        <p:nvPicPr>
          <p:cNvPr id="5" name="Picture 4" descr="A person in a forest&#10;&#10;Description automatically generated">
            <a:extLst>
              <a:ext uri="{FF2B5EF4-FFF2-40B4-BE49-F238E27FC236}">
                <a16:creationId xmlns:a16="http://schemas.microsoft.com/office/drawing/2014/main" id="{A316E7B7-E26C-481B-B834-CB472DC74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95" y="-17442"/>
            <a:ext cx="2537506" cy="1718249"/>
          </a:xfrm>
          <a:prstGeom prst="rect">
            <a:avLst/>
          </a:prstGeom>
        </p:spPr>
      </p:pic>
      <p:pic>
        <p:nvPicPr>
          <p:cNvPr id="8" name="Picture 7" descr="A group of people walking on a grassy hill&#10;&#10;Description automatically generated">
            <a:extLst>
              <a:ext uri="{FF2B5EF4-FFF2-40B4-BE49-F238E27FC236}">
                <a16:creationId xmlns:a16="http://schemas.microsoft.com/office/drawing/2014/main" id="{C90016CD-B96B-4105-87A8-C1A651A92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51" y="1700807"/>
            <a:ext cx="2537506" cy="1718249"/>
          </a:xfrm>
          <a:prstGeom prst="rect">
            <a:avLst/>
          </a:prstGeom>
        </p:spPr>
      </p:pic>
      <p:pic>
        <p:nvPicPr>
          <p:cNvPr id="10" name="Picture 9" descr="A person standing on a boat in the water&#10;&#10;Description automatically generated">
            <a:extLst>
              <a:ext uri="{FF2B5EF4-FFF2-40B4-BE49-F238E27FC236}">
                <a16:creationId xmlns:a16="http://schemas.microsoft.com/office/drawing/2014/main" id="{F4EE6B35-1714-42F0-9550-197F1B192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50" y="3419056"/>
            <a:ext cx="2553401" cy="20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5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Working together as a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pic>
        <p:nvPicPr>
          <p:cNvPr id="8" name="Picture 7" descr="A picture containing animal, underwater&#10;&#10;Description automatically generated">
            <a:extLst>
              <a:ext uri="{FF2B5EF4-FFF2-40B4-BE49-F238E27FC236}">
                <a16:creationId xmlns:a16="http://schemas.microsoft.com/office/drawing/2014/main" id="{B9A090D0-12EA-4D21-8151-6093D99FE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9278"/>
            <a:ext cx="7488832" cy="5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53244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East of England Tourism Recovery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4"/>
            <a:ext cx="7788629" cy="4392488"/>
          </a:xfrm>
        </p:spPr>
        <p:txBody>
          <a:bodyPr>
            <a:normAutofit/>
          </a:bodyPr>
          <a:lstStyle/>
          <a:p>
            <a:r>
              <a:rPr lang="en-GB" sz="3000" dirty="0"/>
              <a:t>776 businesses surveyed</a:t>
            </a:r>
          </a:p>
          <a:p>
            <a:r>
              <a:rPr lang="en-GB" sz="3000" dirty="0"/>
              <a:t>Umbrella framework for all stakeholders </a:t>
            </a:r>
          </a:p>
          <a:p>
            <a:r>
              <a:rPr lang="en-GB" sz="3000" dirty="0"/>
              <a:t>Reimagine what the landscape will be</a:t>
            </a:r>
          </a:p>
          <a:p>
            <a:r>
              <a:rPr lang="en-GB" sz="3000" dirty="0"/>
              <a:t>Create networking opportunities</a:t>
            </a:r>
          </a:p>
          <a:p>
            <a:r>
              <a:rPr lang="en-GB" sz="3000" dirty="0"/>
              <a:t>Digital innovation is key</a:t>
            </a:r>
          </a:p>
          <a:p>
            <a:r>
              <a:rPr lang="en-GB" sz="3000" dirty="0"/>
              <a:t>Sustainable, environmentally-friendly tourism</a:t>
            </a:r>
          </a:p>
          <a:p>
            <a:r>
              <a:rPr lang="en-GB" sz="3000" dirty="0"/>
              <a:t>Develop year-round economy</a:t>
            </a:r>
          </a:p>
          <a:p>
            <a:r>
              <a:rPr lang="en-GB" sz="3000" dirty="0"/>
              <a:t>Leads to a Tourism Zone bid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8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‘Unexplored England’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3"/>
            <a:ext cx="6264697" cy="5172811"/>
          </a:xfrm>
        </p:spPr>
        <p:txBody>
          <a:bodyPr>
            <a:normAutofit/>
          </a:bodyPr>
          <a:lstStyle/>
          <a:p>
            <a:r>
              <a:rPr lang="en-GB" sz="3000" dirty="0"/>
              <a:t>Companion piece to Tourism Recovery Plan</a:t>
            </a:r>
          </a:p>
          <a:p>
            <a:r>
              <a:rPr lang="en-GB" sz="3000" dirty="0"/>
              <a:t>Aligned to Visit Britain ‘We’re Good To Go’</a:t>
            </a:r>
          </a:p>
          <a:p>
            <a:r>
              <a:rPr lang="en-GB" sz="3000" dirty="0"/>
              <a:t>Staged approach – not ‘Come now!’</a:t>
            </a:r>
          </a:p>
          <a:p>
            <a:r>
              <a:rPr lang="en-GB" sz="3000" dirty="0"/>
              <a:t>1 - Early recovery – plan your visit</a:t>
            </a:r>
          </a:p>
          <a:p>
            <a:r>
              <a:rPr lang="en-GB" sz="3000" dirty="0"/>
              <a:t>2 - Reassurance – travel when it’s safer</a:t>
            </a:r>
          </a:p>
          <a:p>
            <a:r>
              <a:rPr lang="en-GB" sz="3000" dirty="0"/>
              <a:t>3 - Build demand for late year and 2020</a:t>
            </a:r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CE532-9652-4054-B28C-5F855AF4B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61" y="0"/>
            <a:ext cx="2253015" cy="1208094"/>
          </a:xfrm>
          <a:prstGeom prst="rect">
            <a:avLst/>
          </a:prstGeom>
        </p:spPr>
      </p:pic>
      <p:pic>
        <p:nvPicPr>
          <p:cNvPr id="6" name="Picture 5" descr="A person riding a bike down a dirt trail&#10;&#10;Description automatically generated">
            <a:extLst>
              <a:ext uri="{FF2B5EF4-FFF2-40B4-BE49-F238E27FC236}">
                <a16:creationId xmlns:a16="http://schemas.microsoft.com/office/drawing/2014/main" id="{2E6CEACC-C208-4D61-9A33-955F2F6FC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61" y="1208094"/>
            <a:ext cx="2253015" cy="1461072"/>
          </a:xfrm>
          <a:prstGeom prst="rect">
            <a:avLst/>
          </a:prstGeom>
        </p:spPr>
      </p:pic>
      <p:pic>
        <p:nvPicPr>
          <p:cNvPr id="8" name="Picture 7" descr="A field of tall grass&#10;&#10;Description automatically generated">
            <a:extLst>
              <a:ext uri="{FF2B5EF4-FFF2-40B4-BE49-F238E27FC236}">
                <a16:creationId xmlns:a16="http://schemas.microsoft.com/office/drawing/2014/main" id="{AC5CC855-BB61-4282-B4E7-9D491D1AF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61" y="4188835"/>
            <a:ext cx="2237352" cy="1594578"/>
          </a:xfrm>
          <a:prstGeom prst="rect">
            <a:avLst/>
          </a:prstGeom>
        </p:spPr>
      </p:pic>
      <p:pic>
        <p:nvPicPr>
          <p:cNvPr id="9" name="Picture 8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9C083E48-AF79-48A6-9F3E-4F8A9FE9D2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61" y="2719445"/>
            <a:ext cx="2204739" cy="14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81E82A-1287-46B9-A5BA-4E2148138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37DFCAB-AE9A-4984-9E72-A3688A5AE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593" y="260648"/>
            <a:ext cx="7978580" cy="1224136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Out of crisis…</a:t>
            </a:r>
          </a:p>
        </p:txBody>
      </p:sp>
      <p:pic>
        <p:nvPicPr>
          <p:cNvPr id="6" name="Picture 5" descr="A person holding a bicycle&#10;&#10;Description automatically generated">
            <a:extLst>
              <a:ext uri="{FF2B5EF4-FFF2-40B4-BE49-F238E27FC236}">
                <a16:creationId xmlns:a16="http://schemas.microsoft.com/office/drawing/2014/main" id="{09A97888-D956-40D7-8362-590E1846B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0997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46E43D-6F52-441B-A3A6-10B0095C21BC}"/>
              </a:ext>
            </a:extLst>
          </p:cNvPr>
          <p:cNvSpPr txBox="1">
            <a:spLocks/>
          </p:cNvSpPr>
          <p:nvPr/>
        </p:nvSpPr>
        <p:spPr>
          <a:xfrm>
            <a:off x="155505" y="4800600"/>
            <a:ext cx="797858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/>
              <a:t>Will come opportunity	</a:t>
            </a:r>
          </a:p>
        </p:txBody>
      </p:sp>
    </p:spTree>
    <p:extLst>
      <p:ext uri="{BB962C8B-B14F-4D97-AF65-F5344CB8AC3E}">
        <p14:creationId xmlns:p14="http://schemas.microsoft.com/office/powerpoint/2010/main" val="256473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4"/>
            <a:ext cx="5256585" cy="4392488"/>
          </a:xfrm>
        </p:spPr>
        <p:txBody>
          <a:bodyPr>
            <a:normAutofit/>
          </a:bodyPr>
          <a:lstStyle/>
          <a:p>
            <a:r>
              <a:rPr lang="en-GB" sz="3000" dirty="0"/>
              <a:t>We were Visit East Anglia</a:t>
            </a:r>
          </a:p>
          <a:p>
            <a:r>
              <a:rPr lang="en-GB" sz="3000" dirty="0"/>
              <a:t>We’ve operated Visit Norfolk and Visit Suffolk since 2012</a:t>
            </a:r>
          </a:p>
          <a:p>
            <a:r>
              <a:rPr lang="en-GB" sz="3000" dirty="0"/>
              <a:t>We work with all DMOs in the two counties, plus LAs</a:t>
            </a:r>
          </a:p>
          <a:p>
            <a:r>
              <a:rPr lang="en-GB" sz="3000" dirty="0"/>
              <a:t>Now Visit East of England</a:t>
            </a:r>
          </a:p>
          <a:p>
            <a:r>
              <a:rPr lang="en-GB" sz="3000" dirty="0"/>
              <a:t>VEE is the New Anglia LEP Visit Economy Sector Group</a:t>
            </a:r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D4E30C-0596-4434-8CF7-645FF95EA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00060"/>
            <a:ext cx="2974086" cy="708660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432B678C-AB81-4A45-ABDA-A61E13C3B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65832"/>
            <a:ext cx="2880588" cy="1280261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92C99D8-C0DC-4917-9BFC-F6B508B1C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34513"/>
            <a:ext cx="2880588" cy="8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/>
              <a:t>Tourism in Norfolk and Suffolk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4"/>
            <a:ext cx="5256585" cy="4392488"/>
          </a:xfrm>
        </p:spPr>
        <p:txBody>
          <a:bodyPr>
            <a:normAutofit/>
          </a:bodyPr>
          <a:lstStyle/>
          <a:p>
            <a:r>
              <a:rPr lang="en-GB" sz="3000"/>
              <a:t>Combined value = £5.4bn</a:t>
            </a:r>
          </a:p>
          <a:p>
            <a:r>
              <a:rPr lang="en-GB" sz="3000"/>
              <a:t>Tourism-related employment = 110k</a:t>
            </a:r>
          </a:p>
          <a:p>
            <a:r>
              <a:rPr lang="en-GB" sz="3000"/>
              <a:t>Percentage of all employment = approx. 16%</a:t>
            </a:r>
          </a:p>
          <a:p>
            <a:r>
              <a:rPr lang="en-GB" sz="3000"/>
              <a:t>Day trips volume = 83m</a:t>
            </a:r>
          </a:p>
          <a:p>
            <a:r>
              <a:rPr lang="en-GB" sz="3000"/>
              <a:t>Staying trips = 4.8m</a:t>
            </a:r>
          </a:p>
          <a:p>
            <a:r>
              <a:rPr lang="en-GB" sz="3000"/>
              <a:t>Number of nights = 19.1m</a:t>
            </a:r>
          </a:p>
          <a:p>
            <a:pPr marL="0" indent="0">
              <a:buNone/>
            </a:pPr>
            <a:endParaRPr lang="en-GB" sz="3000"/>
          </a:p>
          <a:p>
            <a:endParaRPr lang="en-GB" sz="3000"/>
          </a:p>
          <a:p>
            <a:endParaRPr lang="en-GB" sz="3000"/>
          </a:p>
          <a:p>
            <a:endParaRPr lang="en-GB" sz="3000"/>
          </a:p>
          <a:p>
            <a:endParaRPr lang="en-GB" sz="3000"/>
          </a:p>
          <a:p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pic>
        <p:nvPicPr>
          <p:cNvPr id="5" name="Picture 4" descr="Two people sitting at a table&#10;&#10;Description automatically generated">
            <a:extLst>
              <a:ext uri="{FF2B5EF4-FFF2-40B4-BE49-F238E27FC236}">
                <a16:creationId xmlns:a16="http://schemas.microsoft.com/office/drawing/2014/main" id="{0CC6668E-E249-473B-85BE-276F1D218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19" y="1484784"/>
            <a:ext cx="280876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2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4"/>
            <a:ext cx="8352929" cy="4392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/>
              <a:t>Poor perception – low-paid, low-skilled, seasonal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Improve productivity – digital innovation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Database not updated since demise of 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Sector can’t communicate with itself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OTAs dominate accommodation market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Region isn’t top of mind with Visit Britain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Region isn’t top of mind with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Working together as a region</a:t>
            </a:r>
          </a:p>
          <a:p>
            <a:pPr marL="514350" indent="-514350">
              <a:buFont typeface="+mj-lt"/>
              <a:buAutoNum type="arabicPeriod"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Oh, yeh…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pic>
        <p:nvPicPr>
          <p:cNvPr id="8" name="Picture 7" descr="A picture containing animal, underwater&#10;&#10;Description automatically generated">
            <a:extLst>
              <a:ext uri="{FF2B5EF4-FFF2-40B4-BE49-F238E27FC236}">
                <a16:creationId xmlns:a16="http://schemas.microsoft.com/office/drawing/2014/main" id="{B9A090D0-12EA-4D21-8151-6093D99FE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9278"/>
            <a:ext cx="7488832" cy="5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73616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Sector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4"/>
            <a:ext cx="4248473" cy="4968552"/>
          </a:xfrm>
        </p:spPr>
        <p:txBody>
          <a:bodyPr>
            <a:normAutofit/>
          </a:bodyPr>
          <a:lstStyle/>
          <a:p>
            <a:r>
              <a:rPr lang="en-GB" sz="3000" dirty="0"/>
              <a:t>Working with New Anglia LEP and stakeholders</a:t>
            </a:r>
          </a:p>
          <a:p>
            <a:r>
              <a:rPr lang="en-GB" sz="3000" dirty="0"/>
              <a:t>Year-round visitor economy will encourage investment in upskilling, training and employment</a:t>
            </a:r>
          </a:p>
          <a:p>
            <a:r>
              <a:rPr lang="en-GB" sz="3000" dirty="0"/>
              <a:t>Change the mindset</a:t>
            </a:r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C753DB1-0D2B-4D11-9058-8F268BFBF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68" y="4733461"/>
            <a:ext cx="2070239" cy="2169569"/>
          </a:xfrm>
          <a:prstGeom prst="rect">
            <a:avLst/>
          </a:prstGeom>
        </p:spPr>
      </p:pic>
      <p:pic>
        <p:nvPicPr>
          <p:cNvPr id="8" name="Picture 7" descr="A person cooking in a kitchen preparing food&#10;&#10;Description automatically generated">
            <a:extLst>
              <a:ext uri="{FF2B5EF4-FFF2-40B4-BE49-F238E27FC236}">
                <a16:creationId xmlns:a16="http://schemas.microsoft.com/office/drawing/2014/main" id="{8C4BB5E7-55D6-462C-9E03-C82E5A0CB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71" y="1524"/>
            <a:ext cx="2048330" cy="1587428"/>
          </a:xfrm>
          <a:prstGeom prst="rect">
            <a:avLst/>
          </a:prstGeom>
        </p:spPr>
      </p:pic>
      <p:pic>
        <p:nvPicPr>
          <p:cNvPr id="10" name="Picture 9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2206A36D-FD3D-4049-8579-A3694989C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6624"/>
            <a:ext cx="2378763" cy="1587428"/>
          </a:xfrm>
          <a:prstGeom prst="rect">
            <a:avLst/>
          </a:prstGeom>
        </p:spPr>
      </p:pic>
      <p:pic>
        <p:nvPicPr>
          <p:cNvPr id="12" name="Picture 11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FF65400-D18D-4304-9209-AD4CB45546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68" y="1678393"/>
            <a:ext cx="2048331" cy="1310293"/>
          </a:xfrm>
          <a:prstGeom prst="rect">
            <a:avLst/>
          </a:prstGeom>
        </p:spPr>
      </p:pic>
      <p:pic>
        <p:nvPicPr>
          <p:cNvPr id="14" name="Picture 13" descr="A picture containing outdoor, person, animal, grass&#10;&#10;Description automatically generated">
            <a:extLst>
              <a:ext uri="{FF2B5EF4-FFF2-40B4-BE49-F238E27FC236}">
                <a16:creationId xmlns:a16="http://schemas.microsoft.com/office/drawing/2014/main" id="{2F8831CC-9E23-4A69-9C2A-256849CE96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78394"/>
            <a:ext cx="2317099" cy="1817966"/>
          </a:xfrm>
          <a:prstGeom prst="rect">
            <a:avLst/>
          </a:prstGeom>
        </p:spPr>
      </p:pic>
      <p:pic>
        <p:nvPicPr>
          <p:cNvPr id="16" name="Picture 15" descr="A couple of people that are talking to each other&#10;&#10;Description automatically generated">
            <a:extLst>
              <a:ext uri="{FF2B5EF4-FFF2-40B4-BE49-F238E27FC236}">
                <a16:creationId xmlns:a16="http://schemas.microsoft.com/office/drawing/2014/main" id="{F554D594-52A0-4960-90C9-CB90696AA5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02" y="3593949"/>
            <a:ext cx="2310405" cy="1585657"/>
          </a:xfrm>
          <a:prstGeom prst="rect">
            <a:avLst/>
          </a:prstGeom>
        </p:spPr>
      </p:pic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D8357E9-6B0F-4F74-B340-C4AFBE7C9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68" y="3144198"/>
            <a:ext cx="2048331" cy="1511752"/>
          </a:xfrm>
          <a:prstGeom prst="rect">
            <a:avLst/>
          </a:prstGeom>
        </p:spPr>
      </p:pic>
      <p:pic>
        <p:nvPicPr>
          <p:cNvPr id="20" name="Picture 19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2CCC7B0D-D307-4A8B-AF8A-01D961BFE7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02" y="5299725"/>
            <a:ext cx="2310405" cy="15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6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New VEE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3"/>
            <a:ext cx="4478025" cy="5172811"/>
          </a:xfrm>
        </p:spPr>
        <p:txBody>
          <a:bodyPr>
            <a:normAutofit/>
          </a:bodyPr>
          <a:lstStyle/>
          <a:p>
            <a:r>
              <a:rPr lang="en-GB" sz="3000" dirty="0"/>
              <a:t>Free listings</a:t>
            </a:r>
          </a:p>
          <a:p>
            <a:r>
              <a:rPr lang="en-GB" sz="3000" dirty="0"/>
              <a:t>Free booking mechanic with </a:t>
            </a:r>
            <a:r>
              <a:rPr lang="en-GB" sz="3000" dirty="0" err="1"/>
              <a:t>Staylists</a:t>
            </a:r>
            <a:endParaRPr lang="en-GB" sz="3000" dirty="0"/>
          </a:p>
          <a:p>
            <a:r>
              <a:rPr lang="en-GB" sz="3000" dirty="0"/>
              <a:t>10% commission for hotels – unlike OTAs</a:t>
            </a:r>
          </a:p>
          <a:p>
            <a:r>
              <a:rPr lang="en-GB" sz="3000" dirty="0"/>
              <a:t>Create bookable itineraries</a:t>
            </a:r>
          </a:p>
          <a:p>
            <a:r>
              <a:rPr lang="en-GB" sz="3000" dirty="0"/>
              <a:t>Build skills hub</a:t>
            </a:r>
          </a:p>
          <a:p>
            <a:r>
              <a:rPr lang="en-GB" sz="3000" dirty="0"/>
              <a:t>Coronavirus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03B0A-34D6-445A-8F21-5FA795DB7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20" y="528637"/>
            <a:ext cx="3530217" cy="2468315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AC1E56-4E61-4A54-B375-D1271A0D4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19" y="3258329"/>
            <a:ext cx="3530217" cy="3399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Not ‘top of mind’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4"/>
            <a:ext cx="7788629" cy="4392488"/>
          </a:xfrm>
        </p:spPr>
        <p:txBody>
          <a:bodyPr>
            <a:normAutofit/>
          </a:bodyPr>
          <a:lstStyle/>
          <a:p>
            <a:r>
              <a:rPr lang="en-GB" sz="3000" dirty="0"/>
              <a:t>Reinvented ourselves as Visit East of England</a:t>
            </a:r>
          </a:p>
          <a:p>
            <a:r>
              <a:rPr lang="en-GB" sz="3000" dirty="0"/>
              <a:t>Re-engage with VisitBritain and VisitEngland</a:t>
            </a:r>
          </a:p>
          <a:p>
            <a:r>
              <a:rPr lang="en-GB" sz="3000" dirty="0"/>
              <a:t>VEE now the conduit for VB/VE to reach this region</a:t>
            </a:r>
          </a:p>
          <a:p>
            <a:r>
              <a:rPr lang="en-GB" sz="3000" dirty="0"/>
              <a:t>Digital workshop for DMOs in Bury St Edmunds</a:t>
            </a:r>
          </a:p>
          <a:p>
            <a:r>
              <a:rPr lang="en-GB" sz="3000" dirty="0"/>
              <a:t>Sector Deal and Tourism Zones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D90A75-473E-4413-90CC-2694DE9C7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2" y="4941052"/>
            <a:ext cx="3143250" cy="85725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E40A24-3FC4-44C9-9F22-96C2FED5B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57" y="4941052"/>
            <a:ext cx="3700902" cy="7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9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VisitBritain Consumer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4"/>
            <a:ext cx="8496944" cy="4392488"/>
          </a:xfrm>
        </p:spPr>
        <p:txBody>
          <a:bodyPr>
            <a:normAutofit lnSpcReduction="10000"/>
          </a:bodyPr>
          <a:lstStyle/>
          <a:p>
            <a:r>
              <a:rPr lang="en-GB" sz="3000" dirty="0"/>
              <a:t>Published weekly since June 1</a:t>
            </a:r>
          </a:p>
          <a:p>
            <a:r>
              <a:rPr lang="en-GB" sz="3000" dirty="0"/>
              <a:t>Only 23% think things will be normal from Oct-Dec. 22% Jan-March 2021</a:t>
            </a:r>
          </a:p>
          <a:p>
            <a:r>
              <a:rPr lang="en-GB" sz="3000" dirty="0"/>
              <a:t>Young people believe it will return to normal quicker</a:t>
            </a:r>
          </a:p>
          <a:p>
            <a:r>
              <a:rPr lang="en-GB" sz="3000" dirty="0"/>
              <a:t>People want countryside and coast</a:t>
            </a:r>
          </a:p>
          <a:p>
            <a:r>
              <a:rPr lang="en-GB" sz="3000" dirty="0"/>
              <a:t>42% want outdoor areas, 24% outdoor leisure</a:t>
            </a:r>
          </a:p>
          <a:p>
            <a:r>
              <a:rPr lang="en-GB" sz="3000" dirty="0"/>
              <a:t>57% planning a break from October</a:t>
            </a:r>
          </a:p>
          <a:p>
            <a:r>
              <a:rPr lang="en-GB" sz="3000" dirty="0"/>
              <a:t>Where do they want to go?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4FDCD-4D6C-4853-A14E-83F0DD7A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72" y="5949280"/>
            <a:ext cx="708315" cy="7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9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25217</TotalTime>
  <Words>879</Words>
  <Application>Microsoft Office PowerPoint</Application>
  <PresentationFormat>On-screen Show (4:3)</PresentationFormat>
  <Paragraphs>196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Where to now?</vt:lpstr>
      <vt:lpstr>Who are we?</vt:lpstr>
      <vt:lpstr>Tourism in Norfolk and Suffolk</vt:lpstr>
      <vt:lpstr>The challenges</vt:lpstr>
      <vt:lpstr>Oh, yeh…</vt:lpstr>
      <vt:lpstr>Sector skills</vt:lpstr>
      <vt:lpstr>New VEE website</vt:lpstr>
      <vt:lpstr>Not ‘top of mind’</vt:lpstr>
      <vt:lpstr>VisitBritain Consumer Survey</vt:lpstr>
      <vt:lpstr>VB Industry standard</vt:lpstr>
      <vt:lpstr>Working together as a region</vt:lpstr>
      <vt:lpstr>East of England Tourism Recovery Plan</vt:lpstr>
      <vt:lpstr>‘Unexplored England’ activity</vt:lpstr>
      <vt:lpstr>Out of crisis…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in East Anglia</dc:title>
  <dc:creator>r.ellis</dc:creator>
  <cp:lastModifiedBy>Brigette Currin</cp:lastModifiedBy>
  <cp:revision>629</cp:revision>
  <cp:lastPrinted>2020-06-18T08:29:02Z</cp:lastPrinted>
  <dcterms:created xsi:type="dcterms:W3CDTF">2014-07-27T09:51:03Z</dcterms:created>
  <dcterms:modified xsi:type="dcterms:W3CDTF">2020-06-25T16:58:00Z</dcterms:modified>
</cp:coreProperties>
</file>