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2"/>
  </p:notesMasterIdLst>
  <p:handoutMasterIdLst>
    <p:handoutMasterId r:id="rId13"/>
  </p:handoutMasterIdLst>
  <p:sldIdLst>
    <p:sldId id="280" r:id="rId2"/>
    <p:sldId id="275" r:id="rId3"/>
    <p:sldId id="276" r:id="rId4"/>
    <p:sldId id="281" r:id="rId5"/>
    <p:sldId id="282" r:id="rId6"/>
    <p:sldId id="284" r:id="rId7"/>
    <p:sldId id="279" r:id="rId8"/>
    <p:sldId id="278" r:id="rId9"/>
    <p:sldId id="285" r:id="rId10"/>
    <p:sldId id="2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80"/>
            <p14:sldId id="275"/>
            <p14:sldId id="276"/>
            <p14:sldId id="281"/>
            <p14:sldId id="282"/>
            <p14:sldId id="284"/>
            <p14:sldId id="279"/>
            <p14:sldId id="278"/>
            <p14:sldId id="285"/>
            <p14:sldId id="2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72"/>
    <a:srgbClr val="898989"/>
    <a:srgbClr val="951B81"/>
    <a:srgbClr val="482683"/>
    <a:srgbClr val="007981"/>
    <a:srgbClr val="51ACB8"/>
    <a:srgbClr val="004D6F"/>
    <a:srgbClr val="70B397"/>
    <a:srgbClr val="8B60A0"/>
    <a:srgbClr val="8DC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89054" autoAdjust="0"/>
  </p:normalViewPr>
  <p:slideViewPr>
    <p:cSldViewPr snapToGrid="0">
      <p:cViewPr varScale="1">
        <p:scale>
          <a:sx n="60" d="100"/>
          <a:sy n="60" d="100"/>
        </p:scale>
        <p:origin x="894"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balendr\AppData\Local\Microsoft\Windows\Temporary%20Internet%20Files\Content.Outlook\3AASONTQ\ORR%20Regional%20data%20EofE%20Graph%202007_08%20st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Year on year passenger journeys growth within the East of England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'Regional_rail_journeys - East o'!$AR$54</c:f>
              <c:strCache>
                <c:ptCount val="1"/>
                <c:pt idx="0">
                  <c:v>Bedfordshire and Hertfordshire</c:v>
                </c:pt>
              </c:strCache>
            </c:strRef>
          </c:tx>
          <c:spPr>
            <a:ln w="28575" cap="rnd">
              <a:solidFill>
                <a:schemeClr val="accent1"/>
              </a:solidFill>
              <a:round/>
            </a:ln>
            <a:effectLst/>
          </c:spPr>
          <c:marker>
            <c:symbol val="none"/>
          </c:marker>
          <c:cat>
            <c:strRef>
              <c:f>'Regional_rail_journeys - East o'!$AS$53:$BC$53</c:f>
              <c:strCache>
                <c:ptCount val="11"/>
                <c:pt idx="0">
                  <c:v>2007-08</c:v>
                </c:pt>
                <c:pt idx="1">
                  <c:v>2008-09</c:v>
                </c:pt>
                <c:pt idx="2">
                  <c:v>2009-10</c:v>
                </c:pt>
                <c:pt idx="3">
                  <c:v>2010-11</c:v>
                </c:pt>
                <c:pt idx="4">
                  <c:v>2011-12</c:v>
                </c:pt>
                <c:pt idx="5">
                  <c:v>2012-13</c:v>
                </c:pt>
                <c:pt idx="6">
                  <c:v>2013-14</c:v>
                </c:pt>
                <c:pt idx="7">
                  <c:v>2014-15</c:v>
                </c:pt>
                <c:pt idx="8">
                  <c:v>2015-16</c:v>
                </c:pt>
                <c:pt idx="9">
                  <c:v>2016-17</c:v>
                </c:pt>
                <c:pt idx="10">
                  <c:v>2017-18</c:v>
                </c:pt>
              </c:strCache>
            </c:strRef>
          </c:cat>
          <c:val>
            <c:numRef>
              <c:f>'Regional_rail_journeys - East o'!$AS$54:$BC$54</c:f>
              <c:numCache>
                <c:formatCode>0%</c:formatCode>
                <c:ptCount val="11"/>
                <c:pt idx="0">
                  <c:v>0</c:v>
                </c:pt>
                <c:pt idx="1">
                  <c:v>2.5704464637610114E-2</c:v>
                </c:pt>
                <c:pt idx="2">
                  <c:v>-3.5575906529731305E-2</c:v>
                </c:pt>
                <c:pt idx="3">
                  <c:v>6.8292529563367399E-3</c:v>
                </c:pt>
                <c:pt idx="4">
                  <c:v>4.82368475188788E-3</c:v>
                </c:pt>
                <c:pt idx="5">
                  <c:v>5.9791148805889094E-2</c:v>
                </c:pt>
                <c:pt idx="6">
                  <c:v>6.8151318831159546E-2</c:v>
                </c:pt>
                <c:pt idx="7">
                  <c:v>0.10092887129201533</c:v>
                </c:pt>
                <c:pt idx="8">
                  <c:v>0.1578880639605027</c:v>
                </c:pt>
                <c:pt idx="9">
                  <c:v>0.18936270079432238</c:v>
                </c:pt>
                <c:pt idx="10">
                  <c:v>0.1825873987921085</c:v>
                </c:pt>
              </c:numCache>
            </c:numRef>
          </c:val>
          <c:smooth val="0"/>
          <c:extLst>
            <c:ext xmlns:c16="http://schemas.microsoft.com/office/drawing/2014/chart" uri="{C3380CC4-5D6E-409C-BE32-E72D297353CC}">
              <c16:uniqueId val="{00000000-8214-46C7-8EF8-1EA3759DE95A}"/>
            </c:ext>
          </c:extLst>
        </c:ser>
        <c:ser>
          <c:idx val="1"/>
          <c:order val="1"/>
          <c:tx>
            <c:strRef>
              <c:f>'Regional_rail_journeys - East o'!$AR$55</c:f>
              <c:strCache>
                <c:ptCount val="1"/>
                <c:pt idx="0">
                  <c:v>East Anglia</c:v>
                </c:pt>
              </c:strCache>
            </c:strRef>
          </c:tx>
          <c:spPr>
            <a:ln w="28575" cap="rnd">
              <a:solidFill>
                <a:schemeClr val="accent2"/>
              </a:solidFill>
              <a:round/>
            </a:ln>
            <a:effectLst/>
          </c:spPr>
          <c:marker>
            <c:symbol val="none"/>
          </c:marker>
          <c:cat>
            <c:strRef>
              <c:f>'Regional_rail_journeys - East o'!$AS$53:$BC$53</c:f>
              <c:strCache>
                <c:ptCount val="11"/>
                <c:pt idx="0">
                  <c:v>2007-08</c:v>
                </c:pt>
                <c:pt idx="1">
                  <c:v>2008-09</c:v>
                </c:pt>
                <c:pt idx="2">
                  <c:v>2009-10</c:v>
                </c:pt>
                <c:pt idx="3">
                  <c:v>2010-11</c:v>
                </c:pt>
                <c:pt idx="4">
                  <c:v>2011-12</c:v>
                </c:pt>
                <c:pt idx="5">
                  <c:v>2012-13</c:v>
                </c:pt>
                <c:pt idx="6">
                  <c:v>2013-14</c:v>
                </c:pt>
                <c:pt idx="7">
                  <c:v>2014-15</c:v>
                </c:pt>
                <c:pt idx="8">
                  <c:v>2015-16</c:v>
                </c:pt>
                <c:pt idx="9">
                  <c:v>2016-17</c:v>
                </c:pt>
                <c:pt idx="10">
                  <c:v>2017-18</c:v>
                </c:pt>
              </c:strCache>
            </c:strRef>
          </c:cat>
          <c:val>
            <c:numRef>
              <c:f>'Regional_rail_journeys - East o'!$AS$55:$BC$55</c:f>
              <c:numCache>
                <c:formatCode>0%</c:formatCode>
                <c:ptCount val="11"/>
                <c:pt idx="0">
                  <c:v>0</c:v>
                </c:pt>
                <c:pt idx="1">
                  <c:v>6.2999046107396595E-2</c:v>
                </c:pt>
                <c:pt idx="2">
                  <c:v>4.7480220287538399E-2</c:v>
                </c:pt>
                <c:pt idx="3">
                  <c:v>0.12444442229368646</c:v>
                </c:pt>
                <c:pt idx="4">
                  <c:v>0.18996338114316091</c:v>
                </c:pt>
                <c:pt idx="5">
                  <c:v>0.26590512851595838</c:v>
                </c:pt>
                <c:pt idx="6">
                  <c:v>0.30627803385001595</c:v>
                </c:pt>
                <c:pt idx="7">
                  <c:v>0.35032285294587773</c:v>
                </c:pt>
                <c:pt idx="8">
                  <c:v>0.38758405251820349</c:v>
                </c:pt>
                <c:pt idx="9">
                  <c:v>0.44709707950307975</c:v>
                </c:pt>
                <c:pt idx="10">
                  <c:v>0.50282508692194683</c:v>
                </c:pt>
              </c:numCache>
            </c:numRef>
          </c:val>
          <c:smooth val="0"/>
          <c:extLst>
            <c:ext xmlns:c16="http://schemas.microsoft.com/office/drawing/2014/chart" uri="{C3380CC4-5D6E-409C-BE32-E72D297353CC}">
              <c16:uniqueId val="{00000001-8214-46C7-8EF8-1EA3759DE95A}"/>
            </c:ext>
          </c:extLst>
        </c:ser>
        <c:ser>
          <c:idx val="2"/>
          <c:order val="2"/>
          <c:tx>
            <c:strRef>
              <c:f>'Regional_rail_journeys - East o'!$AR$56</c:f>
              <c:strCache>
                <c:ptCount val="1"/>
                <c:pt idx="0">
                  <c:v>Essex</c:v>
                </c:pt>
              </c:strCache>
            </c:strRef>
          </c:tx>
          <c:spPr>
            <a:ln w="28575" cap="rnd">
              <a:solidFill>
                <a:schemeClr val="accent3"/>
              </a:solidFill>
              <a:round/>
            </a:ln>
            <a:effectLst/>
          </c:spPr>
          <c:marker>
            <c:symbol val="none"/>
          </c:marker>
          <c:cat>
            <c:strRef>
              <c:f>'Regional_rail_journeys - East o'!$AS$53:$BC$53</c:f>
              <c:strCache>
                <c:ptCount val="11"/>
                <c:pt idx="0">
                  <c:v>2007-08</c:v>
                </c:pt>
                <c:pt idx="1">
                  <c:v>2008-09</c:v>
                </c:pt>
                <c:pt idx="2">
                  <c:v>2009-10</c:v>
                </c:pt>
                <c:pt idx="3">
                  <c:v>2010-11</c:v>
                </c:pt>
                <c:pt idx="4">
                  <c:v>2011-12</c:v>
                </c:pt>
                <c:pt idx="5">
                  <c:v>2012-13</c:v>
                </c:pt>
                <c:pt idx="6">
                  <c:v>2013-14</c:v>
                </c:pt>
                <c:pt idx="7">
                  <c:v>2014-15</c:v>
                </c:pt>
                <c:pt idx="8">
                  <c:v>2015-16</c:v>
                </c:pt>
                <c:pt idx="9">
                  <c:v>2016-17</c:v>
                </c:pt>
                <c:pt idx="10">
                  <c:v>2017-18</c:v>
                </c:pt>
              </c:strCache>
            </c:strRef>
          </c:cat>
          <c:val>
            <c:numRef>
              <c:f>'Regional_rail_journeys - East o'!$AS$56:$BC$56</c:f>
              <c:numCache>
                <c:formatCode>0%</c:formatCode>
                <c:ptCount val="11"/>
                <c:pt idx="0">
                  <c:v>0</c:v>
                </c:pt>
                <c:pt idx="1">
                  <c:v>4.8302931908942526E-2</c:v>
                </c:pt>
                <c:pt idx="2">
                  <c:v>3.8525801854884856E-2</c:v>
                </c:pt>
                <c:pt idx="3">
                  <c:v>6.560224904505696E-2</c:v>
                </c:pt>
                <c:pt idx="4">
                  <c:v>8.5944381933691139E-2</c:v>
                </c:pt>
                <c:pt idx="5">
                  <c:v>0.10341321369233869</c:v>
                </c:pt>
                <c:pt idx="6">
                  <c:v>0.13693562953179894</c:v>
                </c:pt>
                <c:pt idx="7">
                  <c:v>0.1624284059409844</c:v>
                </c:pt>
                <c:pt idx="8">
                  <c:v>0.20091572058183593</c:v>
                </c:pt>
                <c:pt idx="9">
                  <c:v>0.25629005031812468</c:v>
                </c:pt>
                <c:pt idx="10">
                  <c:v>0.28477211152466819</c:v>
                </c:pt>
              </c:numCache>
            </c:numRef>
          </c:val>
          <c:smooth val="0"/>
          <c:extLst>
            <c:ext xmlns:c16="http://schemas.microsoft.com/office/drawing/2014/chart" uri="{C3380CC4-5D6E-409C-BE32-E72D297353CC}">
              <c16:uniqueId val="{00000002-8214-46C7-8EF8-1EA3759DE95A}"/>
            </c:ext>
          </c:extLst>
        </c:ser>
        <c:ser>
          <c:idx val="3"/>
          <c:order val="3"/>
          <c:tx>
            <c:strRef>
              <c:f>'Regional_rail_journeys - East o'!$AR$57</c:f>
              <c:strCache>
                <c:ptCount val="1"/>
                <c:pt idx="0">
                  <c:v>East of England Other</c:v>
                </c:pt>
              </c:strCache>
            </c:strRef>
          </c:tx>
          <c:spPr>
            <a:ln w="28575" cap="rnd">
              <a:solidFill>
                <a:schemeClr val="accent4"/>
              </a:solidFill>
              <a:round/>
            </a:ln>
            <a:effectLst/>
          </c:spPr>
          <c:marker>
            <c:symbol val="none"/>
          </c:marker>
          <c:cat>
            <c:strRef>
              <c:f>'Regional_rail_journeys - East o'!$AS$53:$BC$53</c:f>
              <c:strCache>
                <c:ptCount val="11"/>
                <c:pt idx="0">
                  <c:v>2007-08</c:v>
                </c:pt>
                <c:pt idx="1">
                  <c:v>2008-09</c:v>
                </c:pt>
                <c:pt idx="2">
                  <c:v>2009-10</c:v>
                </c:pt>
                <c:pt idx="3">
                  <c:v>2010-11</c:v>
                </c:pt>
                <c:pt idx="4">
                  <c:v>2011-12</c:v>
                </c:pt>
                <c:pt idx="5">
                  <c:v>2012-13</c:v>
                </c:pt>
                <c:pt idx="6">
                  <c:v>2013-14</c:v>
                </c:pt>
                <c:pt idx="7">
                  <c:v>2014-15</c:v>
                </c:pt>
                <c:pt idx="8">
                  <c:v>2015-16</c:v>
                </c:pt>
                <c:pt idx="9">
                  <c:v>2016-17</c:v>
                </c:pt>
                <c:pt idx="10">
                  <c:v>2017-18</c:v>
                </c:pt>
              </c:strCache>
            </c:strRef>
          </c:cat>
          <c:val>
            <c:numRef>
              <c:f>'Regional_rail_journeys - East o'!$AS$57:$BC$57</c:f>
              <c:numCache>
                <c:formatCode>0%</c:formatCode>
                <c:ptCount val="11"/>
                <c:pt idx="0">
                  <c:v>0</c:v>
                </c:pt>
                <c:pt idx="1">
                  <c:v>4.5074913999255006E-2</c:v>
                </c:pt>
                <c:pt idx="2">
                  <c:v>1.7064463499054439E-2</c:v>
                </c:pt>
                <c:pt idx="3">
                  <c:v>6.2947429544954803E-2</c:v>
                </c:pt>
                <c:pt idx="4">
                  <c:v>8.8615946187053041E-2</c:v>
                </c:pt>
                <c:pt idx="5">
                  <c:v>0.13443790859182947</c:v>
                </c:pt>
                <c:pt idx="6">
                  <c:v>0.16173351757193033</c:v>
                </c:pt>
                <c:pt idx="7">
                  <c:v>0.19473171732015615</c:v>
                </c:pt>
                <c:pt idx="8">
                  <c:v>0.23884580490411667</c:v>
                </c:pt>
                <c:pt idx="9">
                  <c:v>0.28764792816452878</c:v>
                </c:pt>
                <c:pt idx="10">
                  <c:v>0.31230598187380854</c:v>
                </c:pt>
              </c:numCache>
            </c:numRef>
          </c:val>
          <c:smooth val="0"/>
          <c:extLst>
            <c:ext xmlns:c16="http://schemas.microsoft.com/office/drawing/2014/chart" uri="{C3380CC4-5D6E-409C-BE32-E72D297353CC}">
              <c16:uniqueId val="{00000003-8214-46C7-8EF8-1EA3759DE95A}"/>
            </c:ext>
          </c:extLst>
        </c:ser>
        <c:dLbls>
          <c:showLegendKey val="0"/>
          <c:showVal val="0"/>
          <c:showCatName val="0"/>
          <c:showSerName val="0"/>
          <c:showPercent val="0"/>
          <c:showBubbleSize val="0"/>
        </c:dLbls>
        <c:smooth val="0"/>
        <c:axId val="587404912"/>
        <c:axId val="587401960"/>
      </c:lineChart>
      <c:catAx>
        <c:axId val="5874049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Year</a:t>
                </a:r>
                <a:r>
                  <a:rPr lang="en-GB" baseline="0" dirty="0"/>
                  <a:t> on year cumulative passenger journeys growth</a:t>
                </a:r>
                <a:endParaRPr lang="en-GB"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401960"/>
        <c:crosses val="autoZero"/>
        <c:auto val="1"/>
        <c:lblAlgn val="ctr"/>
        <c:lblOffset val="100"/>
        <c:noMultiLvlLbl val="0"/>
      </c:catAx>
      <c:valAx>
        <c:axId val="587401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40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47234-F741-423B-B336-1B8A9B2BAFB1}" type="datetimeFigureOut">
              <a:rPr lang="en-GB" smtClean="0"/>
              <a:t>10/07/2019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dirty="0"/>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424F-E449-4824-921F-55F0BB15E53D}" type="datetimeFigureOut">
              <a:rPr lang="en-GB" smtClean="0"/>
              <a:t>10/07/2019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dirty="0"/>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a:t>
            </a:fld>
            <a:endParaRPr lang="en-GB" dirty="0"/>
          </a:p>
        </p:txBody>
      </p:sp>
    </p:spTree>
    <p:extLst>
      <p:ext uri="{BB962C8B-B14F-4D97-AF65-F5344CB8AC3E}">
        <p14:creationId xmlns:p14="http://schemas.microsoft.com/office/powerpoint/2010/main" val="457714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504BF5-1220-4E06-B13D-75B2195B4EB9}"/>
              </a:ext>
            </a:extLst>
          </p:cNvPr>
          <p:cNvSpPr>
            <a:spLocks noGrp="1"/>
          </p:cNvSpPr>
          <p:nvPr>
            <p:ph type="sldNum" sz="quarter" idx="15"/>
          </p:nvPr>
        </p:nvSpPr>
        <p:spPr/>
        <p:txBody>
          <a:bodyPr/>
          <a:lstStyle/>
          <a:p>
            <a:fld id="{229EAAAC-928A-40C1-AC39-D34FD1799CA9}" type="slidenum">
              <a:rPr lang="en-GB" smtClean="0"/>
              <a:pPr/>
              <a:t>1</a:t>
            </a:fld>
            <a:endParaRPr lang="en-GB" dirty="0"/>
          </a:p>
        </p:txBody>
      </p:sp>
      <p:pic>
        <p:nvPicPr>
          <p:cNvPr id="3" name="Picture 2">
            <a:extLst>
              <a:ext uri="{FF2B5EF4-FFF2-40B4-BE49-F238E27FC236}">
                <a16:creationId xmlns:a16="http://schemas.microsoft.com/office/drawing/2014/main" id="{873FA08C-FE42-4DDA-AF52-4A506C243E0E}"/>
              </a:ext>
            </a:extLst>
          </p:cNvPr>
          <p:cNvPicPr>
            <a:picLocks noChangeAspect="1"/>
          </p:cNvPicPr>
          <p:nvPr/>
        </p:nvPicPr>
        <p:blipFill>
          <a:blip r:embed="rId3"/>
          <a:stretch>
            <a:fillRect/>
          </a:stretch>
        </p:blipFill>
        <p:spPr>
          <a:xfrm>
            <a:off x="-1" y="0"/>
            <a:ext cx="4853467" cy="6858000"/>
          </a:xfrm>
          <a:prstGeom prst="rect">
            <a:avLst/>
          </a:prstGeom>
          <a:effectLst>
            <a:outerShdw blurRad="50800" dist="38100" dir="2700000" algn="tl" rotWithShape="0">
              <a:prstClr val="black">
                <a:alpha val="40000"/>
              </a:prstClr>
            </a:outerShdw>
          </a:effectLst>
        </p:spPr>
      </p:pic>
      <p:sp>
        <p:nvSpPr>
          <p:cNvPr id="4" name="Text Placeholder 2">
            <a:extLst>
              <a:ext uri="{FF2B5EF4-FFF2-40B4-BE49-F238E27FC236}">
                <a16:creationId xmlns:a16="http://schemas.microsoft.com/office/drawing/2014/main" id="{B4A71696-A091-42C2-B2BA-D12C0429892F}"/>
              </a:ext>
            </a:extLst>
          </p:cNvPr>
          <p:cNvSpPr txBox="1">
            <a:spLocks/>
          </p:cNvSpPr>
          <p:nvPr/>
        </p:nvSpPr>
        <p:spPr>
          <a:xfrm>
            <a:off x="5084906" y="2685448"/>
            <a:ext cx="6954058" cy="188082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800" b="1" dirty="0">
                <a:solidFill>
                  <a:srgbClr val="005172"/>
                </a:solidFill>
                <a:latin typeface="Arial" panose="020B0604020202020204" pitchFamily="34" charset="0"/>
                <a:cs typeface="Arial" panose="020B0604020202020204" pitchFamily="34" charset="0"/>
              </a:rPr>
              <a:t>Great Eastern Mainline </a:t>
            </a:r>
          </a:p>
          <a:p>
            <a:pPr marL="0" indent="0" algn="ctr">
              <a:buNone/>
            </a:pPr>
            <a:r>
              <a:rPr lang="en-GB" sz="4800" b="1" dirty="0">
                <a:solidFill>
                  <a:srgbClr val="005172"/>
                </a:solidFill>
                <a:latin typeface="Arial" panose="020B0604020202020204" pitchFamily="34" charset="0"/>
                <a:cs typeface="Arial" panose="020B0604020202020204" pitchFamily="34" charset="0"/>
              </a:rPr>
              <a:t>Capacity Study</a:t>
            </a:r>
          </a:p>
        </p:txBody>
      </p:sp>
    </p:spTree>
    <p:extLst>
      <p:ext uri="{BB962C8B-B14F-4D97-AF65-F5344CB8AC3E}">
        <p14:creationId xmlns:p14="http://schemas.microsoft.com/office/powerpoint/2010/main" val="3504189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BC669-DFE7-474E-B053-DB7555B48DBE}"/>
              </a:ext>
            </a:extLst>
          </p:cNvPr>
          <p:cNvSpPr>
            <a:spLocks noGrp="1"/>
          </p:cNvSpPr>
          <p:nvPr>
            <p:ph type="sldNum" sz="quarter" idx="15"/>
          </p:nvPr>
        </p:nvSpPr>
        <p:spPr/>
        <p:txBody>
          <a:bodyPr/>
          <a:lstStyle/>
          <a:p>
            <a:fld id="{229EAAAC-928A-40C1-AC39-D34FD1799CA9}" type="slidenum">
              <a:rPr lang="en-GB" smtClean="0"/>
              <a:pPr/>
              <a:t>10</a:t>
            </a:fld>
            <a:endParaRPr lang="en-GB" dirty="0"/>
          </a:p>
        </p:txBody>
      </p:sp>
      <p:sp>
        <p:nvSpPr>
          <p:cNvPr id="3" name="TextBox 2">
            <a:extLst>
              <a:ext uri="{FF2B5EF4-FFF2-40B4-BE49-F238E27FC236}">
                <a16:creationId xmlns:a16="http://schemas.microsoft.com/office/drawing/2014/main" id="{DCAB26C3-FB61-4DDA-8829-E687EA640CE6}"/>
              </a:ext>
            </a:extLst>
          </p:cNvPr>
          <p:cNvSpPr txBox="1"/>
          <p:nvPr/>
        </p:nvSpPr>
        <p:spPr>
          <a:xfrm>
            <a:off x="2428774" y="2671870"/>
            <a:ext cx="7334451" cy="757130"/>
          </a:xfrm>
          <a:prstGeom prst="rect">
            <a:avLst/>
          </a:prstGeom>
          <a:noFill/>
        </p:spPr>
        <p:txBody>
          <a:bodyPr wrap="square" rtlCol="0">
            <a:spAutoFit/>
          </a:bodyPr>
          <a:lstStyle/>
          <a:p>
            <a:pPr algn="ctr">
              <a:lnSpc>
                <a:spcPct val="90000"/>
              </a:lnSpc>
              <a:spcBef>
                <a:spcPts val="1000"/>
              </a:spcBef>
            </a:pPr>
            <a:r>
              <a:rPr lang="en-GB" sz="4800" b="1" dirty="0">
                <a:solidFill>
                  <a:srgbClr val="005172"/>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94871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TextBox 2">
            <a:extLst>
              <a:ext uri="{FF2B5EF4-FFF2-40B4-BE49-F238E27FC236}">
                <a16:creationId xmlns:a16="http://schemas.microsoft.com/office/drawing/2014/main" id="{CB49E416-BC6F-40AE-8819-B2531B2C3D51}"/>
              </a:ext>
            </a:extLst>
          </p:cNvPr>
          <p:cNvSpPr txBox="1"/>
          <p:nvPr/>
        </p:nvSpPr>
        <p:spPr>
          <a:xfrm>
            <a:off x="2428774" y="211756"/>
            <a:ext cx="7334451" cy="757130"/>
          </a:xfrm>
          <a:prstGeom prst="rect">
            <a:avLst/>
          </a:prstGeom>
          <a:noFill/>
        </p:spPr>
        <p:txBody>
          <a:bodyPr wrap="square" rtlCol="0">
            <a:spAutoFit/>
          </a:bodyPr>
          <a:lstStyle/>
          <a:p>
            <a:pPr algn="ctr">
              <a:lnSpc>
                <a:spcPct val="90000"/>
              </a:lnSpc>
              <a:spcBef>
                <a:spcPts val="1000"/>
              </a:spcBef>
            </a:pPr>
            <a:r>
              <a:rPr lang="en-GB" sz="4800" b="1" dirty="0">
                <a:solidFill>
                  <a:srgbClr val="005172"/>
                </a:solidFill>
                <a:latin typeface="Arial" panose="020B0604020202020204" pitchFamily="34" charset="0"/>
                <a:cs typeface="Arial" panose="020B0604020202020204" pitchFamily="34" charset="0"/>
              </a:rPr>
              <a:t>The GEML today</a:t>
            </a:r>
          </a:p>
        </p:txBody>
      </p:sp>
      <p:pic>
        <p:nvPicPr>
          <p:cNvPr id="4" name="Picture 3">
            <a:extLst>
              <a:ext uri="{FF2B5EF4-FFF2-40B4-BE49-F238E27FC236}">
                <a16:creationId xmlns:a16="http://schemas.microsoft.com/office/drawing/2014/main" id="{49C21577-0F2F-4109-80F1-84AC24B72482}"/>
              </a:ext>
            </a:extLst>
          </p:cNvPr>
          <p:cNvPicPr>
            <a:picLocks noChangeAspect="1"/>
          </p:cNvPicPr>
          <p:nvPr/>
        </p:nvPicPr>
        <p:blipFill>
          <a:blip r:embed="rId2"/>
          <a:stretch>
            <a:fillRect/>
          </a:stretch>
        </p:blipFill>
        <p:spPr>
          <a:xfrm>
            <a:off x="768768" y="1033680"/>
            <a:ext cx="5035266" cy="5216639"/>
          </a:xfrm>
          <a:prstGeom prst="rect">
            <a:avLst/>
          </a:prstGeom>
        </p:spPr>
      </p:pic>
      <p:graphicFrame>
        <p:nvGraphicFramePr>
          <p:cNvPr id="5" name="Table 4">
            <a:extLst>
              <a:ext uri="{FF2B5EF4-FFF2-40B4-BE49-F238E27FC236}">
                <a16:creationId xmlns:a16="http://schemas.microsoft.com/office/drawing/2014/main" id="{07B3BB25-F8A7-443C-9580-D4ADC9BBD248}"/>
              </a:ext>
            </a:extLst>
          </p:cNvPr>
          <p:cNvGraphicFramePr>
            <a:graphicFrameLocks noGrp="1"/>
          </p:cNvGraphicFramePr>
          <p:nvPr>
            <p:extLst>
              <p:ext uri="{D42A27DB-BD31-4B8C-83A1-F6EECF244321}">
                <p14:modId xmlns:p14="http://schemas.microsoft.com/office/powerpoint/2010/main" val="433616615"/>
              </p:ext>
            </p:extLst>
          </p:nvPr>
        </p:nvGraphicFramePr>
        <p:xfrm>
          <a:off x="6387966" y="1033680"/>
          <a:ext cx="5554745" cy="2288371"/>
        </p:xfrm>
        <a:graphic>
          <a:graphicData uri="http://schemas.openxmlformats.org/drawingml/2006/table">
            <a:tbl>
              <a:tblPr firstRow="1" bandRow="1">
                <a:tableStyleId>{1E171933-4619-4E11-9A3F-F7608DF75F80}</a:tableStyleId>
              </a:tblPr>
              <a:tblGrid>
                <a:gridCol w="5554745">
                  <a:extLst>
                    <a:ext uri="{9D8B030D-6E8A-4147-A177-3AD203B41FA5}">
                      <a16:colId xmlns:a16="http://schemas.microsoft.com/office/drawing/2014/main" val="4233604024"/>
                    </a:ext>
                  </a:extLst>
                </a:gridCol>
              </a:tblGrid>
              <a:tr h="368131">
                <a:tc>
                  <a:txBody>
                    <a:bodyPr/>
                    <a:lstStyle/>
                    <a:p>
                      <a:pPr algn="ctr"/>
                      <a:r>
                        <a:rPr lang="en-GB" dirty="0"/>
                        <a:t>Headlines</a:t>
                      </a:r>
                    </a:p>
                  </a:txBody>
                  <a:tcPr/>
                </a:tc>
                <a:extLst>
                  <a:ext uri="{0D108BD9-81ED-4DB2-BD59-A6C34878D82A}">
                    <a16:rowId xmlns:a16="http://schemas.microsoft.com/office/drawing/2014/main" val="1510946753"/>
                  </a:ext>
                </a:extLst>
              </a:tr>
              <a:tr h="368131">
                <a:tc>
                  <a:txBody>
                    <a:bodyPr/>
                    <a:lstStyle/>
                    <a:p>
                      <a:r>
                        <a:rPr lang="en-GB" dirty="0"/>
                        <a:t>East of England journeys increased 30% in the last 10 years</a:t>
                      </a:r>
                    </a:p>
                  </a:txBody>
                  <a:tcPr/>
                </a:tc>
                <a:extLst>
                  <a:ext uri="{0D108BD9-81ED-4DB2-BD59-A6C34878D82A}">
                    <a16:rowId xmlns:a16="http://schemas.microsoft.com/office/drawing/2014/main" val="3842547873"/>
                  </a:ext>
                </a:extLst>
              </a:tr>
              <a:tr h="368131">
                <a:tc>
                  <a:txBody>
                    <a:bodyPr/>
                    <a:lstStyle/>
                    <a:p>
                      <a:r>
                        <a:rPr lang="en-GB" dirty="0"/>
                        <a:t>GEML stations in 2017-18 were involved in 90m journeys</a:t>
                      </a:r>
                    </a:p>
                  </a:txBody>
                  <a:tcPr/>
                </a:tc>
                <a:extLst>
                  <a:ext uri="{0D108BD9-81ED-4DB2-BD59-A6C34878D82A}">
                    <a16:rowId xmlns:a16="http://schemas.microsoft.com/office/drawing/2014/main" val="3528513347"/>
                  </a:ext>
                </a:extLst>
              </a:tr>
              <a:tr h="368131">
                <a:tc>
                  <a:txBody>
                    <a:bodyPr/>
                    <a:lstStyle/>
                    <a:p>
                      <a:r>
                        <a:rPr lang="en-GB" dirty="0"/>
                        <a:t>Passenger demand in East Anglia has increased by 50% in the last 10 years</a:t>
                      </a:r>
                    </a:p>
                  </a:txBody>
                  <a:tcPr/>
                </a:tc>
                <a:extLst>
                  <a:ext uri="{0D108BD9-81ED-4DB2-BD59-A6C34878D82A}">
                    <a16:rowId xmlns:a16="http://schemas.microsoft.com/office/drawing/2014/main" val="2187225879"/>
                  </a:ext>
                </a:extLst>
              </a:tr>
            </a:tbl>
          </a:graphicData>
        </a:graphic>
      </p:graphicFrame>
      <p:graphicFrame>
        <p:nvGraphicFramePr>
          <p:cNvPr id="6" name="Chart 5">
            <a:extLst>
              <a:ext uri="{FF2B5EF4-FFF2-40B4-BE49-F238E27FC236}">
                <a16:creationId xmlns:a16="http://schemas.microsoft.com/office/drawing/2014/main" id="{8974474D-EACC-4594-AA79-C7B4C4AEE047}"/>
              </a:ext>
            </a:extLst>
          </p:cNvPr>
          <p:cNvGraphicFramePr>
            <a:graphicFrameLocks noGrp="1"/>
          </p:cNvGraphicFramePr>
          <p:nvPr>
            <p:extLst>
              <p:ext uri="{D42A27DB-BD31-4B8C-83A1-F6EECF244321}">
                <p14:modId xmlns:p14="http://schemas.microsoft.com/office/powerpoint/2010/main" val="1207079839"/>
              </p:ext>
            </p:extLst>
          </p:nvPr>
        </p:nvGraphicFramePr>
        <p:xfrm>
          <a:off x="6095998" y="3386844"/>
          <a:ext cx="6096002" cy="2863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588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3" name="TextBox 2">
            <a:extLst>
              <a:ext uri="{FF2B5EF4-FFF2-40B4-BE49-F238E27FC236}">
                <a16:creationId xmlns:a16="http://schemas.microsoft.com/office/drawing/2014/main" id="{4B96752A-6226-45EA-89B4-3233E9380B2B}"/>
              </a:ext>
            </a:extLst>
          </p:cNvPr>
          <p:cNvSpPr txBox="1"/>
          <p:nvPr/>
        </p:nvSpPr>
        <p:spPr>
          <a:xfrm>
            <a:off x="2428774" y="211756"/>
            <a:ext cx="7334451" cy="757130"/>
          </a:xfrm>
          <a:prstGeom prst="rect">
            <a:avLst/>
          </a:prstGeom>
          <a:noFill/>
        </p:spPr>
        <p:txBody>
          <a:bodyPr wrap="square" rtlCol="0">
            <a:spAutoFit/>
          </a:bodyPr>
          <a:lstStyle/>
          <a:p>
            <a:pPr algn="ctr">
              <a:lnSpc>
                <a:spcPct val="90000"/>
              </a:lnSpc>
              <a:spcBef>
                <a:spcPts val="1000"/>
              </a:spcBef>
            </a:pPr>
            <a:r>
              <a:rPr lang="en-GB" sz="4800" b="1" dirty="0">
                <a:solidFill>
                  <a:srgbClr val="005172"/>
                </a:solidFill>
                <a:latin typeface="Arial" panose="020B0604020202020204" pitchFamily="34" charset="0"/>
                <a:cs typeface="Arial" panose="020B0604020202020204" pitchFamily="34" charset="0"/>
              </a:rPr>
              <a:t>Growth</a:t>
            </a:r>
          </a:p>
        </p:txBody>
      </p:sp>
      <p:graphicFrame>
        <p:nvGraphicFramePr>
          <p:cNvPr id="4" name="Table 3">
            <a:extLst>
              <a:ext uri="{FF2B5EF4-FFF2-40B4-BE49-F238E27FC236}">
                <a16:creationId xmlns:a16="http://schemas.microsoft.com/office/drawing/2014/main" id="{B45EE024-1627-42B8-82BF-87B7126AC7C5}"/>
              </a:ext>
            </a:extLst>
          </p:cNvPr>
          <p:cNvGraphicFramePr>
            <a:graphicFrameLocks noGrp="1"/>
          </p:cNvGraphicFramePr>
          <p:nvPr>
            <p:extLst>
              <p:ext uri="{D42A27DB-BD31-4B8C-83A1-F6EECF244321}">
                <p14:modId xmlns:p14="http://schemas.microsoft.com/office/powerpoint/2010/main" val="3438211034"/>
              </p:ext>
            </p:extLst>
          </p:nvPr>
        </p:nvGraphicFramePr>
        <p:xfrm>
          <a:off x="169332" y="1396999"/>
          <a:ext cx="5469467" cy="4314616"/>
        </p:xfrm>
        <a:graphic>
          <a:graphicData uri="http://schemas.openxmlformats.org/drawingml/2006/table">
            <a:tbl>
              <a:tblPr firstRow="1" bandRow="1">
                <a:tableStyleId>{7DF18680-E054-41AD-8BC1-D1AEF772440D}</a:tableStyleId>
              </a:tblPr>
              <a:tblGrid>
                <a:gridCol w="5469467">
                  <a:extLst>
                    <a:ext uri="{9D8B030D-6E8A-4147-A177-3AD203B41FA5}">
                      <a16:colId xmlns:a16="http://schemas.microsoft.com/office/drawing/2014/main" val="3231321339"/>
                    </a:ext>
                  </a:extLst>
                </a:gridCol>
              </a:tblGrid>
              <a:tr h="177801">
                <a:tc>
                  <a:txBody>
                    <a:bodyPr/>
                    <a:lstStyle/>
                    <a:p>
                      <a:pPr algn="ctr"/>
                      <a:r>
                        <a:rPr lang="en-GB" dirty="0"/>
                        <a:t>Baseline growth summary</a:t>
                      </a:r>
                    </a:p>
                  </a:txBody>
                  <a:tcPr/>
                </a:tc>
                <a:extLst>
                  <a:ext uri="{0D108BD9-81ED-4DB2-BD59-A6C34878D82A}">
                    <a16:rowId xmlns:a16="http://schemas.microsoft.com/office/drawing/2014/main" val="723935182"/>
                  </a:ext>
                </a:extLst>
              </a:tr>
              <a:tr h="987214">
                <a:tc>
                  <a:txBody>
                    <a:bodyPr/>
                    <a:lstStyle/>
                    <a:p>
                      <a:r>
                        <a:rPr lang="en-GB" dirty="0"/>
                        <a:t>Uses Government models and follows industry forecasting guidance</a:t>
                      </a:r>
                    </a:p>
                  </a:txBody>
                  <a:tcPr/>
                </a:tc>
                <a:extLst>
                  <a:ext uri="{0D108BD9-81ED-4DB2-BD59-A6C34878D82A}">
                    <a16:rowId xmlns:a16="http://schemas.microsoft.com/office/drawing/2014/main" val="2431569395"/>
                  </a:ext>
                </a:extLst>
              </a:tr>
              <a:tr h="987214">
                <a:tc>
                  <a:txBody>
                    <a:bodyPr/>
                    <a:lstStyle/>
                    <a:p>
                      <a:r>
                        <a:rPr lang="en-GB" dirty="0"/>
                        <a:t>Considers 4 key centres on the route</a:t>
                      </a:r>
                    </a:p>
                  </a:txBody>
                  <a:tcPr/>
                </a:tc>
                <a:extLst>
                  <a:ext uri="{0D108BD9-81ED-4DB2-BD59-A6C34878D82A}">
                    <a16:rowId xmlns:a16="http://schemas.microsoft.com/office/drawing/2014/main" val="2216150777"/>
                  </a:ext>
                </a:extLst>
              </a:tr>
              <a:tr h="987214">
                <a:tc>
                  <a:txBody>
                    <a:bodyPr/>
                    <a:lstStyle/>
                    <a:p>
                      <a:r>
                        <a:rPr lang="en-GB" dirty="0"/>
                        <a:t>Historic growth: typically 1.5-2% per year 2007-18</a:t>
                      </a:r>
                    </a:p>
                  </a:txBody>
                  <a:tcPr/>
                </a:tc>
                <a:extLst>
                  <a:ext uri="{0D108BD9-81ED-4DB2-BD59-A6C34878D82A}">
                    <a16:rowId xmlns:a16="http://schemas.microsoft.com/office/drawing/2014/main" val="1632946987"/>
                  </a:ext>
                </a:extLst>
              </a:tr>
              <a:tr h="987214">
                <a:tc>
                  <a:txBody>
                    <a:bodyPr/>
                    <a:lstStyle/>
                    <a:p>
                      <a:r>
                        <a:rPr lang="en-GB" dirty="0"/>
                        <a:t>Forecast growth: typically 2-2.5% per year to 2033</a:t>
                      </a:r>
                    </a:p>
                  </a:txBody>
                  <a:tcPr/>
                </a:tc>
                <a:extLst>
                  <a:ext uri="{0D108BD9-81ED-4DB2-BD59-A6C34878D82A}">
                    <a16:rowId xmlns:a16="http://schemas.microsoft.com/office/drawing/2014/main" val="2406629760"/>
                  </a:ext>
                </a:extLst>
              </a:tr>
            </a:tbl>
          </a:graphicData>
        </a:graphic>
      </p:graphicFrame>
      <p:graphicFrame>
        <p:nvGraphicFramePr>
          <p:cNvPr id="5" name="Table 4">
            <a:extLst>
              <a:ext uri="{FF2B5EF4-FFF2-40B4-BE49-F238E27FC236}">
                <a16:creationId xmlns:a16="http://schemas.microsoft.com/office/drawing/2014/main" id="{371B2961-7CC6-4F6E-916E-97642D50DD0C}"/>
              </a:ext>
            </a:extLst>
          </p:cNvPr>
          <p:cNvGraphicFramePr>
            <a:graphicFrameLocks noGrp="1"/>
          </p:cNvGraphicFramePr>
          <p:nvPr>
            <p:extLst>
              <p:ext uri="{D42A27DB-BD31-4B8C-83A1-F6EECF244321}">
                <p14:modId xmlns:p14="http://schemas.microsoft.com/office/powerpoint/2010/main" val="824285941"/>
              </p:ext>
            </p:extLst>
          </p:nvPr>
        </p:nvGraphicFramePr>
        <p:xfrm>
          <a:off x="5791199" y="1396999"/>
          <a:ext cx="5469467" cy="4626188"/>
        </p:xfrm>
        <a:graphic>
          <a:graphicData uri="http://schemas.openxmlformats.org/drawingml/2006/table">
            <a:tbl>
              <a:tblPr firstRow="1" bandRow="1">
                <a:tableStyleId>{9DCAF9ED-07DC-4A11-8D7F-57B35C25682E}</a:tableStyleId>
              </a:tblPr>
              <a:tblGrid>
                <a:gridCol w="5469467">
                  <a:extLst>
                    <a:ext uri="{9D8B030D-6E8A-4147-A177-3AD203B41FA5}">
                      <a16:colId xmlns:a16="http://schemas.microsoft.com/office/drawing/2014/main" val="3231321339"/>
                    </a:ext>
                  </a:extLst>
                </a:gridCol>
              </a:tblGrid>
              <a:tr h="177801">
                <a:tc>
                  <a:txBody>
                    <a:bodyPr/>
                    <a:lstStyle/>
                    <a:p>
                      <a:pPr algn="ctr"/>
                      <a:r>
                        <a:rPr lang="en-GB" dirty="0"/>
                        <a:t>Higher growth summary</a:t>
                      </a:r>
                    </a:p>
                  </a:txBody>
                  <a:tcPr/>
                </a:tc>
                <a:extLst>
                  <a:ext uri="{0D108BD9-81ED-4DB2-BD59-A6C34878D82A}">
                    <a16:rowId xmlns:a16="http://schemas.microsoft.com/office/drawing/2014/main" val="723935182"/>
                  </a:ext>
                </a:extLst>
              </a:tr>
              <a:tr h="987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Uses Government models and follows industry forecasting guidance with the inclusion of data provided by stakeholders</a:t>
                      </a:r>
                    </a:p>
                  </a:txBody>
                  <a:tcPr/>
                </a:tc>
                <a:extLst>
                  <a:ext uri="{0D108BD9-81ED-4DB2-BD59-A6C34878D82A}">
                    <a16:rowId xmlns:a16="http://schemas.microsoft.com/office/drawing/2014/main" val="2431569395"/>
                  </a:ext>
                </a:extLst>
              </a:tr>
              <a:tr h="1974428">
                <a:tc>
                  <a:txBody>
                    <a:bodyPr/>
                    <a:lstStyle/>
                    <a:p>
                      <a:pPr marL="0" indent="0">
                        <a:buFont typeface="Arial" panose="020B0604020202020204" pitchFamily="34" charset="0"/>
                        <a:buNone/>
                      </a:pPr>
                      <a:r>
                        <a:rPr lang="en-GB" dirty="0"/>
                        <a:t>Supporting evidence:</a:t>
                      </a:r>
                    </a:p>
                    <a:p>
                      <a:pPr marL="0" indent="0">
                        <a:buFont typeface="Arial" panose="020B0604020202020204" pitchFamily="34" charset="0"/>
                        <a:buNone/>
                      </a:pPr>
                      <a:endParaRPr lang="en-GB" dirty="0"/>
                    </a:p>
                    <a:p>
                      <a:pPr marL="285750" indent="-285750">
                        <a:buFont typeface="Arial" panose="020B0604020202020204" pitchFamily="34" charset="0"/>
                        <a:buChar char="•"/>
                      </a:pPr>
                      <a:r>
                        <a:rPr lang="en-GB" dirty="0"/>
                        <a:t>Delivering Economic Growth in Chelmsford to 2036 and Future Transport Network;</a:t>
                      </a:r>
                    </a:p>
                    <a:p>
                      <a:pPr marL="285750" indent="-285750">
                        <a:buFont typeface="Arial" panose="020B0604020202020204" pitchFamily="34" charset="0"/>
                        <a:buChar char="•"/>
                      </a:pPr>
                      <a:r>
                        <a:rPr lang="en-GB" dirty="0"/>
                        <a:t>List of Future Jobs in Essex</a:t>
                      </a:r>
                    </a:p>
                    <a:p>
                      <a:pPr marL="285750" indent="-285750">
                        <a:buFont typeface="Arial" panose="020B0604020202020204" pitchFamily="34" charset="0"/>
                        <a:buChar char="•"/>
                      </a:pPr>
                      <a:r>
                        <a:rPr lang="en-GB" dirty="0"/>
                        <a:t>New housing plans for East of England region;</a:t>
                      </a:r>
                    </a:p>
                    <a:p>
                      <a:pPr marL="285750" indent="-285750">
                        <a:buFont typeface="Arial" panose="020B0604020202020204" pitchFamily="34" charset="0"/>
                        <a:buChar char="•"/>
                      </a:pPr>
                      <a:r>
                        <a:rPr lang="en-GB" dirty="0"/>
                        <a:t>Local Plan data.</a:t>
                      </a:r>
                    </a:p>
                    <a:p>
                      <a:endParaRPr lang="en-GB" dirty="0"/>
                    </a:p>
                  </a:txBody>
                  <a:tcPr/>
                </a:tc>
                <a:extLst>
                  <a:ext uri="{0D108BD9-81ED-4DB2-BD59-A6C34878D82A}">
                    <a16:rowId xmlns:a16="http://schemas.microsoft.com/office/drawing/2014/main" val="2216150777"/>
                  </a:ext>
                </a:extLst>
              </a:tr>
              <a:tr h="987214">
                <a:tc>
                  <a:txBody>
                    <a:bodyPr/>
                    <a:lstStyle/>
                    <a:p>
                      <a:r>
                        <a:rPr lang="en-GB" dirty="0"/>
                        <a:t>Forecast growth: approximately 3.2% per year to 2033</a:t>
                      </a:r>
                    </a:p>
                  </a:txBody>
                  <a:tcPr/>
                </a:tc>
                <a:extLst>
                  <a:ext uri="{0D108BD9-81ED-4DB2-BD59-A6C34878D82A}">
                    <a16:rowId xmlns:a16="http://schemas.microsoft.com/office/drawing/2014/main" val="2406629760"/>
                  </a:ext>
                </a:extLst>
              </a:tr>
            </a:tbl>
          </a:graphicData>
        </a:graphic>
      </p:graphicFrame>
    </p:spTree>
    <p:extLst>
      <p:ext uri="{BB962C8B-B14F-4D97-AF65-F5344CB8AC3E}">
        <p14:creationId xmlns:p14="http://schemas.microsoft.com/office/powerpoint/2010/main" val="206565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36843C-63CF-419D-99BD-DD532E7660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7307" y="1189019"/>
            <a:ext cx="4199466" cy="2946400"/>
          </a:xfrm>
          <a:prstGeom prst="rect">
            <a:avLst/>
          </a:prstGeom>
        </p:spPr>
      </p:pic>
      <p:sp>
        <p:nvSpPr>
          <p:cNvPr id="2" name="Slide Number Placeholder 1">
            <a:extLst>
              <a:ext uri="{FF2B5EF4-FFF2-40B4-BE49-F238E27FC236}">
                <a16:creationId xmlns:a16="http://schemas.microsoft.com/office/drawing/2014/main" id="{FCF25295-8395-4E35-A004-113F20B0F7F3}"/>
              </a:ext>
            </a:extLst>
          </p:cNvPr>
          <p:cNvSpPr>
            <a:spLocks noGrp="1"/>
          </p:cNvSpPr>
          <p:nvPr>
            <p:ph type="sldNum" sz="quarter" idx="15"/>
          </p:nvPr>
        </p:nvSpPr>
        <p:spPr/>
        <p:txBody>
          <a:bodyPr/>
          <a:lstStyle/>
          <a:p>
            <a:fld id="{229EAAAC-928A-40C1-AC39-D34FD1799CA9}" type="slidenum">
              <a:rPr lang="en-GB" smtClean="0"/>
              <a:pPr/>
              <a:t>4</a:t>
            </a:fld>
            <a:endParaRPr lang="en-GB" dirty="0"/>
          </a:p>
        </p:txBody>
      </p:sp>
      <p:sp>
        <p:nvSpPr>
          <p:cNvPr id="3" name="TextBox 2">
            <a:extLst>
              <a:ext uri="{FF2B5EF4-FFF2-40B4-BE49-F238E27FC236}">
                <a16:creationId xmlns:a16="http://schemas.microsoft.com/office/drawing/2014/main" id="{A9124772-B30D-4368-ADE8-F76F200B9214}"/>
              </a:ext>
            </a:extLst>
          </p:cNvPr>
          <p:cNvSpPr txBox="1"/>
          <p:nvPr/>
        </p:nvSpPr>
        <p:spPr>
          <a:xfrm>
            <a:off x="2428774" y="211756"/>
            <a:ext cx="7334451" cy="757130"/>
          </a:xfrm>
          <a:prstGeom prst="rect">
            <a:avLst/>
          </a:prstGeom>
          <a:noFill/>
        </p:spPr>
        <p:txBody>
          <a:bodyPr wrap="square" rtlCol="0">
            <a:spAutoFit/>
          </a:bodyPr>
          <a:lstStyle/>
          <a:p>
            <a:pPr algn="ctr">
              <a:lnSpc>
                <a:spcPct val="90000"/>
              </a:lnSpc>
              <a:spcBef>
                <a:spcPts val="1000"/>
              </a:spcBef>
            </a:pPr>
            <a:r>
              <a:rPr lang="en-GB" sz="4800" b="1" dirty="0">
                <a:solidFill>
                  <a:srgbClr val="005172"/>
                </a:solidFill>
                <a:latin typeface="Arial" panose="020B0604020202020204" pitchFamily="34" charset="0"/>
                <a:cs typeface="Arial" panose="020B0604020202020204" pitchFamily="34" charset="0"/>
              </a:rPr>
              <a:t>New rolling stock</a:t>
            </a:r>
          </a:p>
        </p:txBody>
      </p:sp>
      <p:pic>
        <p:nvPicPr>
          <p:cNvPr id="5" name="Picture 4">
            <a:extLst>
              <a:ext uri="{FF2B5EF4-FFF2-40B4-BE49-F238E27FC236}">
                <a16:creationId xmlns:a16="http://schemas.microsoft.com/office/drawing/2014/main" id="{3913B722-8FBE-4D75-B401-F8167D6837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8774" y="1189019"/>
            <a:ext cx="4199466" cy="2946400"/>
          </a:xfrm>
          <a:prstGeom prst="rect">
            <a:avLst/>
          </a:prstGeom>
        </p:spPr>
      </p:pic>
      <p:graphicFrame>
        <p:nvGraphicFramePr>
          <p:cNvPr id="8" name="Table 7">
            <a:extLst>
              <a:ext uri="{FF2B5EF4-FFF2-40B4-BE49-F238E27FC236}">
                <a16:creationId xmlns:a16="http://schemas.microsoft.com/office/drawing/2014/main" id="{ED845A7E-0EA3-4DC3-81E3-76FCFF265290}"/>
              </a:ext>
            </a:extLst>
          </p:cNvPr>
          <p:cNvGraphicFramePr>
            <a:graphicFrameLocks noGrp="1"/>
          </p:cNvGraphicFramePr>
          <p:nvPr>
            <p:extLst>
              <p:ext uri="{D42A27DB-BD31-4B8C-83A1-F6EECF244321}">
                <p14:modId xmlns:p14="http://schemas.microsoft.com/office/powerpoint/2010/main" val="602173170"/>
              </p:ext>
            </p:extLst>
          </p:nvPr>
        </p:nvGraphicFramePr>
        <p:xfrm>
          <a:off x="2428774" y="4524883"/>
          <a:ext cx="8127999" cy="1112520"/>
        </p:xfrm>
        <a:graphic>
          <a:graphicData uri="http://schemas.openxmlformats.org/drawingml/2006/table">
            <a:tbl>
              <a:tblPr firstRow="1" bandRow="1">
                <a:tableStyleId>{5C22544A-7EE6-4342-B048-85BDC9FD1C3A}</a:tableStyleId>
              </a:tblPr>
              <a:tblGrid>
                <a:gridCol w="1557866">
                  <a:extLst>
                    <a:ext uri="{9D8B030D-6E8A-4147-A177-3AD203B41FA5}">
                      <a16:colId xmlns:a16="http://schemas.microsoft.com/office/drawing/2014/main" val="419171779"/>
                    </a:ext>
                  </a:extLst>
                </a:gridCol>
                <a:gridCol w="3860800">
                  <a:extLst>
                    <a:ext uri="{9D8B030D-6E8A-4147-A177-3AD203B41FA5}">
                      <a16:colId xmlns:a16="http://schemas.microsoft.com/office/drawing/2014/main" val="2163670603"/>
                    </a:ext>
                  </a:extLst>
                </a:gridCol>
                <a:gridCol w="2709333">
                  <a:extLst>
                    <a:ext uri="{9D8B030D-6E8A-4147-A177-3AD203B41FA5}">
                      <a16:colId xmlns:a16="http://schemas.microsoft.com/office/drawing/2014/main" val="2865669351"/>
                    </a:ext>
                  </a:extLst>
                </a:gridCol>
              </a:tblGrid>
              <a:tr h="370840">
                <a:tc gridSpan="3">
                  <a:txBody>
                    <a:bodyPr/>
                    <a:lstStyle/>
                    <a:p>
                      <a:pPr algn="ctr"/>
                      <a:r>
                        <a:rPr lang="en-GB" dirty="0"/>
                        <a:t>Percentage change in seating between old and new stock</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54581560"/>
                  </a:ext>
                </a:extLst>
              </a:tr>
              <a:tr h="370840">
                <a:tc>
                  <a:txBody>
                    <a:bodyPr/>
                    <a:lstStyle/>
                    <a:p>
                      <a:r>
                        <a:rPr lang="en-GB" dirty="0"/>
                        <a:t>Suburban</a:t>
                      </a:r>
                    </a:p>
                  </a:txBody>
                  <a:tcPr/>
                </a:tc>
                <a:tc>
                  <a:txBody>
                    <a:bodyPr/>
                    <a:lstStyle/>
                    <a:p>
                      <a:r>
                        <a:rPr lang="en-GB" dirty="0"/>
                        <a:t>17% - 36% increase in seating</a:t>
                      </a:r>
                    </a:p>
                  </a:txBody>
                  <a:tcPr/>
                </a:tc>
                <a:tc>
                  <a:txBody>
                    <a:bodyPr/>
                    <a:lstStyle/>
                    <a:p>
                      <a:r>
                        <a:rPr lang="en-GB" dirty="0"/>
                        <a:t>164 – 305 extra seats</a:t>
                      </a:r>
                    </a:p>
                  </a:txBody>
                  <a:tcPr/>
                </a:tc>
                <a:extLst>
                  <a:ext uri="{0D108BD9-81ED-4DB2-BD59-A6C34878D82A}">
                    <a16:rowId xmlns:a16="http://schemas.microsoft.com/office/drawing/2014/main" val="4035262138"/>
                  </a:ext>
                </a:extLst>
              </a:tr>
              <a:tr h="370840">
                <a:tc>
                  <a:txBody>
                    <a:bodyPr/>
                    <a:lstStyle/>
                    <a:p>
                      <a:r>
                        <a:rPr lang="en-GB" dirty="0"/>
                        <a:t>Inter-city</a:t>
                      </a:r>
                    </a:p>
                  </a:txBody>
                  <a:tcPr/>
                </a:tc>
                <a:tc>
                  <a:txBody>
                    <a:bodyPr/>
                    <a:lstStyle/>
                    <a:p>
                      <a:r>
                        <a:rPr lang="en-GB" dirty="0"/>
                        <a:t>22% increase in seating</a:t>
                      </a:r>
                    </a:p>
                  </a:txBody>
                  <a:tcPr/>
                </a:tc>
                <a:tc>
                  <a:txBody>
                    <a:bodyPr/>
                    <a:lstStyle/>
                    <a:p>
                      <a:r>
                        <a:rPr lang="en-GB" dirty="0"/>
                        <a:t>139 extra seats</a:t>
                      </a:r>
                    </a:p>
                  </a:txBody>
                  <a:tcPr/>
                </a:tc>
                <a:extLst>
                  <a:ext uri="{0D108BD9-81ED-4DB2-BD59-A6C34878D82A}">
                    <a16:rowId xmlns:a16="http://schemas.microsoft.com/office/drawing/2014/main" val="1750240008"/>
                  </a:ext>
                </a:extLst>
              </a:tr>
            </a:tbl>
          </a:graphicData>
        </a:graphic>
      </p:graphicFrame>
      <p:sp>
        <p:nvSpPr>
          <p:cNvPr id="9" name="TextBox 8">
            <a:extLst>
              <a:ext uri="{FF2B5EF4-FFF2-40B4-BE49-F238E27FC236}">
                <a16:creationId xmlns:a16="http://schemas.microsoft.com/office/drawing/2014/main" id="{337AC441-F18D-43E4-96EA-DABFDF121C89}"/>
              </a:ext>
            </a:extLst>
          </p:cNvPr>
          <p:cNvSpPr txBox="1"/>
          <p:nvPr/>
        </p:nvSpPr>
        <p:spPr>
          <a:xfrm>
            <a:off x="3207707" y="4135419"/>
            <a:ext cx="3420533" cy="369332"/>
          </a:xfrm>
          <a:prstGeom prst="rect">
            <a:avLst/>
          </a:prstGeom>
          <a:noFill/>
        </p:spPr>
        <p:txBody>
          <a:bodyPr wrap="square" rtlCol="0">
            <a:spAutoFit/>
          </a:bodyPr>
          <a:lstStyle/>
          <a:p>
            <a:r>
              <a:rPr lang="en-GB" dirty="0"/>
              <a:t>Stadler inter-city </a:t>
            </a:r>
          </a:p>
        </p:txBody>
      </p:sp>
      <p:sp>
        <p:nvSpPr>
          <p:cNvPr id="10" name="TextBox 9">
            <a:extLst>
              <a:ext uri="{FF2B5EF4-FFF2-40B4-BE49-F238E27FC236}">
                <a16:creationId xmlns:a16="http://schemas.microsoft.com/office/drawing/2014/main" id="{889446FC-D311-417B-88BB-B6693ECB4512}"/>
              </a:ext>
            </a:extLst>
          </p:cNvPr>
          <p:cNvSpPr txBox="1"/>
          <p:nvPr/>
        </p:nvSpPr>
        <p:spPr>
          <a:xfrm>
            <a:off x="7254772" y="4135422"/>
            <a:ext cx="3420533" cy="369332"/>
          </a:xfrm>
          <a:prstGeom prst="rect">
            <a:avLst/>
          </a:prstGeom>
          <a:noFill/>
        </p:spPr>
        <p:txBody>
          <a:bodyPr wrap="square" rtlCol="0">
            <a:spAutoFit/>
          </a:bodyPr>
          <a:lstStyle/>
          <a:p>
            <a:r>
              <a:rPr lang="en-GB" dirty="0"/>
              <a:t>Bombardier suburban</a:t>
            </a:r>
          </a:p>
        </p:txBody>
      </p:sp>
    </p:spTree>
    <p:extLst>
      <p:ext uri="{BB962C8B-B14F-4D97-AF65-F5344CB8AC3E}">
        <p14:creationId xmlns:p14="http://schemas.microsoft.com/office/powerpoint/2010/main" val="45349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fld id="{229EAAAC-928A-40C1-AC39-D34FD1799CA9}" type="slidenum">
              <a:rPr lang="en-GB" smtClean="0"/>
              <a:pPr/>
              <a:t>5</a:t>
            </a:fld>
            <a:endParaRPr lang="en-GB" dirty="0"/>
          </a:p>
        </p:txBody>
      </p:sp>
      <p:sp>
        <p:nvSpPr>
          <p:cNvPr id="3" name="TextBox 2">
            <a:extLst>
              <a:ext uri="{FF2B5EF4-FFF2-40B4-BE49-F238E27FC236}">
                <a16:creationId xmlns:a16="http://schemas.microsoft.com/office/drawing/2014/main" id="{4B96752A-6226-45EA-89B4-3233E9380B2B}"/>
              </a:ext>
            </a:extLst>
          </p:cNvPr>
          <p:cNvSpPr txBox="1"/>
          <p:nvPr/>
        </p:nvSpPr>
        <p:spPr>
          <a:xfrm>
            <a:off x="2428774" y="126913"/>
            <a:ext cx="7334451" cy="757130"/>
          </a:xfrm>
          <a:prstGeom prst="rect">
            <a:avLst/>
          </a:prstGeom>
          <a:noFill/>
        </p:spPr>
        <p:txBody>
          <a:bodyPr wrap="square" rtlCol="0">
            <a:spAutoFit/>
          </a:bodyPr>
          <a:lstStyle/>
          <a:p>
            <a:pPr algn="ctr">
              <a:lnSpc>
                <a:spcPct val="90000"/>
              </a:lnSpc>
              <a:spcBef>
                <a:spcPts val="1000"/>
              </a:spcBef>
            </a:pPr>
            <a:r>
              <a:rPr lang="en-GB" sz="4800" b="1" dirty="0">
                <a:solidFill>
                  <a:srgbClr val="005172"/>
                </a:solidFill>
                <a:latin typeface="Arial" panose="020B0604020202020204" pitchFamily="34" charset="0"/>
                <a:cs typeface="Arial" panose="020B0604020202020204" pitchFamily="34" charset="0"/>
              </a:rPr>
              <a:t>Impact of growth</a:t>
            </a:r>
          </a:p>
        </p:txBody>
      </p:sp>
      <p:pic>
        <p:nvPicPr>
          <p:cNvPr id="6" name="Picture 5">
            <a:extLst>
              <a:ext uri="{FF2B5EF4-FFF2-40B4-BE49-F238E27FC236}">
                <a16:creationId xmlns:a16="http://schemas.microsoft.com/office/drawing/2014/main" id="{4D567F31-EFAA-412F-99B4-B062FC96055E}"/>
              </a:ext>
            </a:extLst>
          </p:cNvPr>
          <p:cNvPicPr>
            <a:picLocks noChangeAspect="1"/>
          </p:cNvPicPr>
          <p:nvPr/>
        </p:nvPicPr>
        <p:blipFill>
          <a:blip r:embed="rId2"/>
          <a:stretch>
            <a:fillRect/>
          </a:stretch>
        </p:blipFill>
        <p:spPr>
          <a:xfrm>
            <a:off x="0" y="1034878"/>
            <a:ext cx="6105511" cy="4231542"/>
          </a:xfrm>
          <a:prstGeom prst="rect">
            <a:avLst/>
          </a:prstGeom>
        </p:spPr>
      </p:pic>
      <p:sp>
        <p:nvSpPr>
          <p:cNvPr id="10" name="TextBox 9">
            <a:extLst>
              <a:ext uri="{FF2B5EF4-FFF2-40B4-BE49-F238E27FC236}">
                <a16:creationId xmlns:a16="http://schemas.microsoft.com/office/drawing/2014/main" id="{AEEC7912-FCD2-48F9-8C4A-5891F8703C39}"/>
              </a:ext>
            </a:extLst>
          </p:cNvPr>
          <p:cNvSpPr txBox="1"/>
          <p:nvPr/>
        </p:nvSpPr>
        <p:spPr>
          <a:xfrm>
            <a:off x="0" y="760710"/>
            <a:ext cx="5041967" cy="341632"/>
          </a:xfrm>
          <a:prstGeom prst="rect">
            <a:avLst/>
          </a:prstGeom>
          <a:noFill/>
        </p:spPr>
        <p:txBody>
          <a:bodyPr wrap="square" rtlCol="0">
            <a:spAutoFit/>
          </a:bodyPr>
          <a:lstStyle/>
          <a:p>
            <a:pPr algn="ctr">
              <a:lnSpc>
                <a:spcPct val="90000"/>
              </a:lnSpc>
              <a:spcBef>
                <a:spcPts val="1000"/>
              </a:spcBef>
            </a:pPr>
            <a:r>
              <a:rPr lang="en-GB" b="1" dirty="0">
                <a:solidFill>
                  <a:srgbClr val="005172"/>
                </a:solidFill>
                <a:latin typeface="Arial" panose="020B0604020202020204" pitchFamily="34" charset="0"/>
                <a:cs typeface="Arial" panose="020B0604020202020204" pitchFamily="34" charset="0"/>
              </a:rPr>
              <a:t>Baseline scenario 2033</a:t>
            </a:r>
          </a:p>
        </p:txBody>
      </p:sp>
      <p:sp>
        <p:nvSpPr>
          <p:cNvPr id="12" name="TextBox 11">
            <a:extLst>
              <a:ext uri="{FF2B5EF4-FFF2-40B4-BE49-F238E27FC236}">
                <a16:creationId xmlns:a16="http://schemas.microsoft.com/office/drawing/2014/main" id="{0DE46B94-4F39-4092-A47E-370754F569A7}"/>
              </a:ext>
            </a:extLst>
          </p:cNvPr>
          <p:cNvSpPr txBox="1"/>
          <p:nvPr/>
        </p:nvSpPr>
        <p:spPr>
          <a:xfrm>
            <a:off x="531771" y="5673401"/>
            <a:ext cx="5041967" cy="674031"/>
          </a:xfrm>
          <a:prstGeom prst="rect">
            <a:avLst/>
          </a:prstGeom>
          <a:noFill/>
        </p:spPr>
        <p:txBody>
          <a:bodyPr wrap="square" rtlCol="0">
            <a:spAutoFit/>
          </a:bodyPr>
          <a:lstStyle/>
          <a:p>
            <a:pPr>
              <a:lnSpc>
                <a:spcPct val="90000"/>
              </a:lnSpc>
              <a:spcBef>
                <a:spcPts val="1000"/>
              </a:spcBef>
            </a:pPr>
            <a:r>
              <a:rPr lang="en-GB" sz="1400" b="1" dirty="0">
                <a:solidFill>
                  <a:srgbClr val="005172"/>
                </a:solidFill>
                <a:latin typeface="Arial" panose="020B0604020202020204" pitchFamily="34" charset="0"/>
                <a:cs typeface="Arial" panose="020B0604020202020204" pitchFamily="34" charset="0"/>
              </a:rPr>
              <a:t>Shows passenger load factors are predicted to on average be 85-100%, pressure shown between Billericay and Shenfield towards London.</a:t>
            </a:r>
          </a:p>
        </p:txBody>
      </p:sp>
      <p:pic>
        <p:nvPicPr>
          <p:cNvPr id="14" name="Picture 13">
            <a:extLst>
              <a:ext uri="{FF2B5EF4-FFF2-40B4-BE49-F238E27FC236}">
                <a16:creationId xmlns:a16="http://schemas.microsoft.com/office/drawing/2014/main" id="{133EBD71-DF09-46DD-BA7B-73FC81EA4752}"/>
              </a:ext>
            </a:extLst>
          </p:cNvPr>
          <p:cNvPicPr>
            <a:picLocks noChangeAspect="1"/>
          </p:cNvPicPr>
          <p:nvPr/>
        </p:nvPicPr>
        <p:blipFill>
          <a:blip r:embed="rId3"/>
          <a:stretch>
            <a:fillRect/>
          </a:stretch>
        </p:blipFill>
        <p:spPr>
          <a:xfrm>
            <a:off x="6095999" y="1162183"/>
            <a:ext cx="6096001" cy="4203257"/>
          </a:xfrm>
          <a:prstGeom prst="rect">
            <a:avLst/>
          </a:prstGeom>
        </p:spPr>
      </p:pic>
      <p:sp>
        <p:nvSpPr>
          <p:cNvPr id="15" name="TextBox 14">
            <a:extLst>
              <a:ext uri="{FF2B5EF4-FFF2-40B4-BE49-F238E27FC236}">
                <a16:creationId xmlns:a16="http://schemas.microsoft.com/office/drawing/2014/main" id="{57F4FC53-1A7C-400B-AC47-096CBBB631C9}"/>
              </a:ext>
            </a:extLst>
          </p:cNvPr>
          <p:cNvSpPr txBox="1"/>
          <p:nvPr/>
        </p:nvSpPr>
        <p:spPr>
          <a:xfrm>
            <a:off x="6429081" y="758028"/>
            <a:ext cx="5041967" cy="341632"/>
          </a:xfrm>
          <a:prstGeom prst="rect">
            <a:avLst/>
          </a:prstGeom>
          <a:noFill/>
        </p:spPr>
        <p:txBody>
          <a:bodyPr wrap="square" rtlCol="0">
            <a:spAutoFit/>
          </a:bodyPr>
          <a:lstStyle/>
          <a:p>
            <a:pPr algn="ctr">
              <a:lnSpc>
                <a:spcPct val="90000"/>
              </a:lnSpc>
              <a:spcBef>
                <a:spcPts val="1000"/>
              </a:spcBef>
            </a:pPr>
            <a:r>
              <a:rPr lang="en-GB" b="1" dirty="0">
                <a:solidFill>
                  <a:srgbClr val="005172"/>
                </a:solidFill>
                <a:latin typeface="Arial" panose="020B0604020202020204" pitchFamily="34" charset="0"/>
                <a:cs typeface="Arial" panose="020B0604020202020204" pitchFamily="34" charset="0"/>
              </a:rPr>
              <a:t>Baseline scenario 2043</a:t>
            </a:r>
          </a:p>
        </p:txBody>
      </p:sp>
      <p:sp>
        <p:nvSpPr>
          <p:cNvPr id="16" name="TextBox 15">
            <a:extLst>
              <a:ext uri="{FF2B5EF4-FFF2-40B4-BE49-F238E27FC236}">
                <a16:creationId xmlns:a16="http://schemas.microsoft.com/office/drawing/2014/main" id="{A1CE01F6-158D-4E0D-B343-F5D5184F3C09}"/>
              </a:ext>
            </a:extLst>
          </p:cNvPr>
          <p:cNvSpPr txBox="1"/>
          <p:nvPr/>
        </p:nvSpPr>
        <p:spPr>
          <a:xfrm>
            <a:off x="6429080" y="5617896"/>
            <a:ext cx="5041967" cy="867930"/>
          </a:xfrm>
          <a:prstGeom prst="rect">
            <a:avLst/>
          </a:prstGeom>
          <a:noFill/>
        </p:spPr>
        <p:txBody>
          <a:bodyPr wrap="square" rtlCol="0">
            <a:spAutoFit/>
          </a:bodyPr>
          <a:lstStyle/>
          <a:p>
            <a:pPr>
              <a:lnSpc>
                <a:spcPct val="90000"/>
              </a:lnSpc>
              <a:spcBef>
                <a:spcPts val="1000"/>
              </a:spcBef>
            </a:pPr>
            <a:r>
              <a:rPr lang="en-GB" sz="1400" b="1" dirty="0">
                <a:solidFill>
                  <a:srgbClr val="005172"/>
                </a:solidFill>
                <a:latin typeface="Arial" panose="020B0604020202020204" pitchFamily="34" charset="0"/>
                <a:cs typeface="Arial" panose="020B0604020202020204" pitchFamily="34" charset="0"/>
              </a:rPr>
              <a:t>Shows passengers standing is increasing, the levels of crowding on some services arriving at London Liverpool Street in the AM peak hour will be much higher as this only shows the average.</a:t>
            </a:r>
          </a:p>
        </p:txBody>
      </p:sp>
    </p:spTree>
    <p:extLst>
      <p:ext uri="{BB962C8B-B14F-4D97-AF65-F5344CB8AC3E}">
        <p14:creationId xmlns:p14="http://schemas.microsoft.com/office/powerpoint/2010/main" val="3655135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fld id="{229EAAAC-928A-40C1-AC39-D34FD1799CA9}" type="slidenum">
              <a:rPr lang="en-GB" smtClean="0"/>
              <a:pPr/>
              <a:t>6</a:t>
            </a:fld>
            <a:endParaRPr lang="en-GB" dirty="0"/>
          </a:p>
        </p:txBody>
      </p:sp>
      <p:sp>
        <p:nvSpPr>
          <p:cNvPr id="3" name="TextBox 2">
            <a:extLst>
              <a:ext uri="{FF2B5EF4-FFF2-40B4-BE49-F238E27FC236}">
                <a16:creationId xmlns:a16="http://schemas.microsoft.com/office/drawing/2014/main" id="{4B96752A-6226-45EA-89B4-3233E9380B2B}"/>
              </a:ext>
            </a:extLst>
          </p:cNvPr>
          <p:cNvSpPr txBox="1"/>
          <p:nvPr/>
        </p:nvSpPr>
        <p:spPr>
          <a:xfrm>
            <a:off x="2428774" y="126913"/>
            <a:ext cx="7334451" cy="757130"/>
          </a:xfrm>
          <a:prstGeom prst="rect">
            <a:avLst/>
          </a:prstGeom>
          <a:noFill/>
        </p:spPr>
        <p:txBody>
          <a:bodyPr wrap="square" rtlCol="0">
            <a:spAutoFit/>
          </a:bodyPr>
          <a:lstStyle/>
          <a:p>
            <a:pPr algn="ctr">
              <a:lnSpc>
                <a:spcPct val="90000"/>
              </a:lnSpc>
              <a:spcBef>
                <a:spcPts val="1000"/>
              </a:spcBef>
            </a:pPr>
            <a:r>
              <a:rPr lang="en-GB" sz="4800" b="1" dirty="0">
                <a:solidFill>
                  <a:srgbClr val="005172"/>
                </a:solidFill>
                <a:latin typeface="Arial" panose="020B0604020202020204" pitchFamily="34" charset="0"/>
                <a:cs typeface="Arial" panose="020B0604020202020204" pitchFamily="34" charset="0"/>
              </a:rPr>
              <a:t>Impact of growth</a:t>
            </a:r>
          </a:p>
        </p:txBody>
      </p:sp>
      <p:sp>
        <p:nvSpPr>
          <p:cNvPr id="10" name="TextBox 9">
            <a:extLst>
              <a:ext uri="{FF2B5EF4-FFF2-40B4-BE49-F238E27FC236}">
                <a16:creationId xmlns:a16="http://schemas.microsoft.com/office/drawing/2014/main" id="{AEEC7912-FCD2-48F9-8C4A-5891F8703C39}"/>
              </a:ext>
            </a:extLst>
          </p:cNvPr>
          <p:cNvSpPr txBox="1"/>
          <p:nvPr/>
        </p:nvSpPr>
        <p:spPr>
          <a:xfrm>
            <a:off x="0" y="760710"/>
            <a:ext cx="5041967" cy="341632"/>
          </a:xfrm>
          <a:prstGeom prst="rect">
            <a:avLst/>
          </a:prstGeom>
          <a:noFill/>
        </p:spPr>
        <p:txBody>
          <a:bodyPr wrap="square" rtlCol="0">
            <a:spAutoFit/>
          </a:bodyPr>
          <a:lstStyle/>
          <a:p>
            <a:pPr algn="ctr">
              <a:lnSpc>
                <a:spcPct val="90000"/>
              </a:lnSpc>
              <a:spcBef>
                <a:spcPts val="1000"/>
              </a:spcBef>
            </a:pPr>
            <a:r>
              <a:rPr lang="en-GB" b="1" dirty="0">
                <a:solidFill>
                  <a:srgbClr val="005172"/>
                </a:solidFill>
                <a:latin typeface="Arial" panose="020B0604020202020204" pitchFamily="34" charset="0"/>
                <a:cs typeface="Arial" panose="020B0604020202020204" pitchFamily="34" charset="0"/>
              </a:rPr>
              <a:t>Higher scenario 2033</a:t>
            </a:r>
          </a:p>
        </p:txBody>
      </p:sp>
      <p:sp>
        <p:nvSpPr>
          <p:cNvPr id="12" name="TextBox 11">
            <a:extLst>
              <a:ext uri="{FF2B5EF4-FFF2-40B4-BE49-F238E27FC236}">
                <a16:creationId xmlns:a16="http://schemas.microsoft.com/office/drawing/2014/main" id="{0DE46B94-4F39-4092-A47E-370754F569A7}"/>
              </a:ext>
            </a:extLst>
          </p:cNvPr>
          <p:cNvSpPr txBox="1"/>
          <p:nvPr/>
        </p:nvSpPr>
        <p:spPr>
          <a:xfrm>
            <a:off x="531771" y="5673401"/>
            <a:ext cx="5041967" cy="480131"/>
          </a:xfrm>
          <a:prstGeom prst="rect">
            <a:avLst/>
          </a:prstGeom>
          <a:noFill/>
        </p:spPr>
        <p:txBody>
          <a:bodyPr wrap="square" rtlCol="0">
            <a:spAutoFit/>
          </a:bodyPr>
          <a:lstStyle/>
          <a:p>
            <a:pPr>
              <a:lnSpc>
                <a:spcPct val="90000"/>
              </a:lnSpc>
              <a:spcBef>
                <a:spcPts val="1000"/>
              </a:spcBef>
            </a:pPr>
            <a:r>
              <a:rPr lang="en-GB" sz="1400" b="1" dirty="0">
                <a:solidFill>
                  <a:srgbClr val="005172"/>
                </a:solidFill>
                <a:latin typeface="Arial" panose="020B0604020202020204" pitchFamily="34" charset="0"/>
                <a:cs typeface="Arial" panose="020B0604020202020204" pitchFamily="34" charset="0"/>
              </a:rPr>
              <a:t>Shows passenger are standing on all trains, pressure shown between Billericay and Shenfield towards London.</a:t>
            </a:r>
          </a:p>
        </p:txBody>
      </p:sp>
      <p:sp>
        <p:nvSpPr>
          <p:cNvPr id="15" name="TextBox 14">
            <a:extLst>
              <a:ext uri="{FF2B5EF4-FFF2-40B4-BE49-F238E27FC236}">
                <a16:creationId xmlns:a16="http://schemas.microsoft.com/office/drawing/2014/main" id="{57F4FC53-1A7C-400B-AC47-096CBBB631C9}"/>
              </a:ext>
            </a:extLst>
          </p:cNvPr>
          <p:cNvSpPr txBox="1"/>
          <p:nvPr/>
        </p:nvSpPr>
        <p:spPr>
          <a:xfrm>
            <a:off x="6429081" y="758028"/>
            <a:ext cx="5041967" cy="341632"/>
          </a:xfrm>
          <a:prstGeom prst="rect">
            <a:avLst/>
          </a:prstGeom>
          <a:noFill/>
        </p:spPr>
        <p:txBody>
          <a:bodyPr wrap="square" rtlCol="0">
            <a:spAutoFit/>
          </a:bodyPr>
          <a:lstStyle/>
          <a:p>
            <a:pPr algn="ctr">
              <a:lnSpc>
                <a:spcPct val="90000"/>
              </a:lnSpc>
              <a:spcBef>
                <a:spcPts val="1000"/>
              </a:spcBef>
            </a:pPr>
            <a:r>
              <a:rPr lang="en-GB" b="1" dirty="0">
                <a:solidFill>
                  <a:srgbClr val="005172"/>
                </a:solidFill>
                <a:latin typeface="Arial" panose="020B0604020202020204" pitchFamily="34" charset="0"/>
                <a:cs typeface="Arial" panose="020B0604020202020204" pitchFamily="34" charset="0"/>
              </a:rPr>
              <a:t>Higher scenario 2043</a:t>
            </a:r>
          </a:p>
        </p:txBody>
      </p:sp>
      <p:sp>
        <p:nvSpPr>
          <p:cNvPr id="16" name="TextBox 15">
            <a:extLst>
              <a:ext uri="{FF2B5EF4-FFF2-40B4-BE49-F238E27FC236}">
                <a16:creationId xmlns:a16="http://schemas.microsoft.com/office/drawing/2014/main" id="{A1CE01F6-158D-4E0D-B343-F5D5184F3C09}"/>
              </a:ext>
            </a:extLst>
          </p:cNvPr>
          <p:cNvSpPr txBox="1"/>
          <p:nvPr/>
        </p:nvSpPr>
        <p:spPr>
          <a:xfrm>
            <a:off x="6429080" y="5617896"/>
            <a:ext cx="5041967" cy="1061829"/>
          </a:xfrm>
          <a:prstGeom prst="rect">
            <a:avLst/>
          </a:prstGeom>
          <a:noFill/>
        </p:spPr>
        <p:txBody>
          <a:bodyPr wrap="square" rtlCol="0">
            <a:spAutoFit/>
          </a:bodyPr>
          <a:lstStyle/>
          <a:p>
            <a:pPr>
              <a:lnSpc>
                <a:spcPct val="90000"/>
              </a:lnSpc>
              <a:spcBef>
                <a:spcPts val="1000"/>
              </a:spcBef>
            </a:pPr>
            <a:r>
              <a:rPr lang="en-GB" sz="1400" b="1" dirty="0">
                <a:solidFill>
                  <a:srgbClr val="005172"/>
                </a:solidFill>
                <a:latin typeface="Arial" panose="020B0604020202020204" pitchFamily="34" charset="0"/>
                <a:cs typeface="Arial" panose="020B0604020202020204" pitchFamily="34" charset="0"/>
              </a:rPr>
              <a:t>Shows passengers standing is increasing at a higher density between Chelmsford and Billericay towards London. The levels of crowding on some services arriving at London Liverpool Street in the AM peak hour will be much higher as this only shows the average.</a:t>
            </a:r>
          </a:p>
        </p:txBody>
      </p:sp>
      <p:pic>
        <p:nvPicPr>
          <p:cNvPr id="4" name="Picture 3">
            <a:extLst>
              <a:ext uri="{FF2B5EF4-FFF2-40B4-BE49-F238E27FC236}">
                <a16:creationId xmlns:a16="http://schemas.microsoft.com/office/drawing/2014/main" id="{85B0FF8D-F0F4-4DD4-A594-717C567D0957}"/>
              </a:ext>
            </a:extLst>
          </p:cNvPr>
          <p:cNvPicPr>
            <a:picLocks noChangeAspect="1"/>
          </p:cNvPicPr>
          <p:nvPr/>
        </p:nvPicPr>
        <p:blipFill>
          <a:blip r:embed="rId2"/>
          <a:stretch>
            <a:fillRect/>
          </a:stretch>
        </p:blipFill>
        <p:spPr>
          <a:xfrm>
            <a:off x="1" y="1420831"/>
            <a:ext cx="6104248" cy="4252570"/>
          </a:xfrm>
          <a:prstGeom prst="rect">
            <a:avLst/>
          </a:prstGeom>
        </p:spPr>
      </p:pic>
      <p:pic>
        <p:nvPicPr>
          <p:cNvPr id="5" name="Picture 4">
            <a:extLst>
              <a:ext uri="{FF2B5EF4-FFF2-40B4-BE49-F238E27FC236}">
                <a16:creationId xmlns:a16="http://schemas.microsoft.com/office/drawing/2014/main" id="{3E5FEA61-98B4-400F-9555-DE77F3B2A326}"/>
              </a:ext>
            </a:extLst>
          </p:cNvPr>
          <p:cNvPicPr>
            <a:picLocks noChangeAspect="1"/>
          </p:cNvPicPr>
          <p:nvPr/>
        </p:nvPicPr>
        <p:blipFill>
          <a:blip r:embed="rId3"/>
          <a:stretch>
            <a:fillRect/>
          </a:stretch>
        </p:blipFill>
        <p:spPr>
          <a:xfrm>
            <a:off x="6104248" y="1400078"/>
            <a:ext cx="6087752" cy="4227606"/>
          </a:xfrm>
          <a:prstGeom prst="rect">
            <a:avLst/>
          </a:prstGeom>
        </p:spPr>
      </p:pic>
    </p:spTree>
    <p:extLst>
      <p:ext uri="{BB962C8B-B14F-4D97-AF65-F5344CB8AC3E}">
        <p14:creationId xmlns:p14="http://schemas.microsoft.com/office/powerpoint/2010/main" val="45635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fld id="{229EAAAC-928A-40C1-AC39-D34FD1799CA9}" type="slidenum">
              <a:rPr lang="en-GB" smtClean="0"/>
              <a:pPr/>
              <a:t>7</a:t>
            </a:fld>
            <a:endParaRPr lang="en-GB" dirty="0"/>
          </a:p>
        </p:txBody>
      </p:sp>
      <p:sp>
        <p:nvSpPr>
          <p:cNvPr id="3" name="TextBox 2">
            <a:extLst>
              <a:ext uri="{FF2B5EF4-FFF2-40B4-BE49-F238E27FC236}">
                <a16:creationId xmlns:a16="http://schemas.microsoft.com/office/drawing/2014/main" id="{C7EC9CA1-43BC-4241-A396-693FE047209D}"/>
              </a:ext>
            </a:extLst>
          </p:cNvPr>
          <p:cNvSpPr txBox="1"/>
          <p:nvPr/>
        </p:nvSpPr>
        <p:spPr>
          <a:xfrm>
            <a:off x="2428774" y="126913"/>
            <a:ext cx="7334451" cy="757130"/>
          </a:xfrm>
          <a:prstGeom prst="rect">
            <a:avLst/>
          </a:prstGeom>
          <a:noFill/>
        </p:spPr>
        <p:txBody>
          <a:bodyPr wrap="square" rtlCol="0">
            <a:spAutoFit/>
          </a:bodyPr>
          <a:lstStyle/>
          <a:p>
            <a:pPr algn="ctr">
              <a:lnSpc>
                <a:spcPct val="90000"/>
              </a:lnSpc>
              <a:spcBef>
                <a:spcPts val="1000"/>
              </a:spcBef>
            </a:pPr>
            <a:r>
              <a:rPr lang="en-GB" sz="4800" b="1" dirty="0">
                <a:solidFill>
                  <a:srgbClr val="005172"/>
                </a:solidFill>
                <a:latin typeface="Arial" panose="020B0604020202020204" pitchFamily="34" charset="0"/>
                <a:cs typeface="Arial" panose="020B0604020202020204" pitchFamily="34" charset="0"/>
              </a:rPr>
              <a:t>Future services</a:t>
            </a:r>
          </a:p>
        </p:txBody>
      </p:sp>
      <p:graphicFrame>
        <p:nvGraphicFramePr>
          <p:cNvPr id="4" name="Table 3">
            <a:extLst>
              <a:ext uri="{FF2B5EF4-FFF2-40B4-BE49-F238E27FC236}">
                <a16:creationId xmlns:a16="http://schemas.microsoft.com/office/drawing/2014/main" id="{32D4942E-280C-445C-BC26-330A92637C2E}"/>
              </a:ext>
            </a:extLst>
          </p:cNvPr>
          <p:cNvGraphicFramePr>
            <a:graphicFrameLocks noGrp="1"/>
          </p:cNvGraphicFramePr>
          <p:nvPr>
            <p:extLst>
              <p:ext uri="{D42A27DB-BD31-4B8C-83A1-F6EECF244321}">
                <p14:modId xmlns:p14="http://schemas.microsoft.com/office/powerpoint/2010/main" val="29022065"/>
              </p:ext>
            </p:extLst>
          </p:nvPr>
        </p:nvGraphicFramePr>
        <p:xfrm>
          <a:off x="174675" y="3574627"/>
          <a:ext cx="10917768" cy="2225040"/>
        </p:xfrm>
        <a:graphic>
          <a:graphicData uri="http://schemas.openxmlformats.org/drawingml/2006/table">
            <a:tbl>
              <a:tblPr firstRow="1" bandRow="1">
                <a:tableStyleId>{5C22544A-7EE6-4342-B048-85BDC9FD1C3A}</a:tableStyleId>
              </a:tblPr>
              <a:tblGrid>
                <a:gridCol w="5504180">
                  <a:extLst>
                    <a:ext uri="{9D8B030D-6E8A-4147-A177-3AD203B41FA5}">
                      <a16:colId xmlns:a16="http://schemas.microsoft.com/office/drawing/2014/main" val="1006973936"/>
                    </a:ext>
                  </a:extLst>
                </a:gridCol>
                <a:gridCol w="2227580">
                  <a:extLst>
                    <a:ext uri="{9D8B030D-6E8A-4147-A177-3AD203B41FA5}">
                      <a16:colId xmlns:a16="http://schemas.microsoft.com/office/drawing/2014/main" val="3305625438"/>
                    </a:ext>
                  </a:extLst>
                </a:gridCol>
                <a:gridCol w="754380">
                  <a:extLst>
                    <a:ext uri="{9D8B030D-6E8A-4147-A177-3AD203B41FA5}">
                      <a16:colId xmlns:a16="http://schemas.microsoft.com/office/drawing/2014/main" val="3892308817"/>
                    </a:ext>
                  </a:extLst>
                </a:gridCol>
                <a:gridCol w="897467">
                  <a:extLst>
                    <a:ext uri="{9D8B030D-6E8A-4147-A177-3AD203B41FA5}">
                      <a16:colId xmlns:a16="http://schemas.microsoft.com/office/drawing/2014/main" val="3842003668"/>
                    </a:ext>
                  </a:extLst>
                </a:gridCol>
                <a:gridCol w="829733">
                  <a:extLst>
                    <a:ext uri="{9D8B030D-6E8A-4147-A177-3AD203B41FA5}">
                      <a16:colId xmlns:a16="http://schemas.microsoft.com/office/drawing/2014/main" val="2986417812"/>
                    </a:ext>
                  </a:extLst>
                </a:gridCol>
                <a:gridCol w="704428">
                  <a:extLst>
                    <a:ext uri="{9D8B030D-6E8A-4147-A177-3AD203B41FA5}">
                      <a16:colId xmlns:a16="http://schemas.microsoft.com/office/drawing/2014/main" val="127929672"/>
                    </a:ext>
                  </a:extLst>
                </a:gridCol>
              </a:tblGrid>
              <a:tr h="370840">
                <a:tc gridSpan="6">
                  <a:txBody>
                    <a:bodyPr/>
                    <a:lstStyle/>
                    <a:p>
                      <a:pPr algn="ctr"/>
                      <a:r>
                        <a:rPr lang="en-GB" dirty="0"/>
                        <a:t>GEML service frequency required to and from London Liverpool Street in High peak</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2969522"/>
                  </a:ext>
                </a:extLst>
              </a:tr>
              <a:tr h="370840">
                <a:tc>
                  <a:txBody>
                    <a:bodyPr/>
                    <a:lstStyle/>
                    <a:p>
                      <a:r>
                        <a:rPr lang="en-GB" b="1" dirty="0"/>
                        <a:t>Direction and growth scenario in high peak hour</a:t>
                      </a:r>
                    </a:p>
                  </a:txBody>
                  <a:tcPr>
                    <a:solidFill>
                      <a:schemeClr val="accent3"/>
                    </a:solidFill>
                  </a:tcPr>
                </a:tc>
                <a:tc>
                  <a:txBody>
                    <a:bodyPr/>
                    <a:lstStyle/>
                    <a:p>
                      <a:r>
                        <a:rPr lang="en-GB" b="1" dirty="0"/>
                        <a:t>Current frequency</a:t>
                      </a:r>
                    </a:p>
                  </a:txBody>
                  <a:tcPr>
                    <a:solidFill>
                      <a:schemeClr val="accent3"/>
                    </a:solidFill>
                  </a:tcPr>
                </a:tc>
                <a:tc>
                  <a:txBody>
                    <a:bodyPr/>
                    <a:lstStyle/>
                    <a:p>
                      <a:r>
                        <a:rPr lang="en-GB" b="1" dirty="0"/>
                        <a:t>2024</a:t>
                      </a:r>
                    </a:p>
                  </a:txBody>
                  <a:tcPr>
                    <a:solidFill>
                      <a:schemeClr val="accent3"/>
                    </a:solidFill>
                  </a:tcPr>
                </a:tc>
                <a:tc>
                  <a:txBody>
                    <a:bodyPr/>
                    <a:lstStyle/>
                    <a:p>
                      <a:r>
                        <a:rPr lang="en-GB" b="1" dirty="0"/>
                        <a:t>2029</a:t>
                      </a:r>
                    </a:p>
                  </a:txBody>
                  <a:tcPr>
                    <a:solidFill>
                      <a:schemeClr val="accent3"/>
                    </a:solidFill>
                  </a:tcPr>
                </a:tc>
                <a:tc>
                  <a:txBody>
                    <a:bodyPr/>
                    <a:lstStyle/>
                    <a:p>
                      <a:r>
                        <a:rPr lang="en-GB" b="1" dirty="0"/>
                        <a:t>2033</a:t>
                      </a:r>
                    </a:p>
                  </a:txBody>
                  <a:tcPr>
                    <a:solidFill>
                      <a:schemeClr val="accent3"/>
                    </a:solidFill>
                  </a:tcPr>
                </a:tc>
                <a:tc>
                  <a:txBody>
                    <a:bodyPr/>
                    <a:lstStyle/>
                    <a:p>
                      <a:r>
                        <a:rPr lang="en-GB" b="1" dirty="0"/>
                        <a:t>2043</a:t>
                      </a:r>
                    </a:p>
                  </a:txBody>
                  <a:tcPr>
                    <a:solidFill>
                      <a:schemeClr val="accent3"/>
                    </a:solidFill>
                  </a:tcPr>
                </a:tc>
                <a:extLst>
                  <a:ext uri="{0D108BD9-81ED-4DB2-BD59-A6C34878D82A}">
                    <a16:rowId xmlns:a16="http://schemas.microsoft.com/office/drawing/2014/main" val="976790664"/>
                  </a:ext>
                </a:extLst>
              </a:tr>
              <a:tr h="370840">
                <a:tc>
                  <a:txBody>
                    <a:bodyPr/>
                    <a:lstStyle/>
                    <a:p>
                      <a:r>
                        <a:rPr lang="en-GB" dirty="0"/>
                        <a:t>Arriving at London Liverpool Street (Baseline)</a:t>
                      </a:r>
                    </a:p>
                  </a:txBody>
                  <a:tcPr/>
                </a:tc>
                <a:tc>
                  <a:txBody>
                    <a:bodyPr/>
                    <a:lstStyle/>
                    <a:p>
                      <a:pPr algn="ctr"/>
                      <a:r>
                        <a:rPr lang="en-GB" dirty="0"/>
                        <a:t>22</a:t>
                      </a:r>
                    </a:p>
                  </a:txBody>
                  <a:tcPr/>
                </a:tc>
                <a:tc>
                  <a:txBody>
                    <a:bodyPr/>
                    <a:lstStyle/>
                    <a:p>
                      <a:pPr algn="ctr"/>
                      <a:r>
                        <a:rPr lang="en-GB" dirty="0"/>
                        <a:t>23</a:t>
                      </a:r>
                    </a:p>
                  </a:txBody>
                  <a:tcPr/>
                </a:tc>
                <a:tc>
                  <a:txBody>
                    <a:bodyPr/>
                    <a:lstStyle/>
                    <a:p>
                      <a:pPr algn="ctr"/>
                      <a:r>
                        <a:rPr lang="en-GB" dirty="0"/>
                        <a:t>23</a:t>
                      </a:r>
                    </a:p>
                  </a:txBody>
                  <a:tcPr/>
                </a:tc>
                <a:tc>
                  <a:txBody>
                    <a:bodyPr/>
                    <a:lstStyle/>
                    <a:p>
                      <a:pPr algn="ctr"/>
                      <a:r>
                        <a:rPr lang="en-GB" dirty="0"/>
                        <a:t>26</a:t>
                      </a:r>
                    </a:p>
                  </a:txBody>
                  <a:tcPr/>
                </a:tc>
                <a:tc>
                  <a:txBody>
                    <a:bodyPr/>
                    <a:lstStyle/>
                    <a:p>
                      <a:pPr algn="ctr"/>
                      <a:r>
                        <a:rPr lang="en-GB" dirty="0"/>
                        <a:t>27</a:t>
                      </a:r>
                    </a:p>
                  </a:txBody>
                  <a:tcPr/>
                </a:tc>
                <a:extLst>
                  <a:ext uri="{0D108BD9-81ED-4DB2-BD59-A6C34878D82A}">
                    <a16:rowId xmlns:a16="http://schemas.microsoft.com/office/drawing/2014/main" val="810262547"/>
                  </a:ext>
                </a:extLst>
              </a:tr>
              <a:tr h="370840">
                <a:tc>
                  <a:txBody>
                    <a:bodyPr/>
                    <a:lstStyle/>
                    <a:p>
                      <a:r>
                        <a:rPr lang="en-GB" dirty="0"/>
                        <a:t>Departing London Liverpool Street (Baseline)</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21</a:t>
                      </a:r>
                    </a:p>
                  </a:txBody>
                  <a:tcPr/>
                </a:tc>
                <a:tc>
                  <a:txBody>
                    <a:bodyPr/>
                    <a:lstStyle/>
                    <a:p>
                      <a:pPr algn="ctr"/>
                      <a:r>
                        <a:rPr lang="en-GB" dirty="0"/>
                        <a:t>21</a:t>
                      </a:r>
                    </a:p>
                  </a:txBody>
                  <a:tcPr/>
                </a:tc>
                <a:tc>
                  <a:txBody>
                    <a:bodyPr/>
                    <a:lstStyle/>
                    <a:p>
                      <a:pPr algn="ctr"/>
                      <a:r>
                        <a:rPr lang="en-GB" dirty="0"/>
                        <a:t>22</a:t>
                      </a:r>
                    </a:p>
                  </a:txBody>
                  <a:tcPr/>
                </a:tc>
                <a:extLst>
                  <a:ext uri="{0D108BD9-81ED-4DB2-BD59-A6C34878D82A}">
                    <a16:rowId xmlns:a16="http://schemas.microsoft.com/office/drawing/2014/main" val="3639478879"/>
                  </a:ext>
                </a:extLst>
              </a:tr>
              <a:tr h="370840">
                <a:tc>
                  <a:txBody>
                    <a:bodyPr/>
                    <a:lstStyle/>
                    <a:p>
                      <a:r>
                        <a:rPr lang="en-GB" dirty="0"/>
                        <a:t>Arriving at London Liverpool Street (Higher)</a:t>
                      </a:r>
                    </a:p>
                  </a:txBody>
                  <a:tcPr/>
                </a:tc>
                <a:tc>
                  <a:txBody>
                    <a:bodyPr/>
                    <a:lstStyle/>
                    <a:p>
                      <a:pPr algn="ctr"/>
                      <a:r>
                        <a:rPr lang="en-GB" dirty="0"/>
                        <a:t>22</a:t>
                      </a:r>
                    </a:p>
                  </a:txBody>
                  <a:tcPr/>
                </a:tc>
                <a:tc>
                  <a:txBody>
                    <a:bodyPr/>
                    <a:lstStyle/>
                    <a:p>
                      <a:pPr algn="ctr"/>
                      <a:r>
                        <a:rPr lang="en-GB" dirty="0"/>
                        <a:t>23</a:t>
                      </a:r>
                    </a:p>
                  </a:txBody>
                  <a:tcPr/>
                </a:tc>
                <a:tc>
                  <a:txBody>
                    <a:bodyPr/>
                    <a:lstStyle/>
                    <a:p>
                      <a:pPr algn="ctr"/>
                      <a:r>
                        <a:rPr lang="en-GB" dirty="0"/>
                        <a:t>25</a:t>
                      </a:r>
                    </a:p>
                  </a:txBody>
                  <a:tcPr/>
                </a:tc>
                <a:tc>
                  <a:txBody>
                    <a:bodyPr/>
                    <a:lstStyle/>
                    <a:p>
                      <a:pPr algn="ctr"/>
                      <a:r>
                        <a:rPr lang="en-GB" dirty="0"/>
                        <a:t>26</a:t>
                      </a:r>
                    </a:p>
                  </a:txBody>
                  <a:tcPr/>
                </a:tc>
                <a:tc>
                  <a:txBody>
                    <a:bodyPr/>
                    <a:lstStyle/>
                    <a:p>
                      <a:pPr algn="ctr"/>
                      <a:r>
                        <a:rPr lang="en-GB" dirty="0"/>
                        <a:t>27</a:t>
                      </a:r>
                    </a:p>
                  </a:txBody>
                  <a:tcPr/>
                </a:tc>
                <a:extLst>
                  <a:ext uri="{0D108BD9-81ED-4DB2-BD59-A6C34878D82A}">
                    <a16:rowId xmlns:a16="http://schemas.microsoft.com/office/drawing/2014/main" val="1911140676"/>
                  </a:ext>
                </a:extLst>
              </a:tr>
              <a:tr h="370840">
                <a:tc>
                  <a:txBody>
                    <a:bodyPr/>
                    <a:lstStyle/>
                    <a:p>
                      <a:r>
                        <a:rPr lang="en-GB" dirty="0"/>
                        <a:t>Departing London Liverpool Street (Higher)</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21</a:t>
                      </a:r>
                    </a:p>
                  </a:txBody>
                  <a:tcPr/>
                </a:tc>
                <a:tc>
                  <a:txBody>
                    <a:bodyPr/>
                    <a:lstStyle/>
                    <a:p>
                      <a:pPr algn="ctr"/>
                      <a:r>
                        <a:rPr lang="en-GB" dirty="0"/>
                        <a:t>22</a:t>
                      </a:r>
                    </a:p>
                  </a:txBody>
                  <a:tcPr/>
                </a:tc>
                <a:tc>
                  <a:txBody>
                    <a:bodyPr/>
                    <a:lstStyle/>
                    <a:p>
                      <a:pPr algn="ctr"/>
                      <a:r>
                        <a:rPr lang="en-GB" dirty="0"/>
                        <a:t>24</a:t>
                      </a:r>
                    </a:p>
                  </a:txBody>
                  <a:tcPr/>
                </a:tc>
                <a:extLst>
                  <a:ext uri="{0D108BD9-81ED-4DB2-BD59-A6C34878D82A}">
                    <a16:rowId xmlns:a16="http://schemas.microsoft.com/office/drawing/2014/main" val="3461501360"/>
                  </a:ext>
                </a:extLst>
              </a:tr>
            </a:tbl>
          </a:graphicData>
        </a:graphic>
      </p:graphicFrame>
      <p:graphicFrame>
        <p:nvGraphicFramePr>
          <p:cNvPr id="5" name="Table 4">
            <a:extLst>
              <a:ext uri="{FF2B5EF4-FFF2-40B4-BE49-F238E27FC236}">
                <a16:creationId xmlns:a16="http://schemas.microsoft.com/office/drawing/2014/main" id="{2A371766-4E37-469A-837C-13CD44C9A17B}"/>
              </a:ext>
            </a:extLst>
          </p:cNvPr>
          <p:cNvGraphicFramePr>
            <a:graphicFrameLocks noGrp="1"/>
          </p:cNvGraphicFramePr>
          <p:nvPr>
            <p:extLst>
              <p:ext uri="{D42A27DB-BD31-4B8C-83A1-F6EECF244321}">
                <p14:modId xmlns:p14="http://schemas.microsoft.com/office/powerpoint/2010/main" val="4110410125"/>
              </p:ext>
            </p:extLst>
          </p:nvPr>
        </p:nvGraphicFramePr>
        <p:xfrm>
          <a:off x="174675" y="1360655"/>
          <a:ext cx="10917768" cy="1005840"/>
        </p:xfrm>
        <a:graphic>
          <a:graphicData uri="http://schemas.openxmlformats.org/drawingml/2006/table">
            <a:tbl>
              <a:tblPr firstRow="1" bandRow="1">
                <a:tableStyleId>{5C22544A-7EE6-4342-B048-85BDC9FD1C3A}</a:tableStyleId>
              </a:tblPr>
              <a:tblGrid>
                <a:gridCol w="10917768">
                  <a:extLst>
                    <a:ext uri="{9D8B030D-6E8A-4147-A177-3AD203B41FA5}">
                      <a16:colId xmlns:a16="http://schemas.microsoft.com/office/drawing/2014/main" val="3024799786"/>
                    </a:ext>
                  </a:extLst>
                </a:gridCol>
              </a:tblGrid>
              <a:tr h="370840">
                <a:tc>
                  <a:txBody>
                    <a:bodyPr/>
                    <a:lstStyle/>
                    <a:p>
                      <a:pPr marL="0" indent="0">
                        <a:buFontTx/>
                        <a:buNone/>
                      </a:pPr>
                      <a:r>
                        <a:rPr lang="en-GB" dirty="0"/>
                        <a:t>A </a:t>
                      </a:r>
                      <a:r>
                        <a:rPr lang="en-GB" sz="2400" i="1" u="sng" dirty="0"/>
                        <a:t>conditional output </a:t>
                      </a:r>
                      <a:r>
                        <a:rPr lang="en-GB" dirty="0"/>
                        <a:t>in the study was for </a:t>
                      </a:r>
                      <a:r>
                        <a:rPr lang="en-GB" dirty="0">
                          <a:solidFill>
                            <a:schemeClr val="tx1"/>
                          </a:solidFill>
                          <a:highlight>
                            <a:srgbClr val="FFFF00"/>
                          </a:highlight>
                        </a:rPr>
                        <a:t>‘services to maintain existing train journey time’</a:t>
                      </a:r>
                    </a:p>
                    <a:p>
                      <a:pPr marL="0" indent="0">
                        <a:buFontTx/>
                        <a:buNone/>
                      </a:pPr>
                      <a:endParaRPr lang="en-GB" dirty="0">
                        <a:solidFill>
                          <a:schemeClr val="tx1"/>
                        </a:solidFill>
                        <a:highlight>
                          <a:srgbClr val="FFFF00"/>
                        </a:highlight>
                      </a:endParaRPr>
                    </a:p>
                    <a:p>
                      <a:pPr marL="0" indent="0">
                        <a:buFontTx/>
                        <a:buNone/>
                      </a:pPr>
                      <a:r>
                        <a:rPr lang="en-GB" dirty="0"/>
                        <a:t>Expected frequency required to meet this conditional output</a:t>
                      </a:r>
                    </a:p>
                  </a:txBody>
                  <a:tcPr/>
                </a:tc>
                <a:extLst>
                  <a:ext uri="{0D108BD9-81ED-4DB2-BD59-A6C34878D82A}">
                    <a16:rowId xmlns:a16="http://schemas.microsoft.com/office/drawing/2014/main" val="2650766995"/>
                  </a:ext>
                </a:extLst>
              </a:tr>
            </a:tbl>
          </a:graphicData>
        </a:graphic>
      </p:graphicFrame>
    </p:spTree>
    <p:extLst>
      <p:ext uri="{BB962C8B-B14F-4D97-AF65-F5344CB8AC3E}">
        <p14:creationId xmlns:p14="http://schemas.microsoft.com/office/powerpoint/2010/main" val="157114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fld id="{229EAAAC-928A-40C1-AC39-D34FD1799CA9}" type="slidenum">
              <a:rPr lang="en-GB" smtClean="0"/>
              <a:pPr/>
              <a:t>8</a:t>
            </a:fld>
            <a:endParaRPr lang="en-GB" dirty="0"/>
          </a:p>
        </p:txBody>
      </p:sp>
      <p:sp>
        <p:nvSpPr>
          <p:cNvPr id="3" name="TextBox 2">
            <a:extLst>
              <a:ext uri="{FF2B5EF4-FFF2-40B4-BE49-F238E27FC236}">
                <a16:creationId xmlns:a16="http://schemas.microsoft.com/office/drawing/2014/main" id="{4A9C74A6-BE2D-424F-9778-1F2CD6759568}"/>
              </a:ext>
            </a:extLst>
          </p:cNvPr>
          <p:cNvSpPr txBox="1"/>
          <p:nvPr/>
        </p:nvSpPr>
        <p:spPr>
          <a:xfrm>
            <a:off x="897468" y="126913"/>
            <a:ext cx="8865758" cy="646331"/>
          </a:xfrm>
          <a:prstGeom prst="rect">
            <a:avLst/>
          </a:prstGeom>
          <a:noFill/>
        </p:spPr>
        <p:txBody>
          <a:bodyPr wrap="square" rtlCol="0">
            <a:spAutoFit/>
          </a:bodyPr>
          <a:lstStyle/>
          <a:p>
            <a:pPr algn="ctr">
              <a:lnSpc>
                <a:spcPct val="90000"/>
              </a:lnSpc>
              <a:spcBef>
                <a:spcPts val="1000"/>
              </a:spcBef>
            </a:pPr>
            <a:r>
              <a:rPr lang="en-GB" sz="4000" b="1" dirty="0">
                <a:solidFill>
                  <a:srgbClr val="005172"/>
                </a:solidFill>
                <a:latin typeface="Arial" panose="020B0604020202020204" pitchFamily="34" charset="0"/>
                <a:cs typeface="Arial" panose="020B0604020202020204" pitchFamily="34" charset="0"/>
              </a:rPr>
              <a:t>Accommodating future services</a:t>
            </a:r>
          </a:p>
        </p:txBody>
      </p:sp>
      <p:graphicFrame>
        <p:nvGraphicFramePr>
          <p:cNvPr id="4" name="Table 3">
            <a:extLst>
              <a:ext uri="{FF2B5EF4-FFF2-40B4-BE49-F238E27FC236}">
                <a16:creationId xmlns:a16="http://schemas.microsoft.com/office/drawing/2014/main" id="{40D6BBF8-F50A-44C5-9DF4-AB7DD12BB055}"/>
              </a:ext>
            </a:extLst>
          </p:cNvPr>
          <p:cNvGraphicFramePr>
            <a:graphicFrameLocks noGrp="1"/>
          </p:cNvGraphicFramePr>
          <p:nvPr>
            <p:extLst>
              <p:ext uri="{D42A27DB-BD31-4B8C-83A1-F6EECF244321}">
                <p14:modId xmlns:p14="http://schemas.microsoft.com/office/powerpoint/2010/main" val="4011799967"/>
              </p:ext>
            </p:extLst>
          </p:nvPr>
        </p:nvGraphicFramePr>
        <p:xfrm>
          <a:off x="812803" y="905374"/>
          <a:ext cx="11294532" cy="5554090"/>
        </p:xfrm>
        <a:graphic>
          <a:graphicData uri="http://schemas.openxmlformats.org/drawingml/2006/table">
            <a:tbl>
              <a:tblPr firstRow="1" bandRow="1">
                <a:tableStyleId>{5C22544A-7EE6-4342-B048-85BDC9FD1C3A}</a:tableStyleId>
              </a:tblPr>
              <a:tblGrid>
                <a:gridCol w="6228976">
                  <a:extLst>
                    <a:ext uri="{9D8B030D-6E8A-4147-A177-3AD203B41FA5}">
                      <a16:colId xmlns:a16="http://schemas.microsoft.com/office/drawing/2014/main" val="3452148881"/>
                    </a:ext>
                  </a:extLst>
                </a:gridCol>
                <a:gridCol w="5065556">
                  <a:extLst>
                    <a:ext uri="{9D8B030D-6E8A-4147-A177-3AD203B41FA5}">
                      <a16:colId xmlns:a16="http://schemas.microsoft.com/office/drawing/2014/main" val="2542357969"/>
                    </a:ext>
                  </a:extLst>
                </a:gridCol>
              </a:tblGrid>
              <a:tr h="664635">
                <a:tc>
                  <a:txBody>
                    <a:bodyPr/>
                    <a:lstStyle/>
                    <a:p>
                      <a:pPr algn="ctr"/>
                      <a:r>
                        <a:rPr lang="en-GB" dirty="0"/>
                        <a:t>Future enhancement options that may be required for the GEML</a:t>
                      </a:r>
                    </a:p>
                  </a:txBody>
                  <a:tcPr/>
                </a:tc>
                <a:tc>
                  <a:txBody>
                    <a:bodyPr/>
                    <a:lstStyle/>
                    <a:p>
                      <a:pPr algn="ctr"/>
                      <a:r>
                        <a:rPr lang="en-GB" dirty="0"/>
                        <a:t>Driver for scheme</a:t>
                      </a:r>
                    </a:p>
                  </a:txBody>
                  <a:tcPr/>
                </a:tc>
                <a:extLst>
                  <a:ext uri="{0D108BD9-81ED-4DB2-BD59-A6C34878D82A}">
                    <a16:rowId xmlns:a16="http://schemas.microsoft.com/office/drawing/2014/main" val="1361104031"/>
                  </a:ext>
                </a:extLst>
              </a:tr>
              <a:tr h="678109">
                <a:tc>
                  <a:txBody>
                    <a:bodyPr/>
                    <a:lstStyle/>
                    <a:p>
                      <a:r>
                        <a:rPr lang="en-GB" b="1" dirty="0"/>
                        <a:t>Bow Junction remodelling</a:t>
                      </a:r>
                    </a:p>
                  </a:txBody>
                  <a:tcPr/>
                </a:tc>
                <a:tc>
                  <a:txBody>
                    <a:bodyPr/>
                    <a:lstStyle/>
                    <a:p>
                      <a:r>
                        <a:rPr lang="en-GB" sz="1600" dirty="0"/>
                        <a:t>To provide any additional peak hour services into London Liverpool Street</a:t>
                      </a:r>
                    </a:p>
                  </a:txBody>
                  <a:tcPr/>
                </a:tc>
                <a:extLst>
                  <a:ext uri="{0D108BD9-81ED-4DB2-BD59-A6C34878D82A}">
                    <a16:rowId xmlns:a16="http://schemas.microsoft.com/office/drawing/2014/main" val="3751663314"/>
                  </a:ext>
                </a:extLst>
              </a:tr>
              <a:tr h="678109">
                <a:tc>
                  <a:txBody>
                    <a:bodyPr/>
                    <a:lstStyle/>
                    <a:p>
                      <a:r>
                        <a:rPr lang="en-GB" b="1" dirty="0"/>
                        <a:t>Passing loops between Chelmsford and Witham (Beaulieu Station scheme option)</a:t>
                      </a:r>
                    </a:p>
                  </a:txBody>
                  <a:tcPr/>
                </a:tc>
                <a:tc>
                  <a:txBody>
                    <a:bodyPr/>
                    <a:lstStyle/>
                    <a:p>
                      <a:r>
                        <a:rPr lang="en-GB" sz="1600" dirty="0"/>
                        <a:t>Additional services to Colchester and beyond</a:t>
                      </a:r>
                    </a:p>
                  </a:txBody>
                  <a:tcPr/>
                </a:tc>
                <a:extLst>
                  <a:ext uri="{0D108BD9-81ED-4DB2-BD59-A6C34878D82A}">
                    <a16:rowId xmlns:a16="http://schemas.microsoft.com/office/drawing/2014/main" val="836744246"/>
                  </a:ext>
                </a:extLst>
              </a:tr>
              <a:tr h="879030">
                <a:tc>
                  <a:txBody>
                    <a:bodyPr/>
                    <a:lstStyle/>
                    <a:p>
                      <a:r>
                        <a:rPr lang="en-GB" b="1" dirty="0"/>
                        <a:t>Haughley Junction doubling</a:t>
                      </a:r>
                    </a:p>
                  </a:txBody>
                  <a:tcPr/>
                </a:tc>
                <a:tc>
                  <a:txBody>
                    <a:bodyPr/>
                    <a:lstStyle/>
                    <a:p>
                      <a:r>
                        <a:rPr lang="en-GB" sz="1600" dirty="0"/>
                        <a:t>Increased capacity for forecasted rail freight and increase the performance and reliability of passenger services</a:t>
                      </a:r>
                    </a:p>
                  </a:txBody>
                  <a:tcPr/>
                </a:tc>
                <a:extLst>
                  <a:ext uri="{0D108BD9-81ED-4DB2-BD59-A6C34878D82A}">
                    <a16:rowId xmlns:a16="http://schemas.microsoft.com/office/drawing/2014/main" val="1226621755"/>
                  </a:ext>
                </a:extLst>
              </a:tr>
              <a:tr h="949479">
                <a:tc>
                  <a:txBody>
                    <a:bodyPr/>
                    <a:lstStyle/>
                    <a:p>
                      <a:r>
                        <a:rPr lang="en-GB" b="1" dirty="0"/>
                        <a:t>Passing loops south of Colchester, &amp; Shenfield – Colchester headway reduction accompanied by 3 or 4 tracking solution between Chelmsford and Shenfield</a:t>
                      </a:r>
                    </a:p>
                  </a:txBody>
                  <a:tcPr/>
                </a:tc>
                <a:tc>
                  <a:txBody>
                    <a:bodyPr/>
                    <a:lstStyle/>
                    <a:p>
                      <a:r>
                        <a:rPr lang="en-GB" sz="1600" dirty="0"/>
                        <a:t>Additional services to Colchester and beyond</a:t>
                      </a:r>
                    </a:p>
                  </a:txBody>
                  <a:tcPr/>
                </a:tc>
                <a:extLst>
                  <a:ext uri="{0D108BD9-81ED-4DB2-BD59-A6C34878D82A}">
                    <a16:rowId xmlns:a16="http://schemas.microsoft.com/office/drawing/2014/main" val="1385432242"/>
                  </a:ext>
                </a:extLst>
              </a:tr>
              <a:tr h="850197">
                <a:tc>
                  <a:txBody>
                    <a:bodyPr/>
                    <a:lstStyle/>
                    <a:p>
                      <a:r>
                        <a:rPr lang="en-GB" b="1" dirty="0"/>
                        <a:t>Ipswich to Haughley Junction – 3 or 4 track solution</a:t>
                      </a:r>
                    </a:p>
                  </a:txBody>
                  <a:tcPr/>
                </a:tc>
                <a:tc>
                  <a:txBody>
                    <a:bodyPr/>
                    <a:lstStyle/>
                    <a:p>
                      <a:r>
                        <a:rPr lang="en-GB" sz="1600" dirty="0"/>
                        <a:t>Hourly 90 minutes service between London and Norwich and increased reliability of passenger and freight services.</a:t>
                      </a:r>
                    </a:p>
                  </a:txBody>
                  <a:tcPr/>
                </a:tc>
                <a:extLst>
                  <a:ext uri="{0D108BD9-81ED-4DB2-BD59-A6C34878D82A}">
                    <a16:rowId xmlns:a16="http://schemas.microsoft.com/office/drawing/2014/main" val="1354655694"/>
                  </a:ext>
                </a:extLst>
              </a:tr>
              <a:tr h="854531">
                <a:tc>
                  <a:txBody>
                    <a:bodyPr/>
                    <a:lstStyle/>
                    <a:p>
                      <a:r>
                        <a:rPr lang="en-GB" b="1" dirty="0"/>
                        <a:t>Trowse Bridge, Norwich</a:t>
                      </a:r>
                    </a:p>
                  </a:txBody>
                  <a:tcPr/>
                </a:tc>
                <a:tc>
                  <a:txBody>
                    <a:bodyPr/>
                    <a:lstStyle/>
                    <a:p>
                      <a:r>
                        <a:rPr lang="en-GB" sz="1600" dirty="0"/>
                        <a:t>To support the potential increased services to Ely and Cambridge and to improve the reliability and resilience of existing services to and from Norwich</a:t>
                      </a:r>
                    </a:p>
                  </a:txBody>
                  <a:tcPr/>
                </a:tc>
                <a:extLst>
                  <a:ext uri="{0D108BD9-81ED-4DB2-BD59-A6C34878D82A}">
                    <a16:rowId xmlns:a16="http://schemas.microsoft.com/office/drawing/2014/main" val="1259427816"/>
                  </a:ext>
                </a:extLst>
              </a:tr>
            </a:tbl>
          </a:graphicData>
        </a:graphic>
      </p:graphicFrame>
    </p:spTree>
    <p:extLst>
      <p:ext uri="{BB962C8B-B14F-4D97-AF65-F5344CB8AC3E}">
        <p14:creationId xmlns:p14="http://schemas.microsoft.com/office/powerpoint/2010/main" val="33408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1F7E1-9660-4E4A-97B3-105EEDD53E6F}"/>
              </a:ext>
            </a:extLst>
          </p:cNvPr>
          <p:cNvSpPr>
            <a:spLocks noGrp="1"/>
          </p:cNvSpPr>
          <p:nvPr>
            <p:ph type="sldNum" sz="quarter" idx="15"/>
          </p:nvPr>
        </p:nvSpPr>
        <p:spPr/>
        <p:txBody>
          <a:bodyPr/>
          <a:lstStyle/>
          <a:p>
            <a:fld id="{229EAAAC-928A-40C1-AC39-D34FD1799CA9}" type="slidenum">
              <a:rPr lang="en-GB" smtClean="0"/>
              <a:pPr/>
              <a:t>9</a:t>
            </a:fld>
            <a:endParaRPr lang="en-GB" dirty="0"/>
          </a:p>
        </p:txBody>
      </p:sp>
      <p:sp>
        <p:nvSpPr>
          <p:cNvPr id="3" name="TextBox 2">
            <a:extLst>
              <a:ext uri="{FF2B5EF4-FFF2-40B4-BE49-F238E27FC236}">
                <a16:creationId xmlns:a16="http://schemas.microsoft.com/office/drawing/2014/main" id="{EE7E69FB-CB3B-416F-8E8C-6F0CA8C30C95}"/>
              </a:ext>
            </a:extLst>
          </p:cNvPr>
          <p:cNvSpPr txBox="1"/>
          <p:nvPr/>
        </p:nvSpPr>
        <p:spPr>
          <a:xfrm>
            <a:off x="897468" y="126913"/>
            <a:ext cx="8865758" cy="646331"/>
          </a:xfrm>
          <a:prstGeom prst="rect">
            <a:avLst/>
          </a:prstGeom>
          <a:noFill/>
        </p:spPr>
        <p:txBody>
          <a:bodyPr wrap="square" rtlCol="0">
            <a:spAutoFit/>
          </a:bodyPr>
          <a:lstStyle/>
          <a:p>
            <a:pPr algn="ctr">
              <a:lnSpc>
                <a:spcPct val="90000"/>
              </a:lnSpc>
              <a:spcBef>
                <a:spcPts val="1000"/>
              </a:spcBef>
            </a:pPr>
            <a:r>
              <a:rPr lang="en-GB" sz="4000" b="1" dirty="0">
                <a:solidFill>
                  <a:srgbClr val="005172"/>
                </a:solidFill>
                <a:latin typeface="Arial" panose="020B0604020202020204" pitchFamily="34" charset="0"/>
                <a:cs typeface="Arial" panose="020B0604020202020204" pitchFamily="34" charset="0"/>
              </a:rPr>
              <a:t>Development of options</a:t>
            </a:r>
          </a:p>
        </p:txBody>
      </p:sp>
      <p:pic>
        <p:nvPicPr>
          <p:cNvPr id="5" name="Picture 4">
            <a:extLst>
              <a:ext uri="{FF2B5EF4-FFF2-40B4-BE49-F238E27FC236}">
                <a16:creationId xmlns:a16="http://schemas.microsoft.com/office/drawing/2014/main" id="{D5B221D3-7C13-469E-87C2-9035A6D53D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6934" y="1121881"/>
            <a:ext cx="5808133" cy="2307119"/>
          </a:xfrm>
          <a:prstGeom prst="rect">
            <a:avLst/>
          </a:prstGeom>
        </p:spPr>
      </p:pic>
      <p:sp>
        <p:nvSpPr>
          <p:cNvPr id="6" name="TextBox 5">
            <a:extLst>
              <a:ext uri="{FF2B5EF4-FFF2-40B4-BE49-F238E27FC236}">
                <a16:creationId xmlns:a16="http://schemas.microsoft.com/office/drawing/2014/main" id="{0DED567D-3201-4D64-A778-5A0260D30BD2}"/>
              </a:ext>
            </a:extLst>
          </p:cNvPr>
          <p:cNvSpPr txBox="1"/>
          <p:nvPr/>
        </p:nvSpPr>
        <p:spPr>
          <a:xfrm>
            <a:off x="502639" y="1121881"/>
            <a:ext cx="3860800" cy="2246769"/>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rgbClr val="005172"/>
                </a:solidFill>
              </a:rPr>
              <a:t>Timetable assessments of Shenfield to Colchester options</a:t>
            </a:r>
          </a:p>
          <a:p>
            <a:pPr marL="285750" indent="-285750">
              <a:buFont typeface="Arial" panose="020B0604020202020204" pitchFamily="34" charset="0"/>
              <a:buChar char="•"/>
            </a:pPr>
            <a:endParaRPr lang="en-GB" sz="2000" b="1" dirty="0">
              <a:solidFill>
                <a:srgbClr val="005172"/>
              </a:solidFill>
            </a:endParaRPr>
          </a:p>
          <a:p>
            <a:pPr marL="285750" indent="-285750">
              <a:buFont typeface="Arial" panose="020B0604020202020204" pitchFamily="34" charset="0"/>
              <a:buChar char="•"/>
            </a:pPr>
            <a:r>
              <a:rPr lang="en-GB" sz="2000" b="1" dirty="0">
                <a:solidFill>
                  <a:srgbClr val="005172"/>
                </a:solidFill>
              </a:rPr>
              <a:t>Review of performance of new trains and potential further capacity benefits</a:t>
            </a:r>
          </a:p>
        </p:txBody>
      </p:sp>
      <p:pic>
        <p:nvPicPr>
          <p:cNvPr id="8" name="Picture 7">
            <a:extLst>
              <a:ext uri="{FF2B5EF4-FFF2-40B4-BE49-F238E27FC236}">
                <a16:creationId xmlns:a16="http://schemas.microsoft.com/office/drawing/2014/main" id="{2EB24218-2C70-4C24-B1CD-5B79F31F7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89" y="3544535"/>
            <a:ext cx="4620545" cy="3080363"/>
          </a:xfrm>
          <a:prstGeom prst="rect">
            <a:avLst/>
          </a:prstGeom>
        </p:spPr>
      </p:pic>
      <p:sp>
        <p:nvSpPr>
          <p:cNvPr id="9" name="Rectangle 8">
            <a:extLst>
              <a:ext uri="{FF2B5EF4-FFF2-40B4-BE49-F238E27FC236}">
                <a16:creationId xmlns:a16="http://schemas.microsoft.com/office/drawing/2014/main" id="{E623C733-EFC8-42C7-AF19-B858610D29A7}"/>
              </a:ext>
            </a:extLst>
          </p:cNvPr>
          <p:cNvSpPr/>
          <p:nvPr/>
        </p:nvSpPr>
        <p:spPr>
          <a:xfrm>
            <a:off x="5330347" y="3723231"/>
            <a:ext cx="6096000" cy="2185214"/>
          </a:xfrm>
          <a:prstGeom prst="rect">
            <a:avLst/>
          </a:prstGeom>
        </p:spPr>
        <p:txBody>
          <a:bodyPr>
            <a:spAutoFit/>
          </a:bodyPr>
          <a:lstStyle/>
          <a:p>
            <a:pPr marL="285750" indent="-285750">
              <a:buFont typeface="Arial" panose="020B0604020202020204" pitchFamily="34" charset="0"/>
              <a:buChar char="•"/>
            </a:pPr>
            <a:endParaRPr lang="en-GB" b="1" dirty="0">
              <a:solidFill>
                <a:srgbClr val="005172"/>
              </a:solidFill>
            </a:endParaRPr>
          </a:p>
          <a:p>
            <a:pPr marL="285750" indent="-285750">
              <a:buFont typeface="Arial" panose="020B0604020202020204" pitchFamily="34" charset="0"/>
              <a:buChar char="•"/>
            </a:pPr>
            <a:endParaRPr lang="en-GB" b="1" dirty="0">
              <a:solidFill>
                <a:srgbClr val="005172"/>
              </a:solidFill>
            </a:endParaRPr>
          </a:p>
          <a:p>
            <a:pPr marL="285750" indent="-285750">
              <a:buFont typeface="Arial" panose="020B0604020202020204" pitchFamily="34" charset="0"/>
              <a:buChar char="•"/>
            </a:pPr>
            <a:r>
              <a:rPr lang="en-GB" sz="2000" b="1" dirty="0">
                <a:solidFill>
                  <a:srgbClr val="005172"/>
                </a:solidFill>
              </a:rPr>
              <a:t>Progression of Liverpool Street station and Haughley Junction schemes</a:t>
            </a:r>
          </a:p>
          <a:p>
            <a:pPr marL="285750" indent="-285750">
              <a:buFont typeface="Arial" panose="020B0604020202020204" pitchFamily="34" charset="0"/>
              <a:buChar char="•"/>
            </a:pPr>
            <a:endParaRPr lang="en-GB" sz="2000" b="1" dirty="0">
              <a:solidFill>
                <a:srgbClr val="005172"/>
              </a:solidFill>
            </a:endParaRPr>
          </a:p>
          <a:p>
            <a:pPr marL="285750" indent="-285750">
              <a:buFont typeface="Arial" panose="020B0604020202020204" pitchFamily="34" charset="0"/>
              <a:buChar char="•"/>
            </a:pPr>
            <a:r>
              <a:rPr lang="en-GB" sz="2000" b="1" dirty="0">
                <a:solidFill>
                  <a:srgbClr val="005172"/>
                </a:solidFill>
              </a:rPr>
              <a:t>Early development of schemes and establishment of costs</a:t>
            </a:r>
          </a:p>
        </p:txBody>
      </p:sp>
    </p:spTree>
    <p:extLst>
      <p:ext uri="{BB962C8B-B14F-4D97-AF65-F5344CB8AC3E}">
        <p14:creationId xmlns:p14="http://schemas.microsoft.com/office/powerpoint/2010/main" val="3297592687"/>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279</TotalTime>
  <Words>644</Words>
  <Application>Microsoft Office PowerPoint</Application>
  <PresentationFormat>Widescreen</PresentationFormat>
  <Paragraphs>116</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Balendran Suthan</dc:creator>
  <cp:lastModifiedBy>Marie Finbow</cp:lastModifiedBy>
  <cp:revision>22</cp:revision>
  <dcterms:created xsi:type="dcterms:W3CDTF">2019-07-09T10:40:48Z</dcterms:created>
  <dcterms:modified xsi:type="dcterms:W3CDTF">2019-07-10T10:52:09Z</dcterms:modified>
</cp:coreProperties>
</file>