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theme/theme2.xml" ContentType="application/vnd.openxmlformats-officedocument.theme+xml"/>
  <Override PartName="/ppt/theme/theme3.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2" r:id="rId3"/>
    <p:sldMasterId id="2147483677" r:id="rId4"/>
  </p:sldMasterIdLst>
  <p:notesMasterIdLst>
    <p:notesMasterId r:id="rId29"/>
  </p:notesMasterIdLst>
  <p:sldIdLst>
    <p:sldId id="403" r:id="rId5"/>
    <p:sldId id="291" r:id="rId6"/>
    <p:sldId id="268" r:id="rId7"/>
    <p:sldId id="269" r:id="rId8"/>
    <p:sldId id="404" r:id="rId9"/>
    <p:sldId id="289" r:id="rId10"/>
    <p:sldId id="288" r:id="rId11"/>
    <p:sldId id="292" r:id="rId12"/>
    <p:sldId id="293" r:id="rId13"/>
    <p:sldId id="290" r:id="rId14"/>
    <p:sldId id="272" r:id="rId15"/>
    <p:sldId id="295" r:id="rId16"/>
    <p:sldId id="408" r:id="rId17"/>
    <p:sldId id="409" r:id="rId18"/>
    <p:sldId id="297" r:id="rId19"/>
    <p:sldId id="405" r:id="rId20"/>
    <p:sldId id="343" r:id="rId21"/>
    <p:sldId id="349" r:id="rId22"/>
    <p:sldId id="344" r:id="rId23"/>
    <p:sldId id="259" r:id="rId24"/>
    <p:sldId id="407" r:id="rId25"/>
    <p:sldId id="348" r:id="rId26"/>
    <p:sldId id="347" r:id="rId27"/>
    <p:sldId id="410" r:id="rId2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738"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DDB371-D775-4417-8F18-AD039EE39996}" type="doc">
      <dgm:prSet loTypeId="urn:microsoft.com/office/officeart/2005/8/layout/vList2" loCatId="list" qsTypeId="urn:microsoft.com/office/officeart/2005/8/quickstyle/simple2" qsCatId="simple" csTypeId="urn:microsoft.com/office/officeart/2005/8/colors/accent6_2" csCatId="accent6"/>
      <dgm:spPr/>
      <dgm:t>
        <a:bodyPr/>
        <a:lstStyle/>
        <a:p>
          <a:endParaRPr lang="en-US"/>
        </a:p>
      </dgm:t>
    </dgm:pt>
    <dgm:pt modelId="{4BF2A9C9-CB96-4A6E-90CE-757EFEDD4AD9}">
      <dgm:prSet/>
      <dgm:spPr/>
      <dgm:t>
        <a:bodyPr/>
        <a:lstStyle/>
        <a:p>
          <a:r>
            <a:rPr lang="en-US"/>
            <a:t>Central Loop allows Chelmsford Starters to Move to Beaulieu Park.</a:t>
          </a:r>
        </a:p>
      </dgm:t>
    </dgm:pt>
    <dgm:pt modelId="{0990F856-BA96-4A84-A29D-3A153A81ED57}" type="parTrans" cxnId="{7A28A78B-4D58-4BBE-918E-E3D28D19E37A}">
      <dgm:prSet/>
      <dgm:spPr/>
      <dgm:t>
        <a:bodyPr/>
        <a:lstStyle/>
        <a:p>
          <a:endParaRPr lang="en-US"/>
        </a:p>
      </dgm:t>
    </dgm:pt>
    <dgm:pt modelId="{9C6D5476-DF08-4A74-8014-9A581384C0DC}" type="sibTrans" cxnId="{7A28A78B-4D58-4BBE-918E-E3D28D19E37A}">
      <dgm:prSet/>
      <dgm:spPr/>
      <dgm:t>
        <a:bodyPr/>
        <a:lstStyle/>
        <a:p>
          <a:endParaRPr lang="en-US"/>
        </a:p>
      </dgm:t>
    </dgm:pt>
    <dgm:pt modelId="{190D4770-101F-4B46-9640-BF655D6B8CF9}">
      <dgm:prSet/>
      <dgm:spPr/>
      <dgm:t>
        <a:bodyPr/>
        <a:lstStyle/>
        <a:p>
          <a:r>
            <a:rPr lang="en-US"/>
            <a:t>Provision of Loop removes need for infrastructure intervention at Chelmsford.</a:t>
          </a:r>
        </a:p>
      </dgm:t>
    </dgm:pt>
    <dgm:pt modelId="{A0C2492C-8C06-4E43-A4F0-10C79F720F91}" type="parTrans" cxnId="{D63C294F-1D8D-4E4C-B9E6-CB73CC7B4C01}">
      <dgm:prSet/>
      <dgm:spPr/>
      <dgm:t>
        <a:bodyPr/>
        <a:lstStyle/>
        <a:p>
          <a:endParaRPr lang="en-US"/>
        </a:p>
      </dgm:t>
    </dgm:pt>
    <dgm:pt modelId="{0E18DA39-8002-4BAE-9540-EDEA0B1D5DA6}" type="sibTrans" cxnId="{D63C294F-1D8D-4E4C-B9E6-CB73CC7B4C01}">
      <dgm:prSet/>
      <dgm:spPr/>
      <dgm:t>
        <a:bodyPr/>
        <a:lstStyle/>
        <a:p>
          <a:endParaRPr lang="en-US"/>
        </a:p>
      </dgm:t>
    </dgm:pt>
    <dgm:pt modelId="{CC450D3D-E88E-4F78-9E27-EF41C20055F2}">
      <dgm:prSet/>
      <dgm:spPr/>
      <dgm:t>
        <a:bodyPr/>
        <a:lstStyle/>
        <a:p>
          <a:r>
            <a:rPr lang="en-US"/>
            <a:t>Delivery of the station supports delivery of capacity improvements in the area of Chelmsford.</a:t>
          </a:r>
        </a:p>
      </dgm:t>
    </dgm:pt>
    <dgm:pt modelId="{FDA4CC75-712A-44C7-B9F3-0AFFB0310901}" type="parTrans" cxnId="{9AE45D21-5CFC-4ACB-880A-645F9053E0DB}">
      <dgm:prSet/>
      <dgm:spPr/>
      <dgm:t>
        <a:bodyPr/>
        <a:lstStyle/>
        <a:p>
          <a:endParaRPr lang="en-US"/>
        </a:p>
      </dgm:t>
    </dgm:pt>
    <dgm:pt modelId="{181C10C3-9530-4D6F-9609-BE9CB9E99264}" type="sibTrans" cxnId="{9AE45D21-5CFC-4ACB-880A-645F9053E0DB}">
      <dgm:prSet/>
      <dgm:spPr/>
      <dgm:t>
        <a:bodyPr/>
        <a:lstStyle/>
        <a:p>
          <a:endParaRPr lang="en-US"/>
        </a:p>
      </dgm:t>
    </dgm:pt>
    <dgm:pt modelId="{08C2FD9E-CF16-43DC-93A7-8F4E220B6663}">
      <dgm:prSet/>
      <dgm:spPr/>
      <dgm:t>
        <a:bodyPr/>
        <a:lstStyle/>
        <a:p>
          <a:r>
            <a:rPr lang="en-US"/>
            <a:t>Reliability benefits on the Great Eastern Mainline as a result of the introduction of the passing loops.</a:t>
          </a:r>
        </a:p>
      </dgm:t>
    </dgm:pt>
    <dgm:pt modelId="{3998F681-29E7-42E5-80EC-A8108EF6F1CE}" type="parTrans" cxnId="{DEEDD342-62C3-4BD7-AB72-553F0B033D25}">
      <dgm:prSet/>
      <dgm:spPr/>
      <dgm:t>
        <a:bodyPr/>
        <a:lstStyle/>
        <a:p>
          <a:endParaRPr lang="en-US"/>
        </a:p>
      </dgm:t>
    </dgm:pt>
    <dgm:pt modelId="{82283ED2-FB0D-4E37-B5A5-60C936D58D28}" type="sibTrans" cxnId="{DEEDD342-62C3-4BD7-AB72-553F0B033D25}">
      <dgm:prSet/>
      <dgm:spPr/>
      <dgm:t>
        <a:bodyPr/>
        <a:lstStyle/>
        <a:p>
          <a:endParaRPr lang="en-US"/>
        </a:p>
      </dgm:t>
    </dgm:pt>
    <dgm:pt modelId="{678DB9B2-2BDD-4B30-8B63-038893CBDB9D}">
      <dgm:prSet/>
      <dgm:spPr/>
      <dgm:t>
        <a:bodyPr/>
        <a:lstStyle/>
        <a:p>
          <a:r>
            <a:rPr lang="en-US"/>
            <a:t>Reduction in Crowding at Chelmsford Railway Station.</a:t>
          </a:r>
        </a:p>
      </dgm:t>
    </dgm:pt>
    <dgm:pt modelId="{5F0D0E74-05E9-4DC3-B675-6AF484A52E8A}" type="parTrans" cxnId="{EFB5CD3B-3033-402F-AADC-1C71A49DF613}">
      <dgm:prSet/>
      <dgm:spPr/>
      <dgm:t>
        <a:bodyPr/>
        <a:lstStyle/>
        <a:p>
          <a:endParaRPr lang="en-US"/>
        </a:p>
      </dgm:t>
    </dgm:pt>
    <dgm:pt modelId="{62FEC45C-3F2B-49FA-9DF0-DDB4B8543E18}" type="sibTrans" cxnId="{EFB5CD3B-3033-402F-AADC-1C71A49DF613}">
      <dgm:prSet/>
      <dgm:spPr/>
      <dgm:t>
        <a:bodyPr/>
        <a:lstStyle/>
        <a:p>
          <a:endParaRPr lang="en-US"/>
        </a:p>
      </dgm:t>
    </dgm:pt>
    <dgm:pt modelId="{4CE4FE02-BDEE-404D-B4CD-01675647221E}">
      <dgm:prSet/>
      <dgm:spPr/>
      <dgm:t>
        <a:bodyPr/>
        <a:lstStyle/>
        <a:p>
          <a:r>
            <a:rPr lang="en-US"/>
            <a:t>Reduction in Traffic Congestion within Chelmsford as a result of the abstraction of car journeys.</a:t>
          </a:r>
        </a:p>
      </dgm:t>
    </dgm:pt>
    <dgm:pt modelId="{FA76314C-AE37-40B4-BB73-4B3D9E7B727B}" type="parTrans" cxnId="{F103662C-5CA4-4D05-A0BC-71D6ADDF3316}">
      <dgm:prSet/>
      <dgm:spPr/>
      <dgm:t>
        <a:bodyPr/>
        <a:lstStyle/>
        <a:p>
          <a:endParaRPr lang="en-US"/>
        </a:p>
      </dgm:t>
    </dgm:pt>
    <dgm:pt modelId="{4CB57154-D7D9-48EC-868B-6FF7057797BB}" type="sibTrans" cxnId="{F103662C-5CA4-4D05-A0BC-71D6ADDF3316}">
      <dgm:prSet/>
      <dgm:spPr/>
      <dgm:t>
        <a:bodyPr/>
        <a:lstStyle/>
        <a:p>
          <a:endParaRPr lang="en-US"/>
        </a:p>
      </dgm:t>
    </dgm:pt>
    <dgm:pt modelId="{85A59425-B3E5-4C27-BB79-D699F6D949BB}">
      <dgm:prSet/>
      <dgm:spPr/>
      <dgm:t>
        <a:bodyPr/>
        <a:lstStyle/>
        <a:p>
          <a:r>
            <a:rPr lang="en-US"/>
            <a:t>Reduction in Traffic Congestion on the A12 South of the Boreham</a:t>
          </a:r>
        </a:p>
      </dgm:t>
    </dgm:pt>
    <dgm:pt modelId="{1DAA7A63-7A46-4981-8F29-0AF41ED1D9A3}" type="parTrans" cxnId="{08D04499-FD02-4644-BC2B-0FC4C3C61ED3}">
      <dgm:prSet/>
      <dgm:spPr/>
      <dgm:t>
        <a:bodyPr/>
        <a:lstStyle/>
        <a:p>
          <a:endParaRPr lang="en-US"/>
        </a:p>
      </dgm:t>
    </dgm:pt>
    <dgm:pt modelId="{8F42C6FB-EB99-46D9-9A26-6226132C2801}" type="sibTrans" cxnId="{08D04499-FD02-4644-BC2B-0FC4C3C61ED3}">
      <dgm:prSet/>
      <dgm:spPr/>
      <dgm:t>
        <a:bodyPr/>
        <a:lstStyle/>
        <a:p>
          <a:endParaRPr lang="en-US"/>
        </a:p>
      </dgm:t>
    </dgm:pt>
    <dgm:pt modelId="{B2EBBB87-785B-49B8-9222-936D813FE41F}">
      <dgm:prSet/>
      <dgm:spPr/>
      <dgm:t>
        <a:bodyPr/>
        <a:lstStyle/>
        <a:p>
          <a:r>
            <a:rPr lang="en-US"/>
            <a:t>Interchange as a result of the provision of a railway station more easily accessible from the Highway Network.</a:t>
          </a:r>
        </a:p>
      </dgm:t>
    </dgm:pt>
    <dgm:pt modelId="{ECE2418A-58A4-4E4B-BA27-B27D871A2E91}" type="parTrans" cxnId="{278E4FFF-25E3-446C-899A-C0B2F21D795B}">
      <dgm:prSet/>
      <dgm:spPr/>
      <dgm:t>
        <a:bodyPr/>
        <a:lstStyle/>
        <a:p>
          <a:endParaRPr lang="en-US"/>
        </a:p>
      </dgm:t>
    </dgm:pt>
    <dgm:pt modelId="{B17F898A-3E54-4858-89CF-30A1FC72D9C6}" type="sibTrans" cxnId="{278E4FFF-25E3-446C-899A-C0B2F21D795B}">
      <dgm:prSet/>
      <dgm:spPr/>
      <dgm:t>
        <a:bodyPr/>
        <a:lstStyle/>
        <a:p>
          <a:endParaRPr lang="en-US"/>
        </a:p>
      </dgm:t>
    </dgm:pt>
    <dgm:pt modelId="{99F80AC8-838D-4E1A-8D9E-B45CA3FC9E6E}" type="pres">
      <dgm:prSet presAssocID="{63DDB371-D775-4417-8F18-AD039EE39996}" presName="linear" presStyleCnt="0">
        <dgm:presLayoutVars>
          <dgm:animLvl val="lvl"/>
          <dgm:resizeHandles val="exact"/>
        </dgm:presLayoutVars>
      </dgm:prSet>
      <dgm:spPr/>
    </dgm:pt>
    <dgm:pt modelId="{3D5BDE2A-C264-4C11-8B4F-054CCE55BB1A}" type="pres">
      <dgm:prSet presAssocID="{4BF2A9C9-CB96-4A6E-90CE-757EFEDD4AD9}" presName="parentText" presStyleLbl="node1" presStyleIdx="0" presStyleCnt="8">
        <dgm:presLayoutVars>
          <dgm:chMax val="0"/>
          <dgm:bulletEnabled val="1"/>
        </dgm:presLayoutVars>
      </dgm:prSet>
      <dgm:spPr/>
    </dgm:pt>
    <dgm:pt modelId="{CB5CD7B3-A00E-4C34-89DF-1B7C31C8D599}" type="pres">
      <dgm:prSet presAssocID="{9C6D5476-DF08-4A74-8014-9A581384C0DC}" presName="spacer" presStyleCnt="0"/>
      <dgm:spPr/>
    </dgm:pt>
    <dgm:pt modelId="{0EA5C090-0163-4331-B828-D1B574684DF6}" type="pres">
      <dgm:prSet presAssocID="{190D4770-101F-4B46-9640-BF655D6B8CF9}" presName="parentText" presStyleLbl="node1" presStyleIdx="1" presStyleCnt="8">
        <dgm:presLayoutVars>
          <dgm:chMax val="0"/>
          <dgm:bulletEnabled val="1"/>
        </dgm:presLayoutVars>
      </dgm:prSet>
      <dgm:spPr/>
    </dgm:pt>
    <dgm:pt modelId="{23433FF3-892A-4DC7-B878-C0DE877EE348}" type="pres">
      <dgm:prSet presAssocID="{0E18DA39-8002-4BAE-9540-EDEA0B1D5DA6}" presName="spacer" presStyleCnt="0"/>
      <dgm:spPr/>
    </dgm:pt>
    <dgm:pt modelId="{99774EC2-CDBB-4083-A175-99EA8B02373A}" type="pres">
      <dgm:prSet presAssocID="{CC450D3D-E88E-4F78-9E27-EF41C20055F2}" presName="parentText" presStyleLbl="node1" presStyleIdx="2" presStyleCnt="8">
        <dgm:presLayoutVars>
          <dgm:chMax val="0"/>
          <dgm:bulletEnabled val="1"/>
        </dgm:presLayoutVars>
      </dgm:prSet>
      <dgm:spPr/>
    </dgm:pt>
    <dgm:pt modelId="{3BB0A61B-A5F5-4211-86D5-CB5EE6AC23AD}" type="pres">
      <dgm:prSet presAssocID="{181C10C3-9530-4D6F-9609-BE9CB9E99264}" presName="spacer" presStyleCnt="0"/>
      <dgm:spPr/>
    </dgm:pt>
    <dgm:pt modelId="{5C1A1254-650A-4C91-9246-AF33EE7AD618}" type="pres">
      <dgm:prSet presAssocID="{08C2FD9E-CF16-43DC-93A7-8F4E220B6663}" presName="parentText" presStyleLbl="node1" presStyleIdx="3" presStyleCnt="8">
        <dgm:presLayoutVars>
          <dgm:chMax val="0"/>
          <dgm:bulletEnabled val="1"/>
        </dgm:presLayoutVars>
      </dgm:prSet>
      <dgm:spPr/>
    </dgm:pt>
    <dgm:pt modelId="{C974BCFC-634A-4B11-96D6-CF9C73A23418}" type="pres">
      <dgm:prSet presAssocID="{82283ED2-FB0D-4E37-B5A5-60C936D58D28}" presName="spacer" presStyleCnt="0"/>
      <dgm:spPr/>
    </dgm:pt>
    <dgm:pt modelId="{9F4FE4FF-DD23-4902-8ED4-7B17069D04A8}" type="pres">
      <dgm:prSet presAssocID="{678DB9B2-2BDD-4B30-8B63-038893CBDB9D}" presName="parentText" presStyleLbl="node1" presStyleIdx="4" presStyleCnt="8">
        <dgm:presLayoutVars>
          <dgm:chMax val="0"/>
          <dgm:bulletEnabled val="1"/>
        </dgm:presLayoutVars>
      </dgm:prSet>
      <dgm:spPr/>
    </dgm:pt>
    <dgm:pt modelId="{764EDEF6-9D99-417E-B124-D27884C45008}" type="pres">
      <dgm:prSet presAssocID="{62FEC45C-3F2B-49FA-9DF0-DDB4B8543E18}" presName="spacer" presStyleCnt="0"/>
      <dgm:spPr/>
    </dgm:pt>
    <dgm:pt modelId="{6D17A3F6-344C-424A-BF5D-CCCFB63DF67A}" type="pres">
      <dgm:prSet presAssocID="{4CE4FE02-BDEE-404D-B4CD-01675647221E}" presName="parentText" presStyleLbl="node1" presStyleIdx="5" presStyleCnt="8">
        <dgm:presLayoutVars>
          <dgm:chMax val="0"/>
          <dgm:bulletEnabled val="1"/>
        </dgm:presLayoutVars>
      </dgm:prSet>
      <dgm:spPr/>
    </dgm:pt>
    <dgm:pt modelId="{B151A7AB-1407-44B2-9FBB-CD8B73BA3148}" type="pres">
      <dgm:prSet presAssocID="{4CB57154-D7D9-48EC-868B-6FF7057797BB}" presName="spacer" presStyleCnt="0"/>
      <dgm:spPr/>
    </dgm:pt>
    <dgm:pt modelId="{EED3498F-D342-442C-BDEF-460762A38C71}" type="pres">
      <dgm:prSet presAssocID="{85A59425-B3E5-4C27-BB79-D699F6D949BB}" presName="parentText" presStyleLbl="node1" presStyleIdx="6" presStyleCnt="8">
        <dgm:presLayoutVars>
          <dgm:chMax val="0"/>
          <dgm:bulletEnabled val="1"/>
        </dgm:presLayoutVars>
      </dgm:prSet>
      <dgm:spPr/>
    </dgm:pt>
    <dgm:pt modelId="{D8E0FC56-70E2-4538-B289-9C160DCBAF21}" type="pres">
      <dgm:prSet presAssocID="{8F42C6FB-EB99-46D9-9A26-6226132C2801}" presName="spacer" presStyleCnt="0"/>
      <dgm:spPr/>
    </dgm:pt>
    <dgm:pt modelId="{E6CCCF31-3DC1-4BB2-80F4-84B225A843CC}" type="pres">
      <dgm:prSet presAssocID="{B2EBBB87-785B-49B8-9222-936D813FE41F}" presName="parentText" presStyleLbl="node1" presStyleIdx="7" presStyleCnt="8">
        <dgm:presLayoutVars>
          <dgm:chMax val="0"/>
          <dgm:bulletEnabled val="1"/>
        </dgm:presLayoutVars>
      </dgm:prSet>
      <dgm:spPr/>
    </dgm:pt>
  </dgm:ptLst>
  <dgm:cxnLst>
    <dgm:cxn modelId="{1A49E215-638B-478D-AC79-4CC3CC566564}" type="presOf" srcId="{4CE4FE02-BDEE-404D-B4CD-01675647221E}" destId="{6D17A3F6-344C-424A-BF5D-CCCFB63DF67A}" srcOrd="0" destOrd="0" presId="urn:microsoft.com/office/officeart/2005/8/layout/vList2"/>
    <dgm:cxn modelId="{CC6FDD16-CFAF-4745-9A90-447EC639259A}" type="presOf" srcId="{CC450D3D-E88E-4F78-9E27-EF41C20055F2}" destId="{99774EC2-CDBB-4083-A175-99EA8B02373A}" srcOrd="0" destOrd="0" presId="urn:microsoft.com/office/officeart/2005/8/layout/vList2"/>
    <dgm:cxn modelId="{9AE45D21-5CFC-4ACB-880A-645F9053E0DB}" srcId="{63DDB371-D775-4417-8F18-AD039EE39996}" destId="{CC450D3D-E88E-4F78-9E27-EF41C20055F2}" srcOrd="2" destOrd="0" parTransId="{FDA4CC75-712A-44C7-B9F3-0AFFB0310901}" sibTransId="{181C10C3-9530-4D6F-9609-BE9CB9E99264}"/>
    <dgm:cxn modelId="{F103662C-5CA4-4D05-A0BC-71D6ADDF3316}" srcId="{63DDB371-D775-4417-8F18-AD039EE39996}" destId="{4CE4FE02-BDEE-404D-B4CD-01675647221E}" srcOrd="5" destOrd="0" parTransId="{FA76314C-AE37-40B4-BB73-4B3D9E7B727B}" sibTransId="{4CB57154-D7D9-48EC-868B-6FF7057797BB}"/>
    <dgm:cxn modelId="{EFB5CD3B-3033-402F-AADC-1C71A49DF613}" srcId="{63DDB371-D775-4417-8F18-AD039EE39996}" destId="{678DB9B2-2BDD-4B30-8B63-038893CBDB9D}" srcOrd="4" destOrd="0" parTransId="{5F0D0E74-05E9-4DC3-B675-6AF484A52E8A}" sibTransId="{62FEC45C-3F2B-49FA-9DF0-DDB4B8543E18}"/>
    <dgm:cxn modelId="{DEEDD342-62C3-4BD7-AB72-553F0B033D25}" srcId="{63DDB371-D775-4417-8F18-AD039EE39996}" destId="{08C2FD9E-CF16-43DC-93A7-8F4E220B6663}" srcOrd="3" destOrd="0" parTransId="{3998F681-29E7-42E5-80EC-A8108EF6F1CE}" sibTransId="{82283ED2-FB0D-4E37-B5A5-60C936D58D28}"/>
    <dgm:cxn modelId="{CCB4A56C-8CEE-4011-B3AA-F3D39B671314}" type="presOf" srcId="{4BF2A9C9-CB96-4A6E-90CE-757EFEDD4AD9}" destId="{3D5BDE2A-C264-4C11-8B4F-054CCE55BB1A}" srcOrd="0" destOrd="0" presId="urn:microsoft.com/office/officeart/2005/8/layout/vList2"/>
    <dgm:cxn modelId="{D63C294F-1D8D-4E4C-B9E6-CB73CC7B4C01}" srcId="{63DDB371-D775-4417-8F18-AD039EE39996}" destId="{190D4770-101F-4B46-9640-BF655D6B8CF9}" srcOrd="1" destOrd="0" parTransId="{A0C2492C-8C06-4E43-A4F0-10C79F720F91}" sibTransId="{0E18DA39-8002-4BAE-9540-EDEA0B1D5DA6}"/>
    <dgm:cxn modelId="{AC72A172-4BE3-40EC-A33B-3B7CD5B0AB99}" type="presOf" srcId="{08C2FD9E-CF16-43DC-93A7-8F4E220B6663}" destId="{5C1A1254-650A-4C91-9246-AF33EE7AD618}" srcOrd="0" destOrd="0" presId="urn:microsoft.com/office/officeart/2005/8/layout/vList2"/>
    <dgm:cxn modelId="{EE904484-5265-441B-BCB2-CF98353FB78B}" type="presOf" srcId="{85A59425-B3E5-4C27-BB79-D699F6D949BB}" destId="{EED3498F-D342-442C-BDEF-460762A38C71}" srcOrd="0" destOrd="0" presId="urn:microsoft.com/office/officeart/2005/8/layout/vList2"/>
    <dgm:cxn modelId="{7A28A78B-4D58-4BBE-918E-E3D28D19E37A}" srcId="{63DDB371-D775-4417-8F18-AD039EE39996}" destId="{4BF2A9C9-CB96-4A6E-90CE-757EFEDD4AD9}" srcOrd="0" destOrd="0" parTransId="{0990F856-BA96-4A84-A29D-3A153A81ED57}" sibTransId="{9C6D5476-DF08-4A74-8014-9A581384C0DC}"/>
    <dgm:cxn modelId="{08D04499-FD02-4644-BC2B-0FC4C3C61ED3}" srcId="{63DDB371-D775-4417-8F18-AD039EE39996}" destId="{85A59425-B3E5-4C27-BB79-D699F6D949BB}" srcOrd="6" destOrd="0" parTransId="{1DAA7A63-7A46-4981-8F29-0AF41ED1D9A3}" sibTransId="{8F42C6FB-EB99-46D9-9A26-6226132C2801}"/>
    <dgm:cxn modelId="{B8ECFAC8-A231-433D-A2E5-7BC48F363644}" type="presOf" srcId="{678DB9B2-2BDD-4B30-8B63-038893CBDB9D}" destId="{9F4FE4FF-DD23-4902-8ED4-7B17069D04A8}" srcOrd="0" destOrd="0" presId="urn:microsoft.com/office/officeart/2005/8/layout/vList2"/>
    <dgm:cxn modelId="{8C51F0CE-8E7F-4B4C-A44A-45C2D7EC5381}" type="presOf" srcId="{B2EBBB87-785B-49B8-9222-936D813FE41F}" destId="{E6CCCF31-3DC1-4BB2-80F4-84B225A843CC}" srcOrd="0" destOrd="0" presId="urn:microsoft.com/office/officeart/2005/8/layout/vList2"/>
    <dgm:cxn modelId="{76BA74D3-37F0-472B-8BC4-54D7D20C619D}" type="presOf" srcId="{190D4770-101F-4B46-9640-BF655D6B8CF9}" destId="{0EA5C090-0163-4331-B828-D1B574684DF6}" srcOrd="0" destOrd="0" presId="urn:microsoft.com/office/officeart/2005/8/layout/vList2"/>
    <dgm:cxn modelId="{CBFA05F9-8FA7-46C5-9CF7-42F1AE457C2B}" type="presOf" srcId="{63DDB371-D775-4417-8F18-AD039EE39996}" destId="{99F80AC8-838D-4E1A-8D9E-B45CA3FC9E6E}" srcOrd="0" destOrd="0" presId="urn:microsoft.com/office/officeart/2005/8/layout/vList2"/>
    <dgm:cxn modelId="{278E4FFF-25E3-446C-899A-C0B2F21D795B}" srcId="{63DDB371-D775-4417-8F18-AD039EE39996}" destId="{B2EBBB87-785B-49B8-9222-936D813FE41F}" srcOrd="7" destOrd="0" parTransId="{ECE2418A-58A4-4E4B-BA27-B27D871A2E91}" sibTransId="{B17F898A-3E54-4858-89CF-30A1FC72D9C6}"/>
    <dgm:cxn modelId="{33303EF5-08A8-4590-8AFC-83C8D2F08123}" type="presParOf" srcId="{99F80AC8-838D-4E1A-8D9E-B45CA3FC9E6E}" destId="{3D5BDE2A-C264-4C11-8B4F-054CCE55BB1A}" srcOrd="0" destOrd="0" presId="urn:microsoft.com/office/officeart/2005/8/layout/vList2"/>
    <dgm:cxn modelId="{40718B62-B884-455C-AD8B-BB7516DB53D3}" type="presParOf" srcId="{99F80AC8-838D-4E1A-8D9E-B45CA3FC9E6E}" destId="{CB5CD7B3-A00E-4C34-89DF-1B7C31C8D599}" srcOrd="1" destOrd="0" presId="urn:microsoft.com/office/officeart/2005/8/layout/vList2"/>
    <dgm:cxn modelId="{D519549D-7A05-4D43-83E2-E2276818DD1E}" type="presParOf" srcId="{99F80AC8-838D-4E1A-8D9E-B45CA3FC9E6E}" destId="{0EA5C090-0163-4331-B828-D1B574684DF6}" srcOrd="2" destOrd="0" presId="urn:microsoft.com/office/officeart/2005/8/layout/vList2"/>
    <dgm:cxn modelId="{5E56FB0F-F47A-4C89-8FA2-29DFF832C25D}" type="presParOf" srcId="{99F80AC8-838D-4E1A-8D9E-B45CA3FC9E6E}" destId="{23433FF3-892A-4DC7-B878-C0DE877EE348}" srcOrd="3" destOrd="0" presId="urn:microsoft.com/office/officeart/2005/8/layout/vList2"/>
    <dgm:cxn modelId="{FC6D733B-CDBF-48B9-A931-8F17BDDDB599}" type="presParOf" srcId="{99F80AC8-838D-4E1A-8D9E-B45CA3FC9E6E}" destId="{99774EC2-CDBB-4083-A175-99EA8B02373A}" srcOrd="4" destOrd="0" presId="urn:microsoft.com/office/officeart/2005/8/layout/vList2"/>
    <dgm:cxn modelId="{54F039EC-A325-4F1F-BC1E-7308294C6C92}" type="presParOf" srcId="{99F80AC8-838D-4E1A-8D9E-B45CA3FC9E6E}" destId="{3BB0A61B-A5F5-4211-86D5-CB5EE6AC23AD}" srcOrd="5" destOrd="0" presId="urn:microsoft.com/office/officeart/2005/8/layout/vList2"/>
    <dgm:cxn modelId="{275D3E58-B5D1-467F-83A1-74C49E635718}" type="presParOf" srcId="{99F80AC8-838D-4E1A-8D9E-B45CA3FC9E6E}" destId="{5C1A1254-650A-4C91-9246-AF33EE7AD618}" srcOrd="6" destOrd="0" presId="urn:microsoft.com/office/officeart/2005/8/layout/vList2"/>
    <dgm:cxn modelId="{D197A0B2-41B2-4A66-B675-BFAD0C1F3CF3}" type="presParOf" srcId="{99F80AC8-838D-4E1A-8D9E-B45CA3FC9E6E}" destId="{C974BCFC-634A-4B11-96D6-CF9C73A23418}" srcOrd="7" destOrd="0" presId="urn:microsoft.com/office/officeart/2005/8/layout/vList2"/>
    <dgm:cxn modelId="{5EE3147F-1DEC-45CC-A4A9-8978D8BBF873}" type="presParOf" srcId="{99F80AC8-838D-4E1A-8D9E-B45CA3FC9E6E}" destId="{9F4FE4FF-DD23-4902-8ED4-7B17069D04A8}" srcOrd="8" destOrd="0" presId="urn:microsoft.com/office/officeart/2005/8/layout/vList2"/>
    <dgm:cxn modelId="{BA4593BB-8913-4E40-85EA-60BEF1A41C87}" type="presParOf" srcId="{99F80AC8-838D-4E1A-8D9E-B45CA3FC9E6E}" destId="{764EDEF6-9D99-417E-B124-D27884C45008}" srcOrd="9" destOrd="0" presId="urn:microsoft.com/office/officeart/2005/8/layout/vList2"/>
    <dgm:cxn modelId="{9251C655-109E-4483-A693-87D4DB038945}" type="presParOf" srcId="{99F80AC8-838D-4E1A-8D9E-B45CA3FC9E6E}" destId="{6D17A3F6-344C-424A-BF5D-CCCFB63DF67A}" srcOrd="10" destOrd="0" presId="urn:microsoft.com/office/officeart/2005/8/layout/vList2"/>
    <dgm:cxn modelId="{0967816F-B6D2-4748-A044-129DE46836CC}" type="presParOf" srcId="{99F80AC8-838D-4E1A-8D9E-B45CA3FC9E6E}" destId="{B151A7AB-1407-44B2-9FBB-CD8B73BA3148}" srcOrd="11" destOrd="0" presId="urn:microsoft.com/office/officeart/2005/8/layout/vList2"/>
    <dgm:cxn modelId="{B9BAAE44-D87E-4F5A-8BFC-6ED89002CA5E}" type="presParOf" srcId="{99F80AC8-838D-4E1A-8D9E-B45CA3FC9E6E}" destId="{EED3498F-D342-442C-BDEF-460762A38C71}" srcOrd="12" destOrd="0" presId="urn:microsoft.com/office/officeart/2005/8/layout/vList2"/>
    <dgm:cxn modelId="{2BE9EE27-9C12-46DD-AA5B-0BC74A3C6E99}" type="presParOf" srcId="{99F80AC8-838D-4E1A-8D9E-B45CA3FC9E6E}" destId="{D8E0FC56-70E2-4538-B289-9C160DCBAF21}" srcOrd="13" destOrd="0" presId="urn:microsoft.com/office/officeart/2005/8/layout/vList2"/>
    <dgm:cxn modelId="{F790022B-745D-451B-92A7-7E4ED62A4FA2}" type="presParOf" srcId="{99F80AC8-838D-4E1A-8D9E-B45CA3FC9E6E}" destId="{E6CCCF31-3DC1-4BB2-80F4-84B225A843CC}" srcOrd="1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BDE2A-C264-4C11-8B4F-054CCE55BB1A}">
      <dsp:nvSpPr>
        <dsp:cNvPr id="0" name=""/>
        <dsp:cNvSpPr/>
      </dsp:nvSpPr>
      <dsp:spPr>
        <a:xfrm>
          <a:off x="0" y="134428"/>
          <a:ext cx="5467349" cy="617760"/>
        </a:xfrm>
        <a:prstGeom prst="round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Central Loop allows Chelmsford Starters to Move to Beaulieu Park.</a:t>
          </a:r>
        </a:p>
      </dsp:txBody>
      <dsp:txXfrm>
        <a:off x="30157" y="164585"/>
        <a:ext cx="5407035" cy="557446"/>
      </dsp:txXfrm>
    </dsp:sp>
    <dsp:sp modelId="{0EA5C090-0163-4331-B828-D1B574684DF6}">
      <dsp:nvSpPr>
        <dsp:cNvPr id="0" name=""/>
        <dsp:cNvSpPr/>
      </dsp:nvSpPr>
      <dsp:spPr>
        <a:xfrm>
          <a:off x="0" y="798268"/>
          <a:ext cx="5467349" cy="617760"/>
        </a:xfrm>
        <a:prstGeom prst="round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Provision of Loop removes need for infrastructure intervention at Chelmsford.</a:t>
          </a:r>
        </a:p>
      </dsp:txBody>
      <dsp:txXfrm>
        <a:off x="30157" y="828425"/>
        <a:ext cx="5407035" cy="557446"/>
      </dsp:txXfrm>
    </dsp:sp>
    <dsp:sp modelId="{99774EC2-CDBB-4083-A175-99EA8B02373A}">
      <dsp:nvSpPr>
        <dsp:cNvPr id="0" name=""/>
        <dsp:cNvSpPr/>
      </dsp:nvSpPr>
      <dsp:spPr>
        <a:xfrm>
          <a:off x="0" y="1462108"/>
          <a:ext cx="5467349" cy="617760"/>
        </a:xfrm>
        <a:prstGeom prst="round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Delivery of the station supports delivery of capacity improvements in the area of Chelmsford.</a:t>
          </a:r>
        </a:p>
      </dsp:txBody>
      <dsp:txXfrm>
        <a:off x="30157" y="1492265"/>
        <a:ext cx="5407035" cy="557446"/>
      </dsp:txXfrm>
    </dsp:sp>
    <dsp:sp modelId="{5C1A1254-650A-4C91-9246-AF33EE7AD618}">
      <dsp:nvSpPr>
        <dsp:cNvPr id="0" name=""/>
        <dsp:cNvSpPr/>
      </dsp:nvSpPr>
      <dsp:spPr>
        <a:xfrm>
          <a:off x="0" y="2125948"/>
          <a:ext cx="5467349" cy="617760"/>
        </a:xfrm>
        <a:prstGeom prst="round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Reliability benefits on the Great Eastern Mainline as a result of the introduction of the passing loops.</a:t>
          </a:r>
        </a:p>
      </dsp:txBody>
      <dsp:txXfrm>
        <a:off x="30157" y="2156105"/>
        <a:ext cx="5407035" cy="557446"/>
      </dsp:txXfrm>
    </dsp:sp>
    <dsp:sp modelId="{9F4FE4FF-DD23-4902-8ED4-7B17069D04A8}">
      <dsp:nvSpPr>
        <dsp:cNvPr id="0" name=""/>
        <dsp:cNvSpPr/>
      </dsp:nvSpPr>
      <dsp:spPr>
        <a:xfrm>
          <a:off x="0" y="2789788"/>
          <a:ext cx="5467349" cy="617760"/>
        </a:xfrm>
        <a:prstGeom prst="round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Reduction in Crowding at Chelmsford Railway Station.</a:t>
          </a:r>
        </a:p>
      </dsp:txBody>
      <dsp:txXfrm>
        <a:off x="30157" y="2819945"/>
        <a:ext cx="5407035" cy="557446"/>
      </dsp:txXfrm>
    </dsp:sp>
    <dsp:sp modelId="{6D17A3F6-344C-424A-BF5D-CCCFB63DF67A}">
      <dsp:nvSpPr>
        <dsp:cNvPr id="0" name=""/>
        <dsp:cNvSpPr/>
      </dsp:nvSpPr>
      <dsp:spPr>
        <a:xfrm>
          <a:off x="0" y="3453628"/>
          <a:ext cx="5467349" cy="617760"/>
        </a:xfrm>
        <a:prstGeom prst="round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Reduction in Traffic Congestion within Chelmsford as a result of the abstraction of car journeys.</a:t>
          </a:r>
        </a:p>
      </dsp:txBody>
      <dsp:txXfrm>
        <a:off x="30157" y="3483785"/>
        <a:ext cx="5407035" cy="557446"/>
      </dsp:txXfrm>
    </dsp:sp>
    <dsp:sp modelId="{EED3498F-D342-442C-BDEF-460762A38C71}">
      <dsp:nvSpPr>
        <dsp:cNvPr id="0" name=""/>
        <dsp:cNvSpPr/>
      </dsp:nvSpPr>
      <dsp:spPr>
        <a:xfrm>
          <a:off x="0" y="4117468"/>
          <a:ext cx="5467349" cy="617760"/>
        </a:xfrm>
        <a:prstGeom prst="round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Reduction in Traffic Congestion on the A12 South of the Boreham</a:t>
          </a:r>
        </a:p>
      </dsp:txBody>
      <dsp:txXfrm>
        <a:off x="30157" y="4147625"/>
        <a:ext cx="5407035" cy="557446"/>
      </dsp:txXfrm>
    </dsp:sp>
    <dsp:sp modelId="{E6CCCF31-3DC1-4BB2-80F4-84B225A843CC}">
      <dsp:nvSpPr>
        <dsp:cNvPr id="0" name=""/>
        <dsp:cNvSpPr/>
      </dsp:nvSpPr>
      <dsp:spPr>
        <a:xfrm>
          <a:off x="0" y="4781308"/>
          <a:ext cx="5467349" cy="617760"/>
        </a:xfrm>
        <a:prstGeom prst="round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Interchange as a result of the provision of a railway station more easily accessible from the Highway Network.</a:t>
          </a:r>
        </a:p>
      </dsp:txBody>
      <dsp:txXfrm>
        <a:off x="30157" y="4811465"/>
        <a:ext cx="5407035" cy="5574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04AB682-DCC6-4951-AE45-2DA47A5D1D4B}" type="datetimeFigureOut">
              <a:rPr lang="en-GB" smtClean="0"/>
              <a:t>15/07/2019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5CB803A1-487D-49A2-8B32-CDFDCB91CB04}" type="slidenum">
              <a:rPr lang="en-GB" smtClean="0"/>
              <a:t>‹#›</a:t>
            </a:fld>
            <a:endParaRPr lang="en-GB"/>
          </a:p>
        </p:txBody>
      </p:sp>
    </p:spTree>
    <p:extLst>
      <p:ext uri="{BB962C8B-B14F-4D97-AF65-F5344CB8AC3E}">
        <p14:creationId xmlns:p14="http://schemas.microsoft.com/office/powerpoint/2010/main" val="3318219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Chris Stevenson. The station has been subject of a PMQ by Vicky Ford (March 20</a:t>
            </a:r>
            <a:r>
              <a:rPr lang="en-GB" baseline="30000" dirty="0"/>
              <a:t>th</a:t>
            </a:r>
            <a:r>
              <a:rPr lang="en-GB" dirty="0"/>
              <a:t> 2019)</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DD214E-EFA1-4449-A914-56417C3A928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096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Stuart Graham – Moving into Chelmsford Strategy.</a:t>
            </a:r>
            <a:r>
              <a:rPr lang="en-GB" baseline="0" dirty="0"/>
              <a:t> Try to major on traffic reduction strategies.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DD214E-EFA1-4449-A914-56417C3A928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8577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Stuart Graham</a:t>
            </a:r>
            <a:r>
              <a:rPr lang="en-GB" baseline="0" dirty="0"/>
              <a:t> – </a:t>
            </a:r>
            <a:r>
              <a:rPr lang="en-GB" dirty="0"/>
              <a:t>High</a:t>
            </a:r>
            <a:r>
              <a:rPr lang="en-GB" baseline="0" dirty="0"/>
              <a:t>light the inadequacies of the current station. Little/no room to expand the existing station. Recent station developments whilst improving the station is some respects has done nothing to ease overcrowding at peak periods. With anticipated growth in Chelmsford and with the BP development it is reasonable to expected growing numbers needing to use the station. These numbers can be expected to be substantial.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DD214E-EFA1-4449-A914-56417C3A928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3345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Stuart</a:t>
            </a:r>
            <a:r>
              <a:rPr lang="en-GB" baseline="0" dirty="0"/>
              <a:t> Graham – Start of Part 2.</a:t>
            </a:r>
          </a:p>
          <a:p>
            <a:endParaRPr lang="en-GB" baseline="0" dirty="0"/>
          </a:p>
          <a:p>
            <a:r>
              <a:rPr lang="en-GB" b="1" u="sng" baseline="0" dirty="0">
                <a:solidFill>
                  <a:srgbClr val="FF0000"/>
                </a:solidFill>
              </a:rPr>
              <a:t>Station Opening</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DD214E-EFA1-4449-A914-56417C3A928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6039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Chris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B01663-4742-4E28-9523-208AB823BD5C}"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5473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Chris Stevenson – </a:t>
            </a:r>
            <a:r>
              <a:rPr lang="en-GB"/>
              <a:t>Note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6DD214E-EFA1-4449-A914-56417C3A9286}"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716214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09BF2388-8D04-4A9E-B327-6FBB64F75591}"/>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a:ext uri="{FF2B5EF4-FFF2-40B4-BE49-F238E27FC236}">
                <a16:creationId xmlns:a16="http://schemas.microsoft.com/office/drawing/2014/main" id="{9F429E4A-59ED-4EF0-9E5B-91F7F8871B18}"/>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a:ext uri="{FF2B5EF4-FFF2-40B4-BE49-F238E27FC236}">
                <a16:creationId xmlns:a16="http://schemas.microsoft.com/office/drawing/2014/main" id="{860CFD43-A1D9-4AFD-9BA4-5452B442F3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353DEB-C51E-4A8B-80B3-5CCDAAFEA543}"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2673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623392" y="1268413"/>
            <a:ext cx="10944192" cy="5256931"/>
          </a:xfrm>
          <a:prstGeom prst="rect">
            <a:avLst/>
          </a:prstGeom>
        </p:spPr>
        <p:txBody>
          <a:bodyPr/>
          <a:lstStyle>
            <a:lvl1pPr marL="214313" indent="-214313">
              <a:buFont typeface="Arial" panose="020B0604020202020204" pitchFamily="34" charset="0"/>
              <a:buChar char="•"/>
              <a:defRPr sz="1350"/>
            </a:lvl1pPr>
          </a:lstStyle>
          <a:p>
            <a:pPr lvl="0"/>
            <a:r>
              <a:rPr lang="en-US" dirty="0"/>
              <a:t>Always use at least size 18 font</a:t>
            </a:r>
          </a:p>
        </p:txBody>
      </p:sp>
      <p:sp>
        <p:nvSpPr>
          <p:cNvPr id="21" name="Title 20"/>
          <p:cNvSpPr>
            <a:spLocks noGrp="1"/>
          </p:cNvSpPr>
          <p:nvPr>
            <p:ph type="title"/>
          </p:nvPr>
        </p:nvSpPr>
        <p:spPr>
          <a:xfrm>
            <a:off x="623392" y="404664"/>
            <a:ext cx="10944192" cy="648072"/>
          </a:xfrm>
          <a:prstGeom prst="rect">
            <a:avLst/>
          </a:prstGeom>
        </p:spPr>
        <p:txBody>
          <a:bodyPr/>
          <a:lstStyle>
            <a:lvl1pPr>
              <a:defRPr sz="2400" b="1">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2996888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623392" y="1268413"/>
            <a:ext cx="10944192" cy="5256931"/>
          </a:xfrm>
          <a:prstGeom prst="rect">
            <a:avLst/>
          </a:prstGeom>
        </p:spPr>
        <p:txBody>
          <a:bodyPr/>
          <a:lstStyle>
            <a:lvl1pPr marL="214313" indent="-214313">
              <a:buFont typeface="Arial" panose="020B0604020202020204" pitchFamily="34" charset="0"/>
              <a:buChar char="•"/>
              <a:defRPr sz="1350"/>
            </a:lvl1pPr>
          </a:lstStyle>
          <a:p>
            <a:pPr lvl="0"/>
            <a:r>
              <a:rPr lang="en-US" dirty="0"/>
              <a:t>Always use at least size 18 font</a:t>
            </a:r>
          </a:p>
        </p:txBody>
      </p:sp>
      <p:sp>
        <p:nvSpPr>
          <p:cNvPr id="21" name="Title 20"/>
          <p:cNvSpPr>
            <a:spLocks noGrp="1"/>
          </p:cNvSpPr>
          <p:nvPr>
            <p:ph type="title"/>
          </p:nvPr>
        </p:nvSpPr>
        <p:spPr>
          <a:xfrm>
            <a:off x="623392" y="404664"/>
            <a:ext cx="10944192" cy="648072"/>
          </a:xfrm>
          <a:prstGeom prst="rect">
            <a:avLst/>
          </a:prstGeom>
        </p:spPr>
        <p:txBody>
          <a:bodyPr/>
          <a:lstStyle>
            <a:lvl1pPr>
              <a:defRPr sz="2400" b="1">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217354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theme" Target="../theme/theme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0.png"/><Relationship Id="rId7" Type="http://schemas.openxmlformats.org/officeDocument/2006/relationships/image" Target="../media/image11.jpeg"/><Relationship Id="rId12"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theme" Target="../theme/theme2.xml"/><Relationship Id="rId6" Type="http://schemas.openxmlformats.org/officeDocument/2006/relationships/image" Target="../media/image3.png"/><Relationship Id="rId11" Type="http://schemas.openxmlformats.org/officeDocument/2006/relationships/image" Target="../media/image7.jpg"/><Relationship Id="rId5" Type="http://schemas.openxmlformats.org/officeDocument/2006/relationships/image" Target="../media/image2.png"/><Relationship Id="rId10" Type="http://schemas.openxmlformats.org/officeDocument/2006/relationships/image" Target="../media/image6.jpeg"/><Relationship Id="rId4" Type="http://schemas.openxmlformats.org/officeDocument/2006/relationships/image" Target="../media/image1.png"/><Relationship Id="rId9"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609600" y="346122"/>
            <a:ext cx="11004604" cy="624001"/>
          </a:xfrm>
          <a:prstGeom prst="rect">
            <a:avLst/>
          </a:prstGeom>
        </p:spPr>
        <p:txBody>
          <a:bodyPr vert="horz" lIns="0" tIns="0" rIns="0" bIns="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609600" y="1220756"/>
            <a:ext cx="10972801" cy="464597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Slide Number Placeholder 5"/>
          <p:cNvSpPr>
            <a:spLocks noGrp="1"/>
          </p:cNvSpPr>
          <p:nvPr>
            <p:ph type="sldNum" sz="quarter" idx="4"/>
          </p:nvPr>
        </p:nvSpPr>
        <p:spPr>
          <a:xfrm>
            <a:off x="609600" y="6117300"/>
            <a:ext cx="781878" cy="365125"/>
          </a:xfrm>
          <a:prstGeom prst="rect">
            <a:avLst/>
          </a:prstGeom>
        </p:spPr>
        <p:txBody>
          <a:bodyPr vert="horz" lIns="0" tIns="0" rIns="0" bIns="0" rtlCol="0" anchor="b"/>
          <a:lstStyle>
            <a:lvl1pPr algn="l">
              <a:defRPr sz="900">
                <a:solidFill>
                  <a:srgbClr val="00338D"/>
                </a:solidFill>
                <a:latin typeface="Arial" pitchFamily="34" charset="0"/>
                <a:cs typeface="Arial" pitchFamily="34" charset="0"/>
              </a:defRPr>
            </a:lvl1pPr>
          </a:lstStyle>
          <a:p>
            <a:fld id="{9B3E39EC-4BE2-4DEA-81C0-4ABC0AAB4AC0}" type="slidenum">
              <a:rPr lang="en-AU" smtClean="0"/>
              <a:pPr/>
              <a:t>‹#›</a:t>
            </a:fld>
            <a:endParaRPr lang="en-AU" dirty="0"/>
          </a:p>
        </p:txBody>
      </p:sp>
      <p:pic>
        <p:nvPicPr>
          <p:cNvPr id="10" name="SKMCBLOGO"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4353" y="6302424"/>
            <a:ext cx="1708687" cy="268720"/>
          </a:xfrm>
          <a:prstGeom prst="rect">
            <a:avLst/>
          </a:prstGeom>
        </p:spPr>
      </p:pic>
      <p:pic>
        <p:nvPicPr>
          <p:cNvPr id="11" name="SKMMMALOGO"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5092" y="6243249"/>
            <a:ext cx="1747699" cy="564109"/>
          </a:xfrm>
          <a:prstGeom prst="rect">
            <a:avLst/>
          </a:prstGeom>
        </p:spPr>
      </p:pic>
      <p:pic>
        <p:nvPicPr>
          <p:cNvPr id="12" name="SKMENVIROSLOGO"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5585" y="6255474"/>
            <a:ext cx="1728192" cy="332127"/>
          </a:xfrm>
          <a:prstGeom prst="rect">
            <a:avLst/>
          </a:prstGeom>
        </p:spPr>
      </p:pic>
      <p:pic>
        <p:nvPicPr>
          <p:cNvPr id="15" name="SKMJACOBS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2722" y="6225529"/>
            <a:ext cx="2311483" cy="279568"/>
          </a:xfrm>
          <a:prstGeom prst="rect">
            <a:avLst/>
          </a:prstGeom>
        </p:spPr>
      </p:pic>
      <p:pic>
        <p:nvPicPr>
          <p:cNvPr id="13" name="Picture 12" descr="JACOBSGUIMARLOGO"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092" y="6212797"/>
            <a:ext cx="3182112" cy="288544"/>
          </a:xfrm>
          <a:prstGeom prst="rect">
            <a:avLst/>
          </a:prstGeom>
        </p:spPr>
      </p:pic>
      <p:pic>
        <p:nvPicPr>
          <p:cNvPr id="16" name="Picture 15" descr="JACOBSMATASISLOGO"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4976" y="6212797"/>
            <a:ext cx="3080512" cy="288544"/>
          </a:xfrm>
          <a:prstGeom prst="rect">
            <a:avLst/>
          </a:prstGeom>
        </p:spPr>
      </p:pic>
      <p:pic>
        <p:nvPicPr>
          <p:cNvPr id="17" name="Picture 16" descr="JACOBSZATELOGO" hid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4972" y="6241245"/>
            <a:ext cx="2999232" cy="260096"/>
          </a:xfrm>
          <a:prstGeom prst="rect">
            <a:avLst/>
          </a:prstGeom>
        </p:spPr>
      </p:pic>
      <p:pic>
        <p:nvPicPr>
          <p:cNvPr id="18" name="Picture 17" descr="JFSLLOGO"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5644" y="6228745"/>
            <a:ext cx="1178560" cy="276352"/>
          </a:xfrm>
          <a:prstGeom prst="rect">
            <a:avLst/>
          </a:prstGeom>
        </p:spPr>
      </p:pic>
      <p:sp>
        <p:nvSpPr>
          <p:cNvPr id="4" name="Footer Placeholder 3"/>
          <p:cNvSpPr>
            <a:spLocks noGrp="1"/>
          </p:cNvSpPr>
          <p:nvPr>
            <p:ph type="ftr" sz="quarter" idx="3"/>
          </p:nvPr>
        </p:nvSpPr>
        <p:spPr>
          <a:xfrm>
            <a:off x="1391476" y="6117300"/>
            <a:ext cx="8395012" cy="366183"/>
          </a:xfrm>
          <a:prstGeom prst="rect">
            <a:avLst/>
          </a:prstGeom>
        </p:spPr>
        <p:txBody>
          <a:bodyPr vert="horz" lIns="91440" tIns="45720" rIns="91440" bIns="0" rtlCol="0" anchor="b" anchorCtr="0"/>
          <a:lstStyle>
            <a:lvl1pPr algn="ctr">
              <a:defRPr sz="1000">
                <a:solidFill>
                  <a:schemeClr val="tx1">
                    <a:tint val="75000"/>
                  </a:schemeClr>
                </a:solidFill>
              </a:defRPr>
            </a:lvl1pPr>
          </a:lstStyle>
          <a:p>
            <a:endParaRPr lang="en-AU"/>
          </a:p>
        </p:txBody>
      </p:sp>
    </p:spTree>
    <p:extLst>
      <p:ext uri="{BB962C8B-B14F-4D97-AF65-F5344CB8AC3E}">
        <p14:creationId xmlns:p14="http://schemas.microsoft.com/office/powerpoint/2010/main" val="51762853"/>
      </p:ext>
    </p:extLst>
  </p:cSld>
  <p:clrMap bg1="lt1" tx1="dk1" bg2="lt2" tx2="dk2" accent1="accent1" accent2="accent2" accent3="accent3" accent4="accent4" accent5="accent5" accent6="accent6" hlink="hlink" folHlink="folHlink"/>
  <p:hf sldNum="0" hdr="0" ftr="0" dt="0"/>
  <p:txStyles>
    <p:titleStyle>
      <a:lvl1pPr algn="l" defTabSz="914400" rtl="0" eaLnBrk="1" latinLnBrk="0" hangingPunct="1">
        <a:spcBef>
          <a:spcPct val="0"/>
        </a:spcBef>
        <a:buNone/>
        <a:defRPr sz="2800" b="1" kern="1200">
          <a:solidFill>
            <a:srgbClr val="00338D"/>
          </a:solidFill>
          <a:latin typeface="Arial" pitchFamily="34" charset="0"/>
          <a:ea typeface="+mj-ea"/>
          <a:cs typeface="Arial" pitchFamily="34" charset="0"/>
        </a:defRPr>
      </a:lvl1pPr>
    </p:titleStyle>
    <p:bodyStyle>
      <a:lvl1pPr marL="216000" indent="-216000" algn="l" defTabSz="914400" rtl="0" eaLnBrk="1" latinLnBrk="0" hangingPunct="1">
        <a:spcBef>
          <a:spcPts val="600"/>
        </a:spcBef>
        <a:spcAft>
          <a:spcPts val="0"/>
        </a:spcAft>
        <a:buClr>
          <a:srgbClr val="00338D"/>
        </a:buClr>
        <a:buSzPct val="110000"/>
        <a:buFont typeface="Arial" pitchFamily="34" charset="0"/>
        <a:buChar char="•"/>
        <a:defRPr sz="2800" kern="1200">
          <a:solidFill>
            <a:schemeClr val="tx1"/>
          </a:solidFill>
          <a:latin typeface="Arial" pitchFamily="34" charset="0"/>
          <a:ea typeface="+mn-ea"/>
          <a:cs typeface="Arial" pitchFamily="34" charset="0"/>
        </a:defRPr>
      </a:lvl1pPr>
      <a:lvl2pPr marL="468000" indent="-216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2pPr>
      <a:lvl3pPr marL="684000" indent="-180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3pPr>
      <a:lvl4pPr marL="972000" indent="-228600" algn="l" defTabSz="914400" rtl="0" eaLnBrk="1" latinLnBrk="0" hangingPunct="1">
        <a:spcBef>
          <a:spcPts val="600"/>
        </a:spcBef>
        <a:buClr>
          <a:srgbClr val="6C6F70"/>
        </a:buClr>
        <a:buFont typeface="Arial" pitchFamily="34" charset="0"/>
        <a:buChar char="–"/>
        <a:defRPr sz="2000" kern="1200">
          <a:solidFill>
            <a:schemeClr val="tx1"/>
          </a:solidFill>
          <a:latin typeface="Arial" pitchFamily="34" charset="0"/>
          <a:ea typeface="+mn-ea"/>
          <a:cs typeface="Arial" pitchFamily="34" charset="0"/>
        </a:defRPr>
      </a:lvl4pPr>
      <a:lvl5pPr marL="1224000" indent="-228600" algn="l" defTabSz="914400" rtl="0" eaLnBrk="1" latinLnBrk="0" hangingPunct="1">
        <a:spcBef>
          <a:spcPts val="600"/>
        </a:spcBef>
        <a:buClr>
          <a:srgbClr val="6C6F70"/>
        </a:buClr>
        <a:buSzPct val="67000"/>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8C546B5-02BF-4913-A3AC-F3AE6D14E8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5481" t="10858" r="25" b="71480"/>
          <a:stretch/>
        </p:blipFill>
        <p:spPr>
          <a:xfrm>
            <a:off x="7150126" y="5347943"/>
            <a:ext cx="5041874" cy="1278151"/>
          </a:xfrm>
          <a:prstGeom prst="rect">
            <a:avLst/>
          </a:prstGeom>
        </p:spPr>
      </p:pic>
      <p:pic>
        <p:nvPicPr>
          <p:cNvPr id="19" name="Picture 18">
            <a:extLst>
              <a:ext uri="{FF2B5EF4-FFF2-40B4-BE49-F238E27FC236}">
                <a16:creationId xmlns:a16="http://schemas.microsoft.com/office/drawing/2014/main" id="{DAC55BCD-B648-40E1-8223-EFA5611DF93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107" t="10858" r="25" b="71480"/>
          <a:stretch/>
        </p:blipFill>
        <p:spPr>
          <a:xfrm>
            <a:off x="0" y="5349936"/>
            <a:ext cx="7150126" cy="1278151"/>
          </a:xfrm>
          <a:prstGeom prst="rect">
            <a:avLst/>
          </a:prstGeom>
        </p:spPr>
      </p:pic>
      <p:sp>
        <p:nvSpPr>
          <p:cNvPr id="2" name="Title Placeholder 1"/>
          <p:cNvSpPr>
            <a:spLocks noGrp="1"/>
          </p:cNvSpPr>
          <p:nvPr>
            <p:ph type="title"/>
          </p:nvPr>
        </p:nvSpPr>
        <p:spPr bwMode="white">
          <a:xfrm>
            <a:off x="609600" y="346122"/>
            <a:ext cx="11004604" cy="624001"/>
          </a:xfrm>
          <a:prstGeom prst="rect">
            <a:avLst/>
          </a:prstGeom>
        </p:spPr>
        <p:txBody>
          <a:bodyPr vert="horz" lIns="0" tIns="0" rIns="0" bIns="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609600" y="1220756"/>
            <a:ext cx="10972801" cy="464597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Slide Number Placeholder 5"/>
          <p:cNvSpPr>
            <a:spLocks noGrp="1"/>
          </p:cNvSpPr>
          <p:nvPr>
            <p:ph type="sldNum" sz="quarter" idx="4"/>
          </p:nvPr>
        </p:nvSpPr>
        <p:spPr>
          <a:xfrm>
            <a:off x="549937" y="6183226"/>
            <a:ext cx="241263" cy="365125"/>
          </a:xfrm>
          <a:prstGeom prst="rect">
            <a:avLst/>
          </a:prstGeom>
        </p:spPr>
        <p:txBody>
          <a:bodyPr vert="horz" lIns="0" tIns="0" rIns="0" bIns="0" rtlCol="0" anchor="b"/>
          <a:lstStyle>
            <a:lvl1pPr algn="ctr">
              <a:defRPr sz="900">
                <a:solidFill>
                  <a:srgbClr val="00338D"/>
                </a:solidFill>
                <a:latin typeface="Arial" pitchFamily="34" charset="0"/>
                <a:cs typeface="Arial" pitchFamily="34" charset="0"/>
              </a:defRPr>
            </a:lvl1pPr>
          </a:lstStyle>
          <a:p>
            <a:fld id="{9B3E39EC-4BE2-4DEA-81C0-4ABC0AAB4AC0}" type="slidenum">
              <a:rPr lang="en-AU" smtClean="0"/>
              <a:pPr/>
              <a:t>‹#›</a:t>
            </a:fld>
            <a:endParaRPr lang="en-AU" dirty="0"/>
          </a:p>
        </p:txBody>
      </p:sp>
      <p:pic>
        <p:nvPicPr>
          <p:cNvPr id="10" name="SKMCBLOGO"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4353" y="6302424"/>
            <a:ext cx="1708687" cy="268720"/>
          </a:xfrm>
          <a:prstGeom prst="rect">
            <a:avLst/>
          </a:prstGeom>
        </p:spPr>
      </p:pic>
      <p:pic>
        <p:nvPicPr>
          <p:cNvPr id="11" name="SKMMMA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5092" y="6243249"/>
            <a:ext cx="1747699" cy="564109"/>
          </a:xfrm>
          <a:prstGeom prst="rect">
            <a:avLst/>
          </a:prstGeom>
        </p:spPr>
      </p:pic>
      <p:pic>
        <p:nvPicPr>
          <p:cNvPr id="12" name="SKMENVIROSLOGO"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5585" y="6255474"/>
            <a:ext cx="1728192" cy="332127"/>
          </a:xfrm>
          <a:prstGeom prst="rect">
            <a:avLst/>
          </a:prstGeom>
        </p:spPr>
      </p:pic>
      <p:pic>
        <p:nvPicPr>
          <p:cNvPr id="14" name="JACOBS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6490" y="6223912"/>
            <a:ext cx="1827715" cy="281187"/>
          </a:xfrm>
          <a:prstGeom prst="rect">
            <a:avLst/>
          </a:prstGeom>
        </p:spPr>
      </p:pic>
      <p:pic>
        <p:nvPicPr>
          <p:cNvPr id="15" name="SKMJACOBSLOGO"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2722" y="6225529"/>
            <a:ext cx="2311483" cy="279568"/>
          </a:xfrm>
          <a:prstGeom prst="rect">
            <a:avLst/>
          </a:prstGeom>
        </p:spPr>
      </p:pic>
      <p:pic>
        <p:nvPicPr>
          <p:cNvPr id="13" name="Picture 12" descr="JACOBSGUIMARLOGO"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32092" y="6212797"/>
            <a:ext cx="3182112" cy="288544"/>
          </a:xfrm>
          <a:prstGeom prst="rect">
            <a:avLst/>
          </a:prstGeom>
        </p:spPr>
      </p:pic>
      <p:pic>
        <p:nvPicPr>
          <p:cNvPr id="16" name="Picture 15" descr="JACOBSMATASISLOGO"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24976" y="6212797"/>
            <a:ext cx="3080512" cy="288544"/>
          </a:xfrm>
          <a:prstGeom prst="rect">
            <a:avLst/>
          </a:prstGeom>
        </p:spPr>
      </p:pic>
      <p:pic>
        <p:nvPicPr>
          <p:cNvPr id="17" name="Picture 16" descr="JACOBSZATELOGO" hidden="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14972" y="6241245"/>
            <a:ext cx="2999232" cy="260096"/>
          </a:xfrm>
          <a:prstGeom prst="rect">
            <a:avLst/>
          </a:prstGeom>
        </p:spPr>
      </p:pic>
      <p:pic>
        <p:nvPicPr>
          <p:cNvPr id="18" name="Picture 17" descr="JFSLLOGO" hidden="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35644" y="6228745"/>
            <a:ext cx="1178560" cy="276352"/>
          </a:xfrm>
          <a:prstGeom prst="rect">
            <a:avLst/>
          </a:prstGeom>
        </p:spPr>
      </p:pic>
      <p:sp>
        <p:nvSpPr>
          <p:cNvPr id="4" name="Footer Placeholder 3"/>
          <p:cNvSpPr>
            <a:spLocks noGrp="1"/>
          </p:cNvSpPr>
          <p:nvPr>
            <p:ph type="ftr" sz="quarter" idx="3"/>
          </p:nvPr>
        </p:nvSpPr>
        <p:spPr>
          <a:xfrm>
            <a:off x="1391476" y="6117300"/>
            <a:ext cx="8395012" cy="366183"/>
          </a:xfrm>
          <a:prstGeom prst="rect">
            <a:avLst/>
          </a:prstGeom>
        </p:spPr>
        <p:txBody>
          <a:bodyPr vert="horz" lIns="91440" tIns="45720" rIns="91440" bIns="0" rtlCol="0" anchor="b" anchorCtr="0"/>
          <a:lstStyle>
            <a:lvl1pPr algn="ctr">
              <a:defRPr sz="1000">
                <a:solidFill>
                  <a:schemeClr val="tx1">
                    <a:tint val="75000"/>
                  </a:schemeClr>
                </a:solidFill>
              </a:defRPr>
            </a:lvl1pPr>
          </a:lstStyle>
          <a:p>
            <a:endParaRPr lang="en-AU"/>
          </a:p>
        </p:txBody>
      </p:sp>
    </p:spTree>
    <p:extLst>
      <p:ext uri="{BB962C8B-B14F-4D97-AF65-F5344CB8AC3E}">
        <p14:creationId xmlns:p14="http://schemas.microsoft.com/office/powerpoint/2010/main" val="3519723932"/>
      </p:ext>
    </p:extLst>
  </p:cSld>
  <p:clrMap bg1="lt1" tx1="dk1" bg2="lt2" tx2="dk2" accent1="accent1" accent2="accent2" accent3="accent3" accent4="accent4" accent5="accent5" accent6="accent6" hlink="hlink" folHlink="folHlink"/>
  <p:hf sldNum="0" hdr="0" ftr="0" dt="0"/>
  <p:txStyles>
    <p:titleStyle>
      <a:lvl1pPr algn="l" defTabSz="914400" rtl="0" eaLnBrk="1" latinLnBrk="0" hangingPunct="1">
        <a:spcBef>
          <a:spcPct val="0"/>
        </a:spcBef>
        <a:buNone/>
        <a:defRPr sz="2800" b="1" kern="1200">
          <a:solidFill>
            <a:srgbClr val="00338D"/>
          </a:solidFill>
          <a:latin typeface="Arial" pitchFamily="34" charset="0"/>
          <a:ea typeface="+mj-ea"/>
          <a:cs typeface="Arial" pitchFamily="34" charset="0"/>
        </a:defRPr>
      </a:lvl1pPr>
    </p:titleStyle>
    <p:bodyStyle>
      <a:lvl1pPr marL="216000" indent="-216000" algn="l" defTabSz="914400" rtl="0" eaLnBrk="1" latinLnBrk="0" hangingPunct="1">
        <a:spcBef>
          <a:spcPts val="600"/>
        </a:spcBef>
        <a:spcAft>
          <a:spcPts val="0"/>
        </a:spcAft>
        <a:buClr>
          <a:srgbClr val="00338D"/>
        </a:buClr>
        <a:buSzPct val="110000"/>
        <a:buFont typeface="Arial" pitchFamily="34" charset="0"/>
        <a:buChar char="•"/>
        <a:defRPr sz="2800" kern="1200">
          <a:solidFill>
            <a:schemeClr val="tx1"/>
          </a:solidFill>
          <a:latin typeface="Arial" pitchFamily="34" charset="0"/>
          <a:ea typeface="+mn-ea"/>
          <a:cs typeface="Arial" pitchFamily="34" charset="0"/>
        </a:defRPr>
      </a:lvl1pPr>
      <a:lvl2pPr marL="468000" indent="-216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2pPr>
      <a:lvl3pPr marL="684000" indent="-180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3pPr>
      <a:lvl4pPr marL="972000" indent="-228600" algn="l" defTabSz="914400" rtl="0" eaLnBrk="1" latinLnBrk="0" hangingPunct="1">
        <a:spcBef>
          <a:spcPts val="600"/>
        </a:spcBef>
        <a:buClr>
          <a:srgbClr val="6C6F70"/>
        </a:buClr>
        <a:buFont typeface="Arial" pitchFamily="34" charset="0"/>
        <a:buChar char="–"/>
        <a:defRPr sz="2000" kern="1200">
          <a:solidFill>
            <a:schemeClr val="tx1"/>
          </a:solidFill>
          <a:latin typeface="Arial" pitchFamily="34" charset="0"/>
          <a:ea typeface="+mn-ea"/>
          <a:cs typeface="Arial" pitchFamily="34" charset="0"/>
        </a:defRPr>
      </a:lvl4pPr>
      <a:lvl5pPr marL="1224000" indent="-228600" algn="l" defTabSz="914400" rtl="0" eaLnBrk="1" latinLnBrk="0" hangingPunct="1">
        <a:spcBef>
          <a:spcPts val="600"/>
        </a:spcBef>
        <a:buClr>
          <a:srgbClr val="6C6F70"/>
        </a:buClr>
        <a:buSzPct val="67000"/>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28B7B-11F0-4B21-9921-6AC4570BEF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9" name="Slide Number Placeholder 9">
            <a:extLst>
              <a:ext uri="{FF2B5EF4-FFF2-40B4-BE49-F238E27FC236}">
                <a16:creationId xmlns:a16="http://schemas.microsoft.com/office/drawing/2014/main" id="{87B6480D-97D3-4468-A736-594677F85D89}"/>
              </a:ext>
            </a:extLst>
          </p:cNvPr>
          <p:cNvSpPr>
            <a:spLocks noGrp="1"/>
          </p:cNvSpPr>
          <p:nvPr>
            <p:ph type="sldNum" sz="quarter" idx="4"/>
          </p:nvPr>
        </p:nvSpPr>
        <p:spPr>
          <a:xfrm>
            <a:off x="11092443" y="6532802"/>
            <a:ext cx="850268" cy="184192"/>
          </a:xfrm>
          <a:prstGeom prst="rect">
            <a:avLst/>
          </a:prstGeom>
        </p:spPr>
        <p:txBody>
          <a:bodyPr anchor="ctr" anchorCtr="0"/>
          <a:lstStyle>
            <a:lvl1pPr algn="r">
              <a:defRPr sz="1200">
                <a:solidFill>
                  <a:srgbClr val="898989"/>
                </a:solidFill>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
        <p:nvSpPr>
          <p:cNvPr id="6" name="Rectangle 5">
            <a:extLst>
              <a:ext uri="{FF2B5EF4-FFF2-40B4-BE49-F238E27FC236}">
                <a16:creationId xmlns:a16="http://schemas.microsoft.com/office/drawing/2014/main" id="{7F20E629-38C3-49E6-8411-165FE28F0FB3}"/>
              </a:ext>
            </a:extLst>
          </p:cNvPr>
          <p:cNvSpPr/>
          <p:nvPr userDrawn="1"/>
        </p:nvSpPr>
        <p:spPr>
          <a:xfrm>
            <a:off x="1960" y="-2006571"/>
            <a:ext cx="12188080" cy="1895095"/>
          </a:xfrm>
          <a:prstGeom prst="rect">
            <a:avLst/>
          </a:prstGeom>
          <a:solidFill>
            <a:srgbClr val="005172"/>
          </a:solidFill>
          <a:ln w="12700" cap="flat" cmpd="sng" algn="ctr">
            <a:noFill/>
            <a:prstDash val="solid"/>
            <a:miter lim="800000"/>
          </a:ln>
          <a:effectLst/>
        </p:spPr>
        <p:txBody>
          <a:bodyPr l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00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a:ea typeface="+mn-ea"/>
                <a:cs typeface="+mn-cs"/>
              </a:rPr>
              <a:t>USER NOTE:</a:t>
            </a: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 </a:t>
            </a:r>
            <a:r>
              <a:rPr kumimoji="0" lang="en-GB" sz="1800" b="0" i="0" u="none" strike="noStrike" kern="0" cap="none" spc="0" normalizeH="0" baseline="0" noProof="0" dirty="0">
                <a:ln>
                  <a:noFill/>
                </a:ln>
                <a:solidFill>
                  <a:prstClr val="white"/>
                </a:solidFill>
                <a:effectLst/>
                <a:uLnTx/>
                <a:uFillTx/>
                <a:latin typeface="+mn-lt"/>
                <a:ea typeface="+mn-ea"/>
                <a:cs typeface="+mn-cs"/>
              </a:rPr>
              <a:t>If you want to copy content in from another deck you will need to change the background layout.  </a:t>
            </a:r>
          </a:p>
          <a:p>
            <a:pPr marL="7200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n-lt"/>
              <a:ea typeface="+mn-ea"/>
              <a:cs typeface="+mn-cs"/>
            </a:endParaRP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To do this:</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cut and paste your content into the slide deck</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right-click and hover over the ‘layout’ option on the drop-down menu</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select one of the track-based backgrounds available</a:t>
            </a: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10345657"/>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p15:clr>
            <a:srgbClr val="F26B43"/>
          </p15:clr>
        </p15:guide>
        <p15:guide id="2" pos="746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E48228-EFB3-47C6-9E28-B6260F5DBAC8}"/>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FCE4CEE-75FB-4D5B-A724-A53E4948B87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30EBF3E-2914-4CD9-A2B0-CED2AB25282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1D840E1B-68A1-4A0D-8A0D-5EB5FAA6246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2468CEFC-3F14-41AC-BA17-5826571869C6}"/>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393F5CD-5DEC-4556-A100-7486ECDB97EB}" type="slidenum">
              <a:rPr lang="en-US" altLang="en-US"/>
              <a:pPr>
                <a:defRPr/>
              </a:pPr>
              <a:t>‹#›</a:t>
            </a:fld>
            <a:endParaRPr lang="en-US" altLang="en-US"/>
          </a:p>
        </p:txBody>
      </p:sp>
    </p:spTree>
    <p:extLst>
      <p:ext uri="{BB962C8B-B14F-4D97-AF65-F5344CB8AC3E}">
        <p14:creationId xmlns:p14="http://schemas.microsoft.com/office/powerpoint/2010/main" val="356392301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4.jpg"/><Relationship Id="rId9" Type="http://schemas.microsoft.com/office/2007/relationships/diagramDrawing" Target="../diagrams/drawing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9.emf"/><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171700" y="692696"/>
            <a:ext cx="7848600" cy="1181100"/>
          </a:xfrm>
        </p:spPr>
        <p:txBody>
          <a:bodyPr/>
          <a:lstStyle/>
          <a:p>
            <a:pPr eaLnBrk="1" hangingPunct="1"/>
            <a:r>
              <a:rPr lang="en-GB" altLang="en-US" sz="4000" dirty="0">
                <a:solidFill>
                  <a:srgbClr val="7030A0"/>
                </a:solidFill>
                <a:latin typeface="Avenir LT Std 65 Medium" pitchFamily="34" charset="0"/>
              </a:rPr>
              <a:t>Delivering the North East Chelmsford Growth Ambition</a:t>
            </a:r>
          </a:p>
          <a:p>
            <a:pPr eaLnBrk="1" hangingPunct="1"/>
            <a:endParaRPr lang="en-GB" altLang="en-US" dirty="0">
              <a:latin typeface="Avenir LT Std 65 Medium" pitchFamily="34" charset="0"/>
            </a:endParaRPr>
          </a:p>
          <a:p>
            <a:pPr eaLnBrk="1" hangingPunct="1"/>
            <a:r>
              <a:rPr lang="en-GB" altLang="en-US" dirty="0">
                <a:solidFill>
                  <a:srgbClr val="7030A0"/>
                </a:solidFill>
                <a:latin typeface="Avenir LT Std 65 Medium" pitchFamily="34" charset="0"/>
              </a:rPr>
              <a:t>GEML Conference </a:t>
            </a:r>
          </a:p>
          <a:p>
            <a:pPr eaLnBrk="1" hangingPunct="1"/>
            <a:r>
              <a:rPr lang="en-GB" altLang="en-US" dirty="0">
                <a:solidFill>
                  <a:srgbClr val="7030A0"/>
                </a:solidFill>
                <a:latin typeface="Avenir LT Std 65 Medium" pitchFamily="34" charset="0"/>
              </a:rPr>
              <a:t>11</a:t>
            </a:r>
            <a:r>
              <a:rPr lang="en-GB" altLang="en-US" baseline="30000" dirty="0">
                <a:solidFill>
                  <a:srgbClr val="7030A0"/>
                </a:solidFill>
                <a:latin typeface="Avenir LT Std 65 Medium" pitchFamily="34" charset="0"/>
              </a:rPr>
              <a:t>th</a:t>
            </a:r>
            <a:r>
              <a:rPr lang="en-GB" altLang="en-US" dirty="0">
                <a:solidFill>
                  <a:srgbClr val="7030A0"/>
                </a:solidFill>
                <a:latin typeface="Avenir LT Std 65 Medium" pitchFamily="34" charset="0"/>
              </a:rPr>
              <a:t> July 2019</a:t>
            </a:r>
          </a:p>
          <a:p>
            <a:pPr eaLnBrk="1" hangingPunct="1"/>
            <a:endParaRPr lang="en-GB" altLang="en-US" dirty="0">
              <a:latin typeface="Avenir LT Std 65 Medium" pitchFamily="34" charset="0"/>
            </a:endParaRPr>
          </a:p>
          <a:p>
            <a:pPr eaLnBrk="1" hangingPunct="1"/>
            <a:r>
              <a:rPr lang="en-GB" altLang="en-US" dirty="0">
                <a:solidFill>
                  <a:srgbClr val="7030A0"/>
                </a:solidFill>
                <a:latin typeface="Avenir LT Std 65 Medium" pitchFamily="34" charset="0"/>
              </a:rPr>
              <a:t>Stuart </a:t>
            </a:r>
            <a:r>
              <a:rPr lang="en-GB" altLang="en-US" dirty="0" err="1">
                <a:solidFill>
                  <a:srgbClr val="7030A0"/>
                </a:solidFill>
                <a:latin typeface="Avenir LT Std 65 Medium" pitchFamily="34" charset="0"/>
              </a:rPr>
              <a:t>Graham,</a:t>
            </a:r>
            <a:r>
              <a:rPr lang="en-GB" altLang="en-US" dirty="0">
                <a:solidFill>
                  <a:srgbClr val="7030A0"/>
                </a:solidFill>
                <a:latin typeface="Avenir LT Std 65 Medium" pitchFamily="34" charset="0"/>
              </a:rPr>
              <a:t> Chelmsford City Council</a:t>
            </a:r>
          </a:p>
          <a:p>
            <a:pPr eaLnBrk="1" hangingPunct="1"/>
            <a:r>
              <a:rPr lang="en-GB" altLang="en-US" dirty="0">
                <a:solidFill>
                  <a:srgbClr val="7030A0"/>
                </a:solidFill>
                <a:latin typeface="Avenir LT Std 65 Medium" pitchFamily="34" charset="0"/>
              </a:rPr>
              <a:t>Chris Stevenson, Essex County Council</a:t>
            </a:r>
          </a:p>
          <a:p>
            <a:pPr eaLnBrk="1" hangingPunct="1"/>
            <a:endParaRPr lang="en-GB" altLang="en-US" sz="4000" dirty="0">
              <a:solidFill>
                <a:srgbClr val="7030A0"/>
              </a:solidFill>
              <a:latin typeface="Avenir LT Std 65 Medium" pitchFamily="34" charset="0"/>
            </a:endParaRPr>
          </a:p>
          <a:p>
            <a:pPr eaLnBrk="1" hangingPunct="1"/>
            <a:endParaRPr lang="en-GB" altLang="en-US" sz="4000" dirty="0">
              <a:solidFill>
                <a:srgbClr val="7030A0"/>
              </a:solidFill>
              <a:latin typeface="Avenir LT Std 65 Medium" pitchFamily="34" charset="0"/>
            </a:endParaRP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Tree>
    <p:extLst>
      <p:ext uri="{BB962C8B-B14F-4D97-AF65-F5344CB8AC3E}">
        <p14:creationId xmlns:p14="http://schemas.microsoft.com/office/powerpoint/2010/main" val="1465620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279576" y="113985"/>
            <a:ext cx="7848600" cy="1181100"/>
          </a:xfrm>
        </p:spPr>
        <p:txBody>
          <a:bodyPr/>
          <a:lstStyle/>
          <a:p>
            <a:pPr eaLnBrk="1" hangingPunct="1"/>
            <a:endParaRPr lang="en-GB" altLang="en-US" sz="4000" dirty="0">
              <a:latin typeface="Avenir LT Std 65 Medium" pitchFamily="34" charset="0"/>
            </a:endParaRP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
        <p:nvSpPr>
          <p:cNvPr id="7" name="Rectangle 6">
            <a:extLst>
              <a:ext uri="{FF2B5EF4-FFF2-40B4-BE49-F238E27FC236}">
                <a16:creationId xmlns:a16="http://schemas.microsoft.com/office/drawing/2014/main" id="{83F0CF0D-D6B1-4D8C-857F-BF0E10A99E56}"/>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0" name="Rectangle 9">
            <a:extLst>
              <a:ext uri="{FF2B5EF4-FFF2-40B4-BE49-F238E27FC236}">
                <a16:creationId xmlns:a16="http://schemas.microsoft.com/office/drawing/2014/main" id="{5878449A-7571-43DB-B53B-8700B6008FF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1" name="Rectangle 10">
            <a:extLst>
              <a:ext uri="{FF2B5EF4-FFF2-40B4-BE49-F238E27FC236}">
                <a16:creationId xmlns:a16="http://schemas.microsoft.com/office/drawing/2014/main" id="{ADD9B904-EFF7-48FC-AF93-27F9AD35B5B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3" name="AutoShape 8" descr="data:image/jpg;base64,%20/9j/4AAQSkZJRgABAQEAYABgAAD/2wBDAAUDBAQEAwUEBAQFBQUGBwwIBwcHBw8LCwkMEQ8SEhEPERETFhwXExQaFRERGCEYGh0dHx8fExciJCIeJBweHx7/2wBDAQUFBQcGBw4ICA4eFBEUHh4eHh4eHh4eHh4eHh4eHh4eHh4eHh4eHh4eHh4eHh4eHh4eHh4eHh4eHh4eHh4eHh7/wAARCAGeAL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ooooAKKKKACiis3xFr+i+HbBr7XNUtdPt16vPIFz9B1P4U0m3ZDSbdkaVQ3l1b2ds9zdTxQQoNzSSOFUD3Jr54+In7TumWizWngvTWv5hwLy6ykQPqF6t+lfO3jbx94s8ZzmTxFrFxdpnKwBtkKfRBx+eTXrYbJq9XWfur8fuPVw2UVqus/dX4n1V8Q/wBo3wdoPm2nh9X8Q3y8ZhO23U+7/wAX/AQa+dfHfxo8feK5ytxq8mn2ituS109jCg9MkHc34n8K85JyaSvocNlmHoapXfdnvYfLaFDVK78z274d/tGeMdBaO115U8QWK45lO24A9nHDf8CBPvX0b8PvjF4G8Z+XBZaoLLUH/wCXO9xHJn2zw34E18CUqnac1licnoVtYrlfl/kZYnKaFbWPuvyP087ZHI7UV8HfDz42eOvCBSCPUTqenrjNrfEyAD0V/vD9fpX0d8Pv2hvBXiTy7XVnbQL9sDbcnMTH2cf1xXz+JyrEUNbXXkeDiMrr0dbXXkev3M0dtbyXEzbY413McdBWZB4j0maZIY53LuwVR5TDk/hUmtTQ3Hhu6nt5o5onhJV42DK30Irz/R/+Qraf9dk/9CFc1ChGcW30PBxOInSmorqep0UUVynaFFFFABRRRQAUUUUAFFFcB8QPi94H8Gq8N9qi3l+o/wCPKyxLID6MR8q/8CIq6dOdR8sFdl06c6j5Yq7O/rmPHHj3wn4LtjN4h1m3tXxlYAd8zfRBz+eBXy18RP2jPGevGS18Pwr4fsmyAYTvuGHvJ2/4CB9a8XvLm8vLh7i7klnmc5aSQlmJ+pr28Nkc5WdZ2XbqezhslnLWq7H0P8Q/2ntSu1ltPBemLYxHIF5dYeU+4Tov45rwPxF4g1nxFfNfa5qNzqFwxzvnkLY+g6Cs3Y/9xvyo2P8A3G/KvoMPg6GHX7tf5nu0MJRoL3ENop2x/wC435UbH/uN+VdVzquNop2x/wC435UbH/uN+VFwuNop2x/7jflRsf8AuN+VFwuNop2x/wC435UbH/uN+VFwudN4Q+IHizworQ6LrE8Vs4w9s7b4mHptPA/CvZPAHxx0ebUbNPE1u2nssiE3EWXi4I5I6j9a+ddj/wBxvyo2P/cb8q5a2EpVb3Wp5uNyrC4zWpHXutz9K9D1rSddsVvtH1K1v7ZgMSQSBh9D6H2OK0K/Nvwz4j8QeGr5b7QdRu9OnB+9A5UH2I6Eexr3/wCHn7Td9b+XZ+NdJ+1JwDe2ahZPq0Z+U/gRXzeJyWrT1pvmX4njYnJ6tPWm+ZfifUtFc74M8beF/GFp9o8P6xa3hAy0QbbKn+8hww/LFdFXjyjKLtJWZ5Moyi7SVmFFFFSSFFFFAEN5bQXlrJa3MYkhkUq6How9K5gfDL4e5J/4QvQSSeSbJP8ACutoHWrjUlH4XYuM5R+F2PJb3QfAVveTQD4eeHWEblcm1TnH/Aai/sfwH/0Tvw5/4DJ/8TVzWP8AkLXf/XVv51DbwTXD7IInlbGcKMn/ADzXsJaJtv72eLLMcXzNKbIf7H8B/wDRO/Dn/gMn/wATR/Y/gP8A6J34c/8AAZP/AImr39lan/0D7n/v2aP7L1LOPsFzn/rmaXu/zfi/8w+v43+dlH+x/Af/AETvw5/4DJ/8TR/Y/gP/AKJ34c/8Bk/+Jq9/ZWp/9A+5/wC/ZqG5tbm2IFxBJET03rjNNWez/Fg8wxi+2yv/AGP4D/6J34c/8Bk/+Jo/sfwH/wBE78Of+Ayf/E06iny+b+9k/wBpYr/n4xv9j+A/+id+HP8AwGT/AOJo/sfwH/0Tvw5/4DJ/8TTqKOXzf3sP7SxX/Pxjf7H8B/8ARO/Dn/gMn/xNH9j+A/8Aonfhz/wGT/4mngEnAGTVn+ztQ/58bj/v2aGkur+9jWY4t7TZT/sfwH/0Tvw5/wCAyf8AxNH9j+A/+id+HP8AwGT/AOJq5/Z2of8APjc/9+zR/Zuof8+Nz/37NLTv+LH9fxn87Kf9j+A/+id+HP8AwGT/AOJp0OieA5Jo4/8AhXfhwbmC5+yp3P8Au1Ylsb2JDJJaToo6lkIFMs/+PyD/AK6r/MUWVtG/vYLMcXfWbOxsPh/4HsLyK9sPCmj2lzEQ0csNqqOp9iBmunoHQfSivGlOUvidz2ZTlL4ncKKKKkkKKKKACgdaKB1oA8s1j/kLXf8A11b+dYXjeWWH4ceK5oJZIpU0mVleNirKdy8gjkVu6x/yFrv/AK6t/OsbxbDBceA/E0N1diztn0uUSzmMv5a7k52jk/hXux2j8jx8D/vkP8X6nx//AG9r3/Qc1T/wMk/xrrtL1nWW+E2tTHWNSMi6pbqHN1JkDY3Gc1Q/4R7wV/0UBP8AwUzf410+n6H4VX4Y6tCnjZGtm1OBnn/syUbW2thdvU59a92tVptLR7r7L7+h+nVqlOy0e66Pv6HnP9va9/0HNU/8DJP8a+pPgjc3N38GtDmuria4lNxdgvLIXY4l9TzXz1/wj3gr/ooCf+Cmb/Gvo34R2thZ/CXRYNN1IalbCe623AhaLcTLyNrcjB4rmx84ShHlXXs10fkeNxLOLwLsuq6NHR0UUV5h+eBRRRQBJbf8fEf++P518w/GfxFr9t8VPEkFvrmpQxR37hES6dVUYHAANfT1t/x8R/7w/nXzr8XNE8Kz/E7xFLe+NUtJ3vmLwnTZX2HA43Dg11YJxVZ8yvp2v1R9Zwq4qpU5lfRdLmN8JfEWv3HxF0SG41vUponulDI905UjB6jNcvJ4o8S+Y3/FQ6t94/8AL5J/jXefC7Q/CkPxB0WWz8bJdSrdArCNMlTecHAyeBXOSeHvBfmN/wAXATqf+YTN/jXoxnS9q/d6L7L8/I+wjKn7R+70XR+fkej/ALLWsatqWveI4tQ1S9u400ncqzTs4B81ecE17ZZ/8fkH/XVf5ivIf2bNM0Gx1rxDJo/iVdWlbStrxiykh2DzF+bLcH6V69Z/8fkH/XVf5ivLxbi6snFfhbofCcRtPHe6ui8j1gdB9KKB0H0or5o1CiiigAooooAKB1ooHWgDyzWP+Qtd/wDXVv51z/j3/kmXi7/sES/+hJXQax/yFrv/AK6t/OqzLazWd3Y31nFe2d3CYJ4ZCQrocZGRg9hXuxdkn6Hh4arGjiY1JbJ3Ph6uw0r/AJJDrf8A2Frb/wBAavpD/hX3w2/6EPTP+/8AP/8AF1aj8IeBI9Lm0uPwXpwsppVlki86bDOowD97PevUqZjGSVovddv8z7apxRg5JaS3XT/gnxrX1h8B/wDkimhf9fF5/wCja0P+FffDb/oQ9M/7/wA//wAXW9ZWumabpFtpGjaZBptjbs7RwxMzAFzljliT1rHF4yNeKiota+XZnm5znuGxuGdKmne6eo6iiiuI+RCiiigCS2/4+I/94fzr5O+OH/JXPE//AGEH/kK+r422urdwQaydY8JeBdY1S41PU/BemXN5cuZJpWlmBdj3OHxW+FrqhU5mr6HvZFmdHATnKqnr2PmH4O/8lK0L/r7X+Rrk5f8AWv8A7xr7J0rwh4D0rUIdQ0/wVplvdQNvikWWYlW9eXxVU+AfhuSSfAWlZP8A02n/APi67VmEVNy5Xsu3n5n0K4owam5Wl06evmeVfskf8jH4l/7A/wD7VSvebP8A4/IP+uq/zFZ2gaH4X8Om6k8PeGbHS5rqLyZZYZJGYpkHHzMR1ArRs/8Aj8g/66r/ADFcGIq+1qSmlb/hj5fOMdTxuKVWntZbnrA6D6UUDoPpRXzh3hRRRQAUUyd/LiL4zjtRQA+gdaKB1oA8s1j/AJC13/11b+dVatax/wAha7/66t/Oo7W2uLqQx28TSMBkgele6naKPm5JuTSIaKv/ANjan/z5y/8AfNH9janj/jzk/Kl7SPcfsp/ysoUVf/sbU/8Anzl/75qveWlzZuq3MLxFwSu4dRQpxezE6ckrtEUcckhIjRnI67Rmn/Zrj/n3m/74NUPEmoX2l/D/AMW6hp11La3dvpMskM0TbWRhjBB7GvmBvix8SQf+R31z/wACm/xrooYepXvy20PbyzI5Y+k6kZ2Pq77Ncf8APvN/3waR4ZkUs0MqgdSUNfKP/C2PiR/0O+uf+BTf417P+zl4u8TeJtK8WL4g1y/1MW8VmYRczF9haRs4z0zgVdfCVaMOeVrafnbsdOM4bnhaMqznex6HRSgEtgdewp/kTf8APKT/AL4Ncx8zYjoqTyJv+eUn/fJo8ib/AJ5Sf98Gi4WZHUtn/wAfkH/XVf5imtDKq7micKOpKkCnWf8Ax+Qf9dV/mKHsNbo9YHQfSigdB9KK8E+lCiiigAPNFFFABQOtFA60AeWax/yFrv8A66t/Ouf8e/8AJM/F3/YIl/8AQkroNY/5C13/ANdW/nWP4sSzk8BeJl1CWaK0Olyec8KhnVdycgHrXuxdlH5Hj4F2xkP8X6nxfvf+83511+lM3/CotbOTn+1rbn/gDU77D8N/+g54g/8AAGP/AOKrp7C08CD4Y6rHHq+tm0Op25kkNmm9W2NgAbuQa96rWTS0e66eZ+n1aqaWj3XTzPJ97/3m/OvrT4KEn4JeFcnPF5/6VSV8+fYfhv8A9BzxB/4Ax/8AxVfSHwvj0yL4S+Gk0ee5nsgLvy5LiMI5/wBJkzkAkDnNcuYVFKEVZ79vJnh8TVFLBaLqv1LXjj/kl/jT/sCzf0r40f7xr7L8cf8AJL/Gn/YFm/pXxo/3jVZXtP1/QOFP91l6ja+gv2TP+QZ4z/64WP8A6Mevn2voL9kz/kGeM/8ArhY/+jHrbMv4D9V+aPSzz/canoe06P8A8hi0HYzr/Ovlrxp8RvHtr4y1y3t/GWvRQxajcJHGt7IFRRIwAAzwAK+pdH/5DFp/13X+dfLXjXwPdXHjHW518R+FIxJqNw4WTVkDLmRuCMcH2rz8F7P2j9p2PmuFvZ3qe08jQ+H3xC8c3j6+Lnxdrk3k6JcTR771zscFMMOeCMnmuY/4Wd8Qv+h28Qf+B0n+NdP8P/BtxZvrxbxD4Yl83RLiMCLVFbaSU5PHCjua5j/hAbv/AKGfwj/4N0/wruh9W55aLp0Pq4rD88tF06Hsn7OXinxH4i0zxOuu65qOprAtuYhdXDSBCX5xk8V6lZ/8fkH/AF1X+Yry39nLw/Nomm+JjLqmj33mrb4+wXgn24f+LHSvUrP/AI/IP+uq/wAxXl4jk9rLk2/4CPg+IOX6++TayPWB0H0ooHQfSivnDpCiiigAooooAKB1ooHWgDyzWP8AkLXf/XVv51z/AI9/5Jl4u/7BEv8A6EldBrH/ACFrv/rq386gRo/Kmgmt4LmCeMxywzxh0dSQSCD16Cvdjok/Q8LD1VRxEaktk7nw5muw0o/8Wg1v/sLW3/oDV9S/2J4V/wChN8N/+C2L/Cpl07w+tnJZr4V8Pi2kdZHiGnx7WYdCRjBIr0qmY8yXude59nPirDSS9x/gfEma+tvgn/yRLwr9Lz/0qkrf/sTwr/0Jvhv/AMFsX+FXQYY7O3srOztLK0twwigtoRGi7m3HAHHJJP41jisX7eKjy2s7/gzzc4z2jjsP7KEWndMyvHH/ACS/xp/2BZv6V8aP9419l+OP+SX+NP8AsCzf0r40f7xrqyvafr+h6/Cn+6y9RtfQX7Jn/IM8Z/8AXCx/9GPXz7X0F+yZ/wAgzxn/ANcLH/0Y9bZl/AfqvzR6Wef7jU9D2rRv+Qxaf9d0/nXxd4/A/wCE68Qcf8xS5/8ARrV9lWsxt7qOdRkxuGA9cGuU1D4bfDXUNRudQu/CTSXFzK80rDUrgZZiSTgPxya83CYhUJuUk3ddD47IMzoYBzdW+ttj50+GH+t8Sf8AYAuv5pXIV9gaX8P/AIdaWbo2PhVojdW7W03/ABMrht0bY3Dl+Og5qn/wqv4W/wDQnt/4NLn/AOLrsjmMFOT5Xr6f5n0MeJsEpN66+Rwv7J//ACDvFv8AuW3/AKHXtdn/AMfkH/XVf5isrwx4c8K+FbW9h8NaH/Z5vQgnY3csu4Kcj75OPwrVs/8Aj8g/66r/ADFedXqKrUlNLf8AyPks4xlPGYt1aezsesDoPpRQOg+lFfOnoBRRRQAUUUUAFA60UUAef6loOrTajcSx2bsjSMVII5Gar/8ACO6z/wA+L/mP8a9IorrWMmlayOF4Cm3e7PN/+Ed1n/nxf8x/jR/wjus/8+L/AJj/ABr0iin9dn2Qv7Pp92eb/wDCO6z/AM+L/mP8aP8AhHdZ/wCfF/zH+NekUUfXZ9kH9n0+7PL9c8H65q3g/wAR6LDbpDcahp0lvC0rYTc2MZIrwJv2Y/iITzc6IP8At5b/AOJr7NorWjmlejfktqevgMVUwNNwpbeZ8Zf8MxfEP/n60X/wJb/4mvT/AII/CbxV4F07xEurfYp21CO2WFbWUucxuxOcgY6ivfqKqrm2Iqx5ZWsbYnMa2JpSpT2Z5v8A8I7rP/Pi/wCY/wAaP+Ed1n/nxf8AMf416RRWH12fZHhf2fT7s83/AOEd1n/nxf8AMf40f8I7rP8Az4v+Y/xr0iij67Psg/s+n3Z5v/wjus/8+L/mP8aktvD+sLcxM1k4VZFJOR0z9a9Eoo+uz7Iay+n3YDpRRRXGdwUUUUAFFFFABRRRQAUUUUAFFFFABRRRQAUUUUAFFFFABRRRQAUUUUAFFFFABRRRQAUUUUAFFFFABRRRQAUUUUAFFFFABRRSUALRRRQAUUUUAFFFFABRRRQAUUUUAFFFFABRRRQAUUUUAFZ3iDWLXRLJbq6SaQNII0SJQzMx6AZIH61o1zHxLhMnheS4AJNpLHcYHU7W6frWtGKlUUZbEVG1FtbmdceOrt/+PLRNqno1xOAR9UAP/oVdJ4V1Ya3osV/5YikLNHLGDnY6kqwB7jIOD3GK83Pyt9K6H4a3Ji1PU9O3HZII7qMH12+W4HsNin6vXdXw8FTbitUcGGxU6lTlkd3SMyqpZmCqBkk9AKWuM+JWoSbYNDhYqLtTJcEcfuVOCoPuSB9K4KVN1JqJ31JqnFyZW1rxnd3UrQ6B5ccCnBvZV3eZ/wBc16Y9z19O9YbXurO+59e1QnOTtn2D8hwKhAVQANqqBgdgBUtrZ6re2P22x0e7ntyN0cgMaiQeqh3BPscAH3FevGnTprRJep4zrV6z92/yLdj4g8RWLApfi/iHWK6UEkezjkH65Fd74f1e11rT1u7bcpBKSxOMPE46q3+ea8xhkWWMSRk4yRhhggg4IIPIIIIP0rW8F3ZsfFUa5Kw38ZikHbzF5Q/XGRWWIoRlFtKzRthcVPnUJs9JrzzXPEmtPrl5Hp+oJbWlvMYEQQI5crgMxLc/e3DH+zXfzyxwwPNK4SNFLMx6ADkmvH9PZ5bNbiUETXBM8oI53uS7fqxrnwdNSvJq50Y6rKEVyux0Nv4v8QREebHp1yg/2GRz+IOP0q9D48YAG70O4jH/AE7zLKfyO3+dc5YWN7qmojT9PaGOQRNM8koJVVBAAwMckn17Hr0pdRsdR0u6ittTto4zKD5UsUu+OTHUcgFT7EfQmup0aLdrK5yxxGIUOfodvp/jDQbuVIGu3tJnICx3UZjyTwBu+6ST0wa3wc15DLGksZjlRXQggqwyMEYNdx8OL6a60Wa0uJHkksJzbh2OS6bQyE+uFYLnvtzXJiMNGEeaJ14bFuq+WS1Onqve31lYxrJfXlvaoxwrTyhAT7E1j+Ntcm0exijs1V767cxwbhlUwMs5HcAdu5wK89MCtK9xcO91cOP3k053M359B7DgVNDC+0XNJ2RWIxcaL5bXZ6fH4i8PyOEj13S2YnAAu48k+3NaQZSBgg56V49i3dmhxFkAhl44qfS573RXEujy+UudxtWOYJR6Y/hP+0v6jitpYFW91mNPME3aSPW6Ko6DqUOr6Rb6jAGCTKTtbqpBwVP0IIq9XntOLsz0U7hRRRSAKr6laJfafc2b4xPE0eSOmRjNWKKadncDxyxZjZQh1IdB5bZPOVO3n34rS8OXBs/FWmXAOFldrWQnoFkXI/N0jH41FrEH2TxNq1soO37QJx6fvFDY/CqGpTNbWMl3HnzLYrcpgfxRsJB+qgV7tvaL1/U8Bfuq3oz2WvNPF8jSeMtQVjxHBAqewwxP64/KvSUYOgYEEEZBHevOPGcfl+MbxiMebbQsg/vY3Bj+ZFebgvjfp/kenjr+yMS+RZYo4H5jnuIYZB6o8qow/EMRXsSIqxCMKAoGMV45qTeXZtcDrbslwB6+WwfH47cV7DbyLNBHKjBldQwIPBBrXHXtH5/oY5da0jzXxRALTxdqUMYxHMsN1gdAzgqf/RQP4ms9JDDqGn3I58i8jfHrzj/2atPxjMJvGd8EwVhtoImb/by7FfwDKfxrNSMzX1hbjrPdxJ9Oc/8AstdVP4Fft+hy1P8AeNO56B8QJ/s3g/UVGA00Ytl/7aEJ/Jifwrz4DAA549a6r4oXGRpVip5kuHuDnoRGpGPzkU/hXLZHLN9TWWEjakvM0zCV6ij2LXh/VptC1K7ulsWvI7mKJMJIqvHsL5xuwDncD17VL4g1ybXpbQNp8lnBbMznznRpHYjHRCQAPrn2q1onhG41PQrbUm1WW2nu4xMqCNXREblBg4OduMnPUmsi5hns7+50278v7RbFdzRk7XVhlWGemfStF7KVRtfEv+GFU9vTpKL+EjnkjgjaWaRY0AyWY44rtvhvZz2+k3F5cRPE19P5yI4wyoFVFz9Qu72DAGuO0Oa103Xlvr+1jvLeWVAJJeWtGJABUHjbnqcAjJOa9ZGO1c+Nm4x5bbm+ApR+O+pwPxJ8z/hI9Mx9w2cy/wDAvMjP54BrBt4YrrVNPs7mQx209yqSsrFSwwTsyORkgc/h3ruPiDpU2o6XFc2kfmXVi5mjQdZBjDL9SpOPfFcCPIvLUYO+J+44IIP6EEfgRW2GkpUkl0McXHkr87Wh6XL4X8OvafZToeniID5QtuqlT6ggZB9wc15vGjRtcQmRpfIuZoVdjlmVJGVST3OAMnuc10nhrxZNaPFY67NvjYhIb0jAz2WT0P8AtdD7Vrap4N0y9u5LqCa8sZJSWlFvKArsTksVIOCfUYrGnOVCTjVejOmtCOJgnTIPhd5n9i3zSZwdQkKZ9Nif1zXW1V0mwttL06Gws0KQRDCgnJ5OSSe5JJJ+tWq4a01Obkjspx5IKPYKKKKzLOb1zxjpmnyva2qyaheKdrRQkbYz6O/RfpyR6Vg2fjLVY9Vim1RbVNNkbZIsSnMAPRix5OD16DvWVrGmPoOrNYyZ+zTu72cp6MCSxjJ/vrk/VQDyQxqAgMCCMg9Qa9enh6XLor36nk1sXVjUttY1fG8kL+Mibdkb/QI/N2kH5t7Ff/Hcfhise5Ma20rS4EYQls+mOaS2t4LdfLt4UiUnOEXAJrzb40/EG30LTzo+lus2pXIG9sZSKPPIPYk4Ix25zzXVQouTUImdOjUxuI5aa1Z9NeGFkXw3pizAiUWcQkB6htgzn8a5v4m2pjax1dV+WMm3nb0Rvuk+24CtrwJr1v4n8IaX4gtcCO+t1l2j+BsYZfwYEfhWpfWlvfWktpdRiSGZCjqe4NeNGbpVuZo9etSvF05HlRXBw1WdO1rXtM05NNsrq1NtGuyF5oi0sK9gOcNjtkGvKND+LFhJ4om8M3Gn3ksn202ljLEVczDftQNkjB7Zr1NNN19xlPDt+RnHMsC/zkFexVpcllUt87HlzwuLwkrOLRWij2lmaRpZHYvJK5yzseST/nsBWx4Is/7Q8TiZlzb6cpZj2MrDCr9QMn8a8q+L/j7UfAl/BpMmhNHeXMAmjllmUoqliDwuQWGDxn0r6F8G21jb+GbBtPjKwzwJPuY5Zy6hizHuTmsMVJ06Sl/Nsb0MvrR5a1VWT28zj/HEwn8YtAGGLW0RQhPOWJYsB6Y2j8KyWVXRlYkAgjI6jNdf8W7rRNH8Dap4h1fTbO8+wwFoRPGGzIflQDP+0RXz5+zU3i7xrrmprqPiK6j0mwg3SEqjnzGJ2KGcHAwGJ+nvVYZqVB1NlE2qZVWrxnXi1Zdz2C01nxBZ2sVrBrH7mJBHHutI8qoGAOnPFUz5sk81zczvcXEzbpJXABbHTgcAD0FaFvolxeSSR6T4g0HV5I/vRxyGNk/3ihf/ANBFcR8SPGdv8Pr21sfEemzie7iaWL7JIsqFQcHLHaRz7VVJRnLlp2u/kcTwuMqP2fK2butKz6LfRoMyPA6R+7MCFA9ySMV6B4p8ST6TLa2Njbx3F48fmSCViqIgwATjuTwPox7Vzfw30xvE2l6V4quvLi0+eNLq0tASWJ6q0hwBkHkKO/OTxjn/AIyeMdD8K/EPTbPUblkOo2I85yMiALI3ls3fDb3HttB7msnGNaqqdrtXN6GFxFOnLlj73b0PSNC8W6dfSLa3hNhfHgQzH5XP+w/Q/Tg+1UPFXhVpJpdU0SNVuD81xbE7Un9x/df9D39a49Gtr60WRGiuIJVyrAhlYeoPQ1Lbtc20XlWuo6lbx9BHHeSBFHsucD8MUlh+SXNTdvIx+uRnHlqxI0aK6tzmMlGBV45FwQejKwPcHg12/wAONRkm06fS7h3eWwdVjdjktCwzHk+owy/8AzXFQxrFGVBZiWLOzMWZmJyWJPJJJ6mul+GMbtqus3IX90I7aHd/tr5jMv1AdP8AvqniknSl5EYKTVWy2O7ooorxz2QooooAp6za2l5plxDfW0VxD5ZZkkXIOBn+nWvj/wCDnjvxJ4m+I9j4dutSC2F/PIFJiVniXkqAx5PbqTX2RcR+bbyxf30ZfzGK/PzwtdSfD/4u2ct8hj/sfVNkwPGEVipP/fJzXt5THnp1Y9bafielgcJRxNOpGcU3bT8T334kfEDwL4F11tFuP7Y8S38JH2iBZUjgiPdWKgFjjqvzD1riPjjr/hT4l/D+z8WeG7U2N9oLra3tlJGFaOCQ/IRt4KB+AR/f7V5R8TrK8sPHerR3rM7zXLzxy5yJo3O5HB7ggineGI5rfwv4jv5MraS2qWYJOBLK00UgQeuFjZvbA9RXrU8HCEYVVJ82n476Hq4bLKGGhCpT0enzufT37FmsT3vw61HS5CWTT7/90T2WRQcfmCf+BV7pcBmtpVjzvKMFx644rxf9jbRW034VS6jIuH1K+kkU+qJhB+oevbK+bzBx+tT5e54mPcXiZ8vc/PLwXqMeh/FSDV76MSfYbq4uNh/ikRZGUf8AfQWn+IPiZ441jW5NUufFGrRTF96Jb3TxRxeyqpAAra+PPhe48GfF6/L2mbC7nN3ag8LJE5+Zc/mD6VjXnhPR7iL+1NM8Y6OLFxnybpyl1Fx9xo8fMR7cGvrIyoz5asle6PqIyoz5ajW6LXxG8aX/AI48K6Dea04l1XTTPbS3G0Bp4jsZGbH8QIYf5NfbfwtkaT4beG3bOTpsHX/cFfAenae+ua/YeHdHV5jPOsMJIwZGYgFsdh7elfoloGnrpOhWGloQVs7aOAEd9qgZ/SvGzlRhThTirbv5HkZuowpwhHzZ5V+2G0y/BmbycgG/gEmP7uG/rivln/hINQ0z4Vw6HYzy28Gp6lPLePGxBmWOOJUjJ/ujLEjvuHpX2h8edCfxF8Jdf0+JN8y2/wBoiA6lozvwPwBH418aeB9S8K32h3fhfxdJc2UTT/arDUoI/MNrKVCurJ/EjBU+hUVplMk8PtezuzXK5J0HpezOY8Oa1qXh/V4NX0m7mtbu3YPG8bYOQeh9Qe4r079qjxA3iLxXokxXbKmiwSTIBwjyjeVrNh8OfDzw/nVtS8cWniRYjvg0zTbd0eZuoWRmACLnr1rR+C/hnUvit8WH1jVY86fbzLd3zqMIoGPLhX24Ax6CvSqVKfP9Yasop67fLU76lSnz+3tZRT1Prz4aaa2kfD7QNMdSr22nwxsD2OwV8afHG7vPGfx21Sztjuk+3jTLVc9AjCMD8Wyfxr7sUBQAoAAGAB2FfCvxV0670P47+I4LbctzJdTzW23rumQyIV98uPxrxMonetOfWx4+VTvWnLrY9jbxn8FvC8Np4Xi1O7WewjW3lvtNiYq0g4ZmwCjnOeSrY6ZrovGoTRfhte+OdD1221jT7e3E0KvBzMCwXBdWABGf7tfFQyMDPHSvZND1e80r9ljW7K9lbydU1dbfT1Y/eUANIR7AgfnXo1sC6XI4ybu1e/XuaYvI8PeMnq21fz+49B+BHizUPidr2oabcxx6XBaW6zF4BvdyWxgFuF/I19E6NptppOnx2NnF5cKZIySxJPJYk8kk8kmvnH9hrR5kg8Sa68f7uRobWNj3K5Zsf99LX03XjZrK1eVOOy/yPKxmFoYfESjRjZBRRRXmHOFFI+7advWigBa+cP2sfhW+oI/jvQLYvdRJ/wATKBF5kQdJQO5A6+30r6PpGVWUqyhlIwQRkEV0YbETw9RVIm+GxEsPUU4n556P48vLPS4tL1TSdK1+ygH+jJqMG9oB6K4+YL7ZxWZ4m8Uahr7wx3Edta2lvkW1naRCOCEHrhR3Pcnk4Fdz+054FtvBfxEb+zk8vTtTiN3BGOkZJw6D2B6fWvK4ziRT7ivtcOqVWCqwW59lh1SqQVWC3P0T+E+mLo/wz8OacFCmLToS4H99lDN/48xrqKy/CVxHd+FdIuoSDHNYwOh9QY1NalfC1G3NtnxNRtzbZ5X+0/4RtfE3wt1C8ZAL7SUN3bSY5AGN6/Qr+oFfC/fIPavvT9pPxBH4f+D+tSMR516gs4VPdpDz/wCOhq+Cz1r6nInP2DvtfQ+myRy9i77X0Pob9inwxbah4p1PxNcoHbS4VjtwR92SXd831Cqfzr62r5k/YYvoVj8TaWT++byLhR6qN6n9WH519N142byk8XLm6Hj5rKTxUrjXVXUqwBU8EHuK/Of4m6RFoHxB1/SLdsw2moTRR/7oc7f0xX6Ga9qdroui3mr3zBbazgeeU/7Kgkj6np+NfnH4p1abXfEepazcD99fXUlw/wBWYn+td2QRlzTfQ7sijLmm+gvhbR73xB4gstF09C91ezLDGOwJPU+wr9Avhn4L0vwJ4UttC01FbaN9xOR808p+8x/p6Cvjb9l6a3g+N2gm4wA7SRpn++UIH6193jpSz6tPnjS6WuLPKsueNPpuLXyL+2np50/4gaNrtvuje8stu9Tg+ZE/X64dK+uq+ZP262j8rwimf3mbwj6Yi/riuLKJNYuK73/I4sqlbFRXe/5Hjlh4s8C3IF14n8ByX2ojl5bLUGtop2/vPGARk99uM1Dq2sa/8TfEumaNpunw28akWumabariG3Qnk/1ZjXDDrX2P+yZ8O4NC8Mr4wv4w2qaomYNw/wBTB2x6Fup/CvocbOlg4e0tr01Z7+MnSwkPaW16anqHww8I2fgfwVp/h20IcwJunlA5llPLt+JrpqKK+NnNzk5S3Z8jOTnJye7CiiipJCiiigAooqG9uI7Synupv9XDE0jfRQSf5UID4+/bP16HUfiVZ6TCwZdMswkvPG9yW/QEV5br3gvxFoGhaRr2p6e8FhqqeZaSkghu+Dj7pI5we1VfFmpXHifxhf6nJJ5k2o3jMD/vNhf0xX2N+0V4et7j9n+8t0jGdKggnt8fwbCqn/xxmr7B1Xgo0aK66P8Ar1Z9Y6zwcaNHvo/69WT/ALLHihPEXwksLeSTN1pLGxlXOTtXmM/TYQP+AmvVq+Rf2ItZkt/Gur6G0mIb2zEyr6yRsMf+Os1fXVfPZnR9jiZJddfvPBzGj7LESS66/efL37cetP52geHUfCBHvJF9STtX+R/OsP8AZz+HOl+Ifhp4s1/VLRJp5IJrKwZxnyise4yL/tbmUZ9jWN+2LdtP8ZJ7YtlbaxgUD0yu7+te3/swQrb/ALO0Ew4MxvZG9yJHX+S1605Sw+XQ5d21+Op6k5Ohl8OXq1/mfOv7N/ihvDPxc0iSZ9lteMbK4ycDEnAJ+jYP4V941+Z+iTNb61YzRnDRzRkH0IIr9LYn8yJJD1ZQ35isM+pqNSE11X5GOeU1GcJLqvyPCf2zfFT6V4Fs/Dtu+JNWuCZsHnyo8Ej8WI/75rgv2S/hzoniq21vX/EFnHeQp/oNvFIuVDsu53+oVkAPbJqX9uaQnxT4di7LYuw/GQj+ldv+xC3/ABbDVV7jWpD+cEP+FXrRyxSho3/mXrRy1Sho3/mfN0ltceAfiw8AkJl0bVQFcjBZVfIb8Vwfxr9CIJo7iCO4iOY5UDofUEZFfCf7UMQh+N3iTZxveFj9TAlfZHwpv21L4a+HLxm3F9Ohyfou3+lRmy9pRpVnu1+iIzVOdGlVe7X6HT18V/theIV1j4pLpcDbodIthbnHQysd7/zVfqpr7K1e+i0zS7vUbj/U2sDzyf7qKWP6Cvg34Z2snj340aYmqDzvt+ptc3Wedy5aRx+QNZ5NBRlOvLaKM8ogoynWe0UcVq+k6jpbRQ6jZXFpJPEJY1mjKF0b7rDPUH1r9BPg3qMGq/C3w5eW+NhsY0I9GUbSP0rxD9uLS4Uj8MawsYEgaW1YhcZBAZR+GDj6mt39ivxC974L1TQJWy2n3XmRAn+CQZ/mDXTmFR4vBRrW2f8AwDox9R4rBxrW2f8AwD3+iiivnD58KKKKACiiigArm/ilO1t8OPEVwhwyadNg/VSK6SsTx3pE+v8Ag3V9FtpEinvbR4Y3kztDEcZx2q6TSmm9rl0mlNX7n52+FVDeJNIVuhvYAfp5i197/G1N3wc8Ur1A0qY/kua8E8L/ALL/AIpttbsbvU9f0iKC3uI5XFv5kjsFYHAyqjtX1Lq2m2eraNdaRqERms7uB4J0yV3IwwwyORweor280xlKpVpypu9v+AezmeLpVKtOUHe3/APif9k+4a3+NWjAHAmSeM++YmxX3JXD+D/hN4A8J6nFqeiaBHDexZ8ueWV5XTIwcFyccV3FcGY4qGKq88F0OHMMVDE1eeK6HxP+1TpOrXnxw1SS30u+nR4LcI0Vu7g4jHQgc19A/s76VqNv+z9Y6TfWdxZXbrdqIriMxuA8shUlTyMgj8K9VKKW3FVJ9cU6qr5g6tCFHlty2/Aqvj3VoRo8u1vwPh7R/gB8TpNXgE2hx20UcylpZblNuAeSMEk9PSvt6BfLgjTrtUL+Qp9FZYvHVMVbntoZYrG1MVbn6Hgn7S/wn8VfEHxJpmo6D9gMNpZGF1nnMbF97Nx8p4wRXRfsyeCPEXgTwpqel+IoIIpp7/zovKl8wFfLRc5wO616zRRLG1JUFQfwhLGVJUPYvY+Jf2qtE1lvjHqt7HpN/JazJC0cyWzsjYjUHDAY6ivp79nxLiP4MeF47qGSGZbPaySKVYfO3UHmu7ZVb7yg/UUBQvQAfStMRj3WoQouPw9TSvjnWoRpNfCch8arhrX4TeKJk4b+zZVz7MNp/nXyV+yYgPxy0Zm4KxXJUH18h6+2db0yy1nSbrStSgE9ndRGKaI9HU9RXm/hD4HeFPCPj2z8WaBc6hA9usq/ZJJBJEd6FOCRuGNxPU1pg8XTpYepSlvL/I0wmLp0sPUpy3l/kct+26it8PtFY9V1Tj/v09cX+wuzf8JR4mjz8psYWx7iQ16x+0/4J8QeOPBNlY+HbeO5urW9E7RNIELLsK8E8Z56E1xv7J/gDxh4L8Ua5P4i0SawguLOOOOR5EYMwckgbWPaumjWp/2bKm5K/b5nRSrU/wCzpU7q/b5n0XRRRXhHiBRRRQAUUUUAFFFFABRRRQAUUUUAFFFFABRRRQAUUUUAFFFFABRRRQAUUUUAFFFFABRRRQAUUUUAFFFFABRRXjPxo+PWjeB72XRNIt01fWoxiVd2IbY+jkcs3+yPxI6VtRoVK8uSmrs1o0KlaXLBXZ7NRXxiP2mviI115gh0cR5z5QtTtx6Z3Z/WvYfg7+0BpPjDUIdE1+1j0fVpTthZXzBO3oCeVb0Bzn1rrrZViaUeZq68jrrZZiKUeZq68j22iiivOPPCiiigAooooAKKKKACisrxZ4g0nwvoF1rmtXQtrK2XLuRkk9lA7kngCvlTxv8AtOeLL68ePwrbWukWQOI5JYlmnYep3ZUfQA/WuzC4Gtiv4a07nXhsFVxPwLQ+wKK+LPD37SfxEsLtX1O5sNXgyN0c1okRx7NGFwfrmvp/4T/EbQviJobX2ls0N1CQt3ZyH95Cx/mp7GrxWXV8Muaa07orE5fWw65pLTujtKKKK4DiCiiigAooooAKKKKAOW+LPiC48L/DvWtas1LXcFuRbgDJ8xiFU49ic/hXwfZeFPFmv3Ul1DpN7OzsXmuJVKqCTks7tgD1yTX3R8abXVbv4X68uhzTQ6jHbedA0R+bKEMQPfANfA+s+INf1cBdX1rUb5eoS4uXdR/wEnAr6XI4v2cnC17n0WSxl7OTja9zqY7rw74JTy7aPTfEuuPxPJInm2VqvdE/56yHpv8Aur2yeRDqvh2HUbVvE3gnzpbJGD3NkrbrjTn68jq0efuuPocGuINWtL1C+0y8jvNOvLi0uI8lJYJCjD8RXtOg170Xr59T2XRa95PU+/vgf4kn8V/C/RtYuyTdNEYbgkcmRDtY/pXa1w3wHh1iH4VaM+vStJqFxG1xIWjVDhzkAhQBnGPeu5r4bEJKrJR2uz4mukqsktrsKKKKxMgooooAKKKKAPlL9t7xFdPr+jeF45GW0htzeSoOjyMSoz64UcfU18319LftueF7z+1dH8WwxM1q0P2O4YdI3BLLn0yCR+FfNNfb5Vy/VY8p9nlfL9VjyhXpf7NfiO60H4uaP5UjCC+k+yXCZ4ZWHH5ECvNK9S/Zj8MXXiD4r6bJHETbaY/2y5kxwoUfKM+pJ/St8by/V5821jfGOPsJ821j7rPWig9aK+BPhQooooAKKKKACiiigBCARg9D1r5i+OP7PF5calca94DjidZmMk2mswQox5JjJ4wT/CcY9a+nj0r57/ab+MuqeFNUTwn4ZZbe9aBZbm9KhmiDfdVB0Bxzu9xivQy2VdVkqG/4fM78udf2yVHf8D53Pwu+Iguvsv8AwhusebnGBbkjP+90/HNeyfBb9nTUv7Rt9a8exRW9vC4kj05XDPIw5HmEcAewJzXhVz418XXNy1xN4n1iSRjuZmvHJJ9ete5/sz/GXXZ/E9r4R8U6hJqFreny7S5nOZYpMcKW/iU9Oa+ix/1xUW4tedr3+R7+O+tqi3FrztufVCKqIqIoVVGAAOAPSnUinIyKWvjT5EKKKqahqVjYAfa7lIyeinkn8BTSb0QnJJXZborLs/EGk3Ugjiu1Dk4AcFc/nWpTlFx3QozjJXi7hRRVfULy10+ymvr64jt7aBDJLLI2FRR1JNSlcog8QaPpuv6Nc6Rq9pHd2VymyWJ+hHr7EdjXyR8R/gRpelaxLb+H/Hfh6PnP2LVb5IJos9i3OfxANegeNvjjcal4F8Vav4W3Wtra3UGm2N0w/eu8gZnmx/CNowo6jr9Pky5nmuZnmuJXmldizu7ZLE9yTX0mVYTEQu+blXbc+hyvCYiN3zcq7bnq2g/BgTXiprvxB8FadbkglodVSdyPYAgfrX1t8LfBPhzwR4bjsfDyrLHMBJLdlgz3JxwxYcEemOK/PBSV6HA74r379nr4kar4V8AeJrmYy6jYaVJbSR2rvjYrvtcIe3Y46ZrfNMJXqU789/LY3zLC16lO/Pfy2Pr6isTwV4o0bxf4fg1zQ7pbi1mH0aNu6MOzD0rbr5WUXF2a1PmJRcXZ7hRRRSEFFFFABTZHSNGeRlRFBLMxwAB3NOr5U/ae+Ll1f6lc+A/DU0iWsT+VqE8ed0794lxzj19TxXThMLPE1OSJ04XDSxE+WIn7Q/xyn1Z7jwj4GupEtTmG5v4SQ9wx48uMjnb6kcntxXmv7SWB8X9UjUYWKC1jA9AtvGP6V7Z+zd8ERo6weL/F1sp1HAeyspBkW47O4/veg7fWvGv2pE2fHLxAOOTAePeFDX0eAlQjiPY0dop3fd3R9BgZUViPZUfsp699UeY10Pw0kaP4h+HXViCupQY5/wBsVz1b/wAOF3fEHw8vrqMH/oYr2Kv8OXoetV+CXoe4eEfjJfeAfinrvhrxEZ5/Dx1OYDcCXs8sfmX1TuV7dR6V9TadeWuo2MN9ZTxz206B4pY2BV1PQgivIf2jPg7D43s5Ne0CKKDxFAvI+6LtR/CT/eHY/hXjv7OnxP1TwN4mj8E+II7l9MnufI8pwd9lMxxkA/wknkfiK+VqYenjKPtaOkluv1PmKlCni6PtaOkluv1PsK+nFtZzXBGfLQt+VeW3lxNd3Dz3Dl5HOTn+VejLfadqtvNawXSMzqVIPB5rzy/tJ7G5a3uEKup/P3FcuDSjdPc+Tx8nJRaehXrvfBF/Jd6a0MzFngIAY91PT+RrggMkAdT0ru/Clquk6S9zfOsBmbd85xgDpWuLtyW6mOBuql+nU2767trGzlvLyZILeFC8srnCoo6kmvjD9oX4xXXjm9fRdEleDw7bycDo14w6O3fb6D8a7f8Aa88T69fyab4f0f7Q2iTxmSdoI2PnShsBGx2Awcd80fs8fAiUyW3irxzabVUiSz02Qck9nkH8l/OujBUaOFp/WK2/Rf1/SPs8DChRpLE1Hft/X9WOD1Lwxq/h/wDZoe71a1Nr/aniCC4t434cx+RIMkdskEivHa+0P2zk/wCLQ22MALq0PH/bOUV8X17OV1nXpSqPq2ezllZ1qcqj6sK9d+BXh3UfFXgT4gaJpKJJey2ls8SM2NxWQnA9z2ryKvpP9hb/AJC/ij/r3g/9CatMxm6eGlJbq35o0zCbhh5SXS35o8r+Fnj7xB8L/FjtGkrwNII9Q0+UlQ4Bx3+647H8K+5PBfifR/F3h+31zRLpZ7WYfRo27qw7MD2ry/8AaF+C9v41gl1/w/HFbeII1+dPupdgdj6P6Hv3rxb9m7UPGXhP4uWvhpLK7WK9nEOpWcqMBGo6y+xXHXuOK8XERo4+i60NJrdf1+DPHrxo46k60NJrc+06KKK+fPBCiiigAribD4W+CbPxpceL49GjfVZ3MhaRiyI56uqHgE+tdtRVxqShfldrlxqShfldriHvXyf8ffB/hPxD8VdVv5fiVpGk3jCGOayubSUmNkjVfvjg5wD+NfVV/dQ2VjcXtwwWG3iaWQnsqgk/oK/N7xfqs2u+J9R1i4YmS9uZJ2z/ALTE/wBa9jJKM51JSjK1l/W/oetk1GU6kpRlay/rc73/AIVToZ5X4r+Eyvr84rV8G+A/B2h+LtJ1O8+LHh+YWt3HL5MFrMxchuBnoM+teMU6P745I9x1FfQyoVXFp1H9y/yPflQquLTqP7kfp0GVwGXBU8gjvXD+MvhT4N8VeJLPxFqNjJFqdrIr+fbSGMy7TkB8dfr1qX4H+If+Eo+Fmhaszh5jbiGc/wDTRPlb+VdpXxN50KjSdmtD4xudGbSdnsclq/hVgzXGlyYbOfLY4P4Gq0t1cQaKX1m0W5lE3lxJMvKgDk57121cp8RT/o1mP9tv5VtRqyqSUZHl16MaUXUj/wAAoaFqlq+pww/2TZwtIdqSIpypPQ806HRtZ1i5MmoSPHGrEbpO49lrF0b/AJC9n/13T/0IV6lWlefspe71MsND28ff6Gfpej2Onw7IolkYncXkG4k/0rQoorglJyd2enGKirLY8b/a3m0c/DuysNZvbuyjuNRRo5be2Ex3IjcFSy8YbrntXyn/AGX4DH/M0ayfrpCj/wBq19GftvtjwdoA9b6T/wBAFfI1fWZPSbwyak1v2PqsppN4dNStudcum+BFznxLrJ/7hS//AB2vb/2Q77wvYeLdU0nRtQ1C+ub61EmZrRYVRYzzyGOSd1fMs0ckMhjkGGGMj6jP9a9n/Yy/5LEf+wZP/Na6Mwo3w025N6eR0Y6lfDTbk3ofadRiGETmcQxCYjBk2DcR6Z61JRXxR8cFFFFACMNwwaKWigAooooA8z/ac13+wfg7rEiPsmvQtlEfdzz/AOOhvzr4Oxx0r9L9b0jS9bsjZavp9tfWxOTFPGHXPrz0NeJ/GH4U/CTw34Zu/E19o+o2cMLIrJp05GSzBRhWyO9e7lOPp0I+zcW22e3leOhQj7NxbbZ8eUYNexaTofwa1TSNX1eK58WRW+lRxyzI6xlnDyBAFPrlhXXfBvwN8GPH2q3ljpsPiaSWzhWZxdzqispbHAUete5Ux8YRcnF2W+h7U8fGEXJxdlvoa/7D/iBpNP1zwvM3+pkW8gB/ut8rAfiM/jX0tXP+DfBfhjwfbNb+HdHtrEP/AKx1GZH+rHk10FfIY2tGvWlUgrJnyeMrRrVpVIqyYVzvjWxub+O2W2VGKEkguF/nXRVxHxEA/tG04/5Yn+dThk3UVjzcW0qTuV9M0LUodStppI41RJVZj5qngHPrXf15Pbxsl3CGTGXQ9OxIxXrFa4xO6uzDANWkkgoooriPQPnb9uI/8Ux4bH/T5Mf/ABxa+TYxmRR6kV9WftzsBoHhdWIGbqfkn0VK+WdMjW41C3gVxukmRFGepJxX2eTu2ET9fzPr8pdsKn6/mb3xQsP7M8cahYbdoh8oAen7pD/WvRP2Mv8AksZ/7Bk/81rA/agto7P436+iYVWMLAeg8lB/St79jJl/4XGeR/yDJ/5rTry5svcv7v6FVpc2Acv7p9qUUUV8WfHBRRRQAUUUUAFFFFABXk/7Wn/JENX/AOu1v/6NWvWK5r4m+EYPHPgu+8M3N3JaR3Ww+cihihVwwOD16Vvhaip1oTlsmjfDTVOtGctk0fDngrj4cePD/wBOlp/6VxV6f+w3/wAj1r//AGDF/wDRgr0XQf2c9L0vwl4g0JvEl1O+sJEn2j7Mq+SI3DjC5O7JA7iuh+CHwbs/hnqOo38WtzanPeQrD80AiVFDZ7E5Oa93F5jQqUasYvV7aeh7eKx9CdKpGL1b0/D/ACPU6KKK+bPnQrkviBalntLndgE+VjHqetdbWbr+mNqkMEayiPypQ/IzkVtQnyTTMMTDnpuJzGq6YV8S2NuknMiRnJHTb1/lXc1mXekmfXbTUhKAIE2lCOvX/GtM9adapzKIqFLkcvNhRRRWB0GN40traXw3qFxNaW88ttaTSQmaJX2MEJBAI9QPyrw39kjWbvxlJ4lbxFb6fdtYm1NsfsUamMsZckYH+wv5V9CX9st5Y3FnISEniaNiOuGBB/nXnHwF+FbfDKDWVk1ldTfUpIjlbbyggjD4H3mz9813UasI4apF/E7W+/U7aNSmsPUjL4tLffqYv7WF7L4f8Cwa1pMdtBqL30cT3BgR3ZMHgkjpXUfAVIb/AOF/h7X7q1tTqd3abprhIFR2O4jqB7CrPxn8BL8RPB50I6kdOZZ1mWbyfMAK9tuR/OtrwBoEfhXwbpfhuK4a5TT7cQiZl2l+5OO3WiVWDwkYL4r/AIBKrD6qoL4r/gbtFFFcJxBRRRQAUUUUAf/Z">
            <a:extLst>
              <a:ext uri="{FF2B5EF4-FFF2-40B4-BE49-F238E27FC236}">
                <a16:creationId xmlns:a16="http://schemas.microsoft.com/office/drawing/2014/main" id="{7A01B6C3-F8BC-43C0-8EE9-05EDB04FE8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D9CE35DA-A2FC-4646-B1C2-92C8502D6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6708" y="198200"/>
            <a:ext cx="6893784" cy="5549199"/>
          </a:xfrm>
          <a:prstGeom prst="rect">
            <a:avLst/>
          </a:prstGeom>
        </p:spPr>
      </p:pic>
    </p:spTree>
    <p:extLst>
      <p:ext uri="{BB962C8B-B14F-4D97-AF65-F5344CB8AC3E}">
        <p14:creationId xmlns:p14="http://schemas.microsoft.com/office/powerpoint/2010/main" val="2174977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279576" y="113985"/>
            <a:ext cx="7848600" cy="1181100"/>
          </a:xfrm>
        </p:spPr>
        <p:txBody>
          <a:bodyPr/>
          <a:lstStyle/>
          <a:p>
            <a:pPr eaLnBrk="1" hangingPunct="1"/>
            <a:endParaRPr lang="en-GB" altLang="en-US" sz="4000" dirty="0">
              <a:latin typeface="Avenir LT Std 65 Medium" pitchFamily="34" charset="0"/>
            </a:endParaRP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pic>
        <p:nvPicPr>
          <p:cNvPr id="5" name="Picture 4">
            <a:extLst>
              <a:ext uri="{FF2B5EF4-FFF2-40B4-BE49-F238E27FC236}">
                <a16:creationId xmlns:a16="http://schemas.microsoft.com/office/drawing/2014/main" id="{77A2E27B-D642-47BC-8AE9-CF236A8C80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592" y="548680"/>
            <a:ext cx="6984776" cy="5236832"/>
          </a:xfrm>
          <a:prstGeom prst="rect">
            <a:avLst/>
          </a:prstGeom>
        </p:spPr>
      </p:pic>
    </p:spTree>
    <p:extLst>
      <p:ext uri="{BB962C8B-B14F-4D97-AF65-F5344CB8AC3E}">
        <p14:creationId xmlns:p14="http://schemas.microsoft.com/office/powerpoint/2010/main" val="47242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279576" y="113985"/>
            <a:ext cx="7848600" cy="1181100"/>
          </a:xfrm>
        </p:spPr>
        <p:txBody>
          <a:bodyPr/>
          <a:lstStyle/>
          <a:p>
            <a:pPr eaLnBrk="1" hangingPunct="1"/>
            <a:endParaRPr lang="en-GB" altLang="en-US" sz="4000" dirty="0">
              <a:latin typeface="Avenir LT Std 65 Medium" pitchFamily="34" charset="0"/>
            </a:endParaRP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
        <p:nvSpPr>
          <p:cNvPr id="7" name="Rectangle 6">
            <a:extLst>
              <a:ext uri="{FF2B5EF4-FFF2-40B4-BE49-F238E27FC236}">
                <a16:creationId xmlns:a16="http://schemas.microsoft.com/office/drawing/2014/main" id="{83F0CF0D-D6B1-4D8C-857F-BF0E10A99E56}"/>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0" name="Rectangle 9">
            <a:extLst>
              <a:ext uri="{FF2B5EF4-FFF2-40B4-BE49-F238E27FC236}">
                <a16:creationId xmlns:a16="http://schemas.microsoft.com/office/drawing/2014/main" id="{5878449A-7571-43DB-B53B-8700B6008FF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1" name="Rectangle 10">
            <a:extLst>
              <a:ext uri="{FF2B5EF4-FFF2-40B4-BE49-F238E27FC236}">
                <a16:creationId xmlns:a16="http://schemas.microsoft.com/office/drawing/2014/main" id="{ADD9B904-EFF7-48FC-AF93-27F9AD35B5B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3" name="AutoShape 8" descr="data:image/jpg;base64,%20/9j/4AAQSkZJRgABAQEAYABgAAD/2wBDAAUDBAQEAwUEBAQFBQUGBwwIBwcHBw8LCwkMEQ8SEhEPERETFhwXExQaFRERGCEYGh0dHx8fExciJCIeJBweHx7/2wBDAQUFBQcGBw4ICA4eFBEUHh4eHh4eHh4eHh4eHh4eHh4eHh4eHh4eHh4eHh4eHh4eHh4eHh4eHh4eHh4eHh4eHh7/wAARCAGeAL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ooooAKKKKACiis3xFr+i+HbBr7XNUtdPt16vPIFz9B1P4U0m3ZDSbdkaVQ3l1b2ds9zdTxQQoNzSSOFUD3Jr54+In7TumWizWngvTWv5hwLy6ykQPqF6t+lfO3jbx94s8ZzmTxFrFxdpnKwBtkKfRBx+eTXrYbJq9XWfur8fuPVw2UVqus/dX4n1V8Q/wBo3wdoPm2nh9X8Q3y8ZhO23U+7/wAX/AQa+dfHfxo8feK5ytxq8mn2ituS109jCg9MkHc34n8K85JyaSvocNlmHoapXfdnvYfLaFDVK78z274d/tGeMdBaO115U8QWK45lO24A9nHDf8CBPvX0b8PvjF4G8Z+XBZaoLLUH/wCXO9xHJn2zw34E18CUqnac1licnoVtYrlfl/kZYnKaFbWPuvyP087ZHI7UV8HfDz42eOvCBSCPUTqenrjNrfEyAD0V/vD9fpX0d8Pv2hvBXiTy7XVnbQL9sDbcnMTH2cf1xXz+JyrEUNbXXkeDiMrr0dbXXkev3M0dtbyXEzbY413McdBWZB4j0maZIY53LuwVR5TDk/hUmtTQ3Hhu6nt5o5onhJV42DK30Irz/R/+Qraf9dk/9CFc1ChGcW30PBxOInSmorqep0UUVynaFFFFABRRRQAUUUUAFFFcB8QPi94H8Gq8N9qi3l+o/wCPKyxLID6MR8q/8CIq6dOdR8sFdl06c6j5Yq7O/rmPHHj3wn4LtjN4h1m3tXxlYAd8zfRBz+eBXy18RP2jPGevGS18Pwr4fsmyAYTvuGHvJ2/4CB9a8XvLm8vLh7i7klnmc5aSQlmJ+pr28Nkc5WdZ2XbqezhslnLWq7H0P8Q/2ntSu1ltPBemLYxHIF5dYeU+4Tov45rwPxF4g1nxFfNfa5qNzqFwxzvnkLY+g6Cs3Y/9xvyo2P8A3G/KvoMPg6GHX7tf5nu0MJRoL3ENop2x/wC435UbH/uN+VdVzquNop2x/wC435UbH/uN+VFwuNop2x/7jflRsf8AuN+VFwuNop2x/wC435UbH/uN+VFwudN4Q+IHizworQ6LrE8Vs4w9s7b4mHptPA/CvZPAHxx0ebUbNPE1u2nssiE3EWXi4I5I6j9a+ddj/wBxvyo2P/cb8q5a2EpVb3Wp5uNyrC4zWpHXutz9K9D1rSddsVvtH1K1v7ZgMSQSBh9D6H2OK0K/Nvwz4j8QeGr5b7QdRu9OnB+9A5UH2I6Eexr3/wCHn7Td9b+XZ+NdJ+1JwDe2ahZPq0Z+U/gRXzeJyWrT1pvmX4njYnJ6tPWm+ZfifUtFc74M8beF/GFp9o8P6xa3hAy0QbbKn+8hww/LFdFXjyjKLtJWZ5Moyi7SVmFFFFSSFFFFAEN5bQXlrJa3MYkhkUq6How9K5gfDL4e5J/4QvQSSeSbJP8ACutoHWrjUlH4XYuM5R+F2PJb3QfAVveTQD4eeHWEblcm1TnH/Aai/sfwH/0Tvw5/4DJ/8TVzWP8AkLXf/XVv51DbwTXD7IInlbGcKMn/ADzXsJaJtv72eLLMcXzNKbIf7H8B/wDRO/Dn/gMn/wATR/Y/gP8A6J34c/8AAZP/AImr39lan/0D7n/v2aP7L1LOPsFzn/rmaXu/zfi/8w+v43+dlH+x/Af/AETvw5/4DJ/8TR/Y/gP/AKJ34c/8Bk/+Jq9/ZWp/9A+5/wC/ZqG5tbm2IFxBJET03rjNNWez/Fg8wxi+2yv/AGP4D/6J34c/8Bk/+Jo/sfwH/wBE78Of+Ayf/E06iny+b+9k/wBpYr/n4xv9j+A/+id+HP8AwGT/AOJo/sfwH/0Tvw5/4DJ/8TTqKOXzf3sP7SxX/Pxjf7H8B/8ARO/Dn/gMn/xNH9j+A/8Aonfhz/wGT/4mngEnAGTVn+ztQ/58bj/v2aGkur+9jWY4t7TZT/sfwH/0Tvw5/wCAyf8AxNH9j+A/+id+HP8AwGT/AOJq5/Z2of8APjc/9+zR/Zuof8+Nz/37NLTv+LH9fxn87Kf9j+A/+id+HP8AwGT/AOJp0OieA5Jo4/8AhXfhwbmC5+yp3P8Au1Ylsb2JDJJaToo6lkIFMs/+PyD/AK6r/MUWVtG/vYLMcXfWbOxsPh/4HsLyK9sPCmj2lzEQ0csNqqOp9iBmunoHQfSivGlOUvidz2ZTlL4ncKKKKkkKKKKACgdaKB1oA8s1j/kLXf8A11b+dYXjeWWH4ceK5oJZIpU0mVleNirKdy8gjkVu6x/yFrv/AK6t/OsbxbDBceA/E0N1diztn0uUSzmMv5a7k52jk/hXux2j8jx8D/vkP8X6nx//AG9r3/Qc1T/wMk/xrrtL1nWW+E2tTHWNSMi6pbqHN1JkDY3Gc1Q/4R7wV/0UBP8AwUzf410+n6H4VX4Y6tCnjZGtm1OBnn/syUbW2thdvU59a92tVptLR7r7L7+h+nVqlOy0e66Pv6HnP9va9/0HNU/8DJP8a+pPgjc3N38GtDmuria4lNxdgvLIXY4l9TzXz1/wj3gr/ooCf+Cmb/Gvo34R2thZ/CXRYNN1IalbCe623AhaLcTLyNrcjB4rmx84ShHlXXs10fkeNxLOLwLsuq6NHR0UUV5h+eBRRRQBJbf8fEf++P518w/GfxFr9t8VPEkFvrmpQxR37hES6dVUYHAANfT1t/x8R/7w/nXzr8XNE8Kz/E7xFLe+NUtJ3vmLwnTZX2HA43Dg11YJxVZ8yvp2v1R9Zwq4qpU5lfRdLmN8JfEWv3HxF0SG41vUponulDI905UjB6jNcvJ4o8S+Y3/FQ6t94/8AL5J/jXefC7Q/CkPxB0WWz8bJdSrdArCNMlTecHAyeBXOSeHvBfmN/wAXATqf+YTN/jXoxnS9q/d6L7L8/I+wjKn7R+70XR+fkej/ALLWsatqWveI4tQ1S9u400ncqzTs4B81ecE17ZZ/8fkH/XVf5ivIf2bNM0Gx1rxDJo/iVdWlbStrxiykh2DzF+bLcH6V69Z/8fkH/XVf5ivLxbi6snFfhbofCcRtPHe6ui8j1gdB9KKB0H0or5o1CiiigAooooAKB1ooHWgDyzWP+Qtd/wDXVv51z/j3/kmXi7/sES/+hJXQax/yFrv/AK6t/OqzLazWd3Y31nFe2d3CYJ4ZCQrocZGRg9hXuxdkn6Hh4arGjiY1JbJ3Ph6uw0r/AJJDrf8A2Frb/wBAavpD/hX3w2/6EPTP+/8AP/8AF1aj8IeBI9Lm0uPwXpwsppVlki86bDOowD97PevUqZjGSVovddv8z7apxRg5JaS3XT/gnxrX1h8B/wDkimhf9fF5/wCja0P+FffDb/oQ9M/7/wA//wAXW9ZWumabpFtpGjaZBptjbs7RwxMzAFzljliT1rHF4yNeKiota+XZnm5znuGxuGdKmne6eo6iiiuI+RCiiigCS2/4+I/94fzr5O+OH/JXPE//AGEH/kK+r422urdwQaydY8JeBdY1S41PU/BemXN5cuZJpWlmBdj3OHxW+FrqhU5mr6HvZFmdHATnKqnr2PmH4O/8lK0L/r7X+Rrk5f8AWv8A7xr7J0rwh4D0rUIdQ0/wVplvdQNvikWWYlW9eXxVU+AfhuSSfAWlZP8A02n/APi67VmEVNy5Xsu3n5n0K4owam5Wl06evmeVfskf8jH4l/7A/wD7VSvebP8A4/IP+uq/zFZ2gaH4X8Om6k8PeGbHS5rqLyZZYZJGYpkHHzMR1ArRs/8Aj8g/66r/ADFcGIq+1qSmlb/hj5fOMdTxuKVWntZbnrA6D6UUDoPpRXzh3hRRRQAUUyd/LiL4zjtRQA+gdaKB1oA8s1j/AJC13/11b+dVatax/wAha7/66t/Oo7W2uLqQx28TSMBkgele6naKPm5JuTSIaKv/ANjan/z5y/8AfNH9janj/jzk/Kl7SPcfsp/ysoUVf/sbU/8Anzl/75qveWlzZuq3MLxFwSu4dRQpxezE6ckrtEUcckhIjRnI67Rmn/Zrj/n3m/74NUPEmoX2l/D/AMW6hp11La3dvpMskM0TbWRhjBB7GvmBvix8SQf+R31z/wACm/xrooYepXvy20PbyzI5Y+k6kZ2Pq77Ncf8APvN/3waR4ZkUs0MqgdSUNfKP/C2PiR/0O+uf+BTf417P+zl4u8TeJtK8WL4g1y/1MW8VmYRczF9haRs4z0zgVdfCVaMOeVrafnbsdOM4bnhaMqznex6HRSgEtgdewp/kTf8APKT/AL4Ncx8zYjoqTyJv+eUn/fJo8ib/AJ5Sf98Gi4WZHUtn/wAfkH/XVf5imtDKq7micKOpKkCnWf8Ax+Qf9dV/mKHsNbo9YHQfSigdB9KK8E+lCiiigAPNFFFABQOtFA60AeWax/yFrv8A66t/Ouf8e/8AJM/F3/YIl/8AQkroNY/5C13/ANdW/nWP4sSzk8BeJl1CWaK0Olyec8KhnVdycgHrXuxdlH5Hj4F2xkP8X6nxfvf+83511+lM3/CotbOTn+1rbn/gDU77D8N/+g54g/8AAGP/AOKrp7C08CD4Y6rHHq+tm0Op25kkNmm9W2NgAbuQa96rWTS0e66eZ+n1aqaWj3XTzPJ97/3m/OvrT4KEn4JeFcnPF5/6VSV8+fYfhv8A9BzxB/4Ax/8AxVfSHwvj0yL4S+Gk0ee5nsgLvy5LiMI5/wBJkzkAkDnNcuYVFKEVZ79vJnh8TVFLBaLqv1LXjj/kl/jT/sCzf0r40f7xr7L8cf8AJL/Gn/YFm/pXxo/3jVZXtP1/QOFP91l6ja+gv2TP+QZ4z/64WP8A6Mevn2voL9kz/kGeM/8ArhY/+jHrbMv4D9V+aPSzz/canoe06P8A8hi0HYzr/Ovlrxp8RvHtr4y1y3t/GWvRQxajcJHGt7IFRRIwAAzwAK+pdH/5DFp/13X+dfLXjXwPdXHjHW518R+FIxJqNw4WTVkDLmRuCMcH2rz8F7P2j9p2PmuFvZ3qe08jQ+H3xC8c3j6+Lnxdrk3k6JcTR771zscFMMOeCMnmuY/4Wd8Qv+h28Qf+B0n+NdP8P/BtxZvrxbxD4Yl83RLiMCLVFbaSU5PHCjua5j/hAbv/AKGfwj/4N0/wruh9W55aLp0Pq4rD88tF06Hsn7OXinxH4i0zxOuu65qOprAtuYhdXDSBCX5xk8V6lZ/8fkH/AF1X+Yry39nLw/Nomm+JjLqmj33mrb4+wXgn24f+LHSvUrP/AI/IP+uq/wAxXl4jk9rLk2/4CPg+IOX6++TayPWB0H0ooHQfSivnDpCiiigAooooAKB1ooHWgDyzWP8AkLXf/XVv51z/AI9/5Jl4u/7BEv8A6EldBrH/ACFrv/rq386gRo/Kmgmt4LmCeMxywzxh0dSQSCD16Cvdjok/Q8LD1VRxEaktk7nw5muw0o/8Wg1v/sLW3/oDV9S/2J4V/wChN8N/+C2L/Cpl07w+tnJZr4V8Pi2kdZHiGnx7WYdCRjBIr0qmY8yXude59nPirDSS9x/gfEma+tvgn/yRLwr9Lz/0qkrf/sTwr/0Jvhv/AMFsX+FXQYY7O3srOztLK0twwigtoRGi7m3HAHHJJP41jisX7eKjy2s7/gzzc4z2jjsP7KEWndMyvHH/ACS/xp/2BZv6V8aP9419l+OP+SX+NP8AsCzf0r40f7xrqyvafr+h6/Cn+6y9RtfQX7Jn/IM8Z/8AXCx/9GPXz7X0F+yZ/wAgzxn/ANcLH/0Y9bZl/AfqvzR6Wef7jU9D2rRv+Qxaf9d0/nXxd4/A/wCE68Qcf8xS5/8ARrV9lWsxt7qOdRkxuGA9cGuU1D4bfDXUNRudQu/CTSXFzK80rDUrgZZiSTgPxya83CYhUJuUk3ddD47IMzoYBzdW+ttj50+GH+t8Sf8AYAuv5pXIV9gaX8P/AIdaWbo2PhVojdW7W03/ABMrht0bY3Dl+Og5qn/wqv4W/wDQnt/4NLn/AOLrsjmMFOT5Xr6f5n0MeJsEpN66+Rwv7J//ACDvFv8AuW3/AKHXtdn/AMfkH/XVf5isrwx4c8K+FbW9h8NaH/Z5vQgnY3csu4Kcj75OPwrVs/8Aj8g/66r/ADFedXqKrUlNLf8AyPks4xlPGYt1aezsesDoPpRQOg+lFfOnoBRRRQAUUUUAFA60UUAef6loOrTajcSx2bsjSMVII5Gar/8ACO6z/wA+L/mP8a9IorrWMmlayOF4Cm3e7PN/+Ed1n/nxf8x/jR/wjus/8+L/AJj/ABr0iin9dn2Qv7Pp92eb/wDCO6z/AM+L/mP8aP8AhHdZ/wCfF/zH+NekUUfXZ9kH9n0+7PL9c8H65q3g/wAR6LDbpDcahp0lvC0rYTc2MZIrwJv2Y/iITzc6IP8At5b/AOJr7NorWjmlejfktqevgMVUwNNwpbeZ8Zf8MxfEP/n60X/wJb/4mvT/AII/CbxV4F07xEurfYp21CO2WFbWUucxuxOcgY6ivfqKqrm2Iqx5ZWsbYnMa2JpSpT2Z5v8A8I7rP/Pi/wCY/wAaP+Ed1n/nxf8AMf416RRWH12fZHhf2fT7s83/AOEd1n/nxf8AMf40f8I7rP8Az4v+Y/xr0iij67Psg/s+n3Z5v/wjus/8+L/mP8aktvD+sLcxM1k4VZFJOR0z9a9Eoo+uz7Iay+n3YDpRRRXGdwUUUUAFFFFABRRRQAUUUUAFFFFABRRRQAUUUUAFFFFABRRRQAUUUUAFFFFABRRRQAUUUUAFFFFABRRRQAUUUUAFFFFABRRSUALRRRQAUUUUAFFFFABRRRQAUUUUAFFFFABRRRQAUUUUAFZ3iDWLXRLJbq6SaQNII0SJQzMx6AZIH61o1zHxLhMnheS4AJNpLHcYHU7W6frWtGKlUUZbEVG1FtbmdceOrt/+PLRNqno1xOAR9UAP/oVdJ4V1Ya3osV/5YikLNHLGDnY6kqwB7jIOD3GK83Pyt9K6H4a3Ji1PU9O3HZII7qMH12+W4HsNin6vXdXw8FTbitUcGGxU6lTlkd3SMyqpZmCqBkk9AKWuM+JWoSbYNDhYqLtTJcEcfuVOCoPuSB9K4KVN1JqJ31JqnFyZW1rxnd3UrQ6B5ccCnBvZV3eZ/wBc16Y9z19O9YbXurO+59e1QnOTtn2D8hwKhAVQANqqBgdgBUtrZ6re2P22x0e7ntyN0cgMaiQeqh3BPscAH3FevGnTprRJep4zrV6z92/yLdj4g8RWLApfi/iHWK6UEkezjkH65Fd74f1e11rT1u7bcpBKSxOMPE46q3+ea8xhkWWMSRk4yRhhggg4IIPIIIIP0rW8F3ZsfFUa5Kw38ZikHbzF5Q/XGRWWIoRlFtKzRthcVPnUJs9JrzzXPEmtPrl5Hp+oJbWlvMYEQQI5crgMxLc/e3DH+zXfzyxwwPNK4SNFLMx6ADkmvH9PZ5bNbiUETXBM8oI53uS7fqxrnwdNSvJq50Y6rKEVyux0Nv4v8QREebHp1yg/2GRz+IOP0q9D48YAG70O4jH/AE7zLKfyO3+dc5YWN7qmojT9PaGOQRNM8koJVVBAAwMckn17Hr0pdRsdR0u6ittTto4zKD5UsUu+OTHUcgFT7EfQmup0aLdrK5yxxGIUOfodvp/jDQbuVIGu3tJnICx3UZjyTwBu+6ST0wa3wc15DLGksZjlRXQggqwyMEYNdx8OL6a60Wa0uJHkksJzbh2OS6bQyE+uFYLnvtzXJiMNGEeaJ14bFuq+WS1Onqve31lYxrJfXlvaoxwrTyhAT7E1j+Ntcm0exijs1V767cxwbhlUwMs5HcAdu5wK89MCtK9xcO91cOP3k053M359B7DgVNDC+0XNJ2RWIxcaL5bXZ6fH4i8PyOEj13S2YnAAu48k+3NaQZSBgg56V49i3dmhxFkAhl44qfS573RXEujy+UudxtWOYJR6Y/hP+0v6jitpYFW91mNPME3aSPW6Ko6DqUOr6Rb6jAGCTKTtbqpBwVP0IIq9XntOLsz0U7hRRRSAKr6laJfafc2b4xPE0eSOmRjNWKKadncDxyxZjZQh1IdB5bZPOVO3n34rS8OXBs/FWmXAOFldrWQnoFkXI/N0jH41FrEH2TxNq1soO37QJx6fvFDY/CqGpTNbWMl3HnzLYrcpgfxRsJB+qgV7tvaL1/U8Bfuq3oz2WvNPF8jSeMtQVjxHBAqewwxP64/KvSUYOgYEEEZBHevOPGcfl+MbxiMebbQsg/vY3Bj+ZFebgvjfp/kenjr+yMS+RZYo4H5jnuIYZB6o8qow/EMRXsSIqxCMKAoGMV45qTeXZtcDrbslwB6+WwfH47cV7DbyLNBHKjBldQwIPBBrXHXtH5/oY5da0jzXxRALTxdqUMYxHMsN1gdAzgqf/RQP4ms9JDDqGn3I58i8jfHrzj/2atPxjMJvGd8EwVhtoImb/by7FfwDKfxrNSMzX1hbjrPdxJ9Oc/8AstdVP4Fft+hy1P8AeNO56B8QJ/s3g/UVGA00Ytl/7aEJ/Jifwrz4DAA549a6r4oXGRpVip5kuHuDnoRGpGPzkU/hXLZHLN9TWWEjakvM0zCV6ij2LXh/VptC1K7ulsWvI7mKJMJIqvHsL5xuwDncD17VL4g1ybXpbQNp8lnBbMznznRpHYjHRCQAPrn2q1onhG41PQrbUm1WW2nu4xMqCNXREblBg4OduMnPUmsi5hns7+50278v7RbFdzRk7XVhlWGemfStF7KVRtfEv+GFU9vTpKL+EjnkjgjaWaRY0AyWY44rtvhvZz2+k3F5cRPE19P5yI4wyoFVFz9Qu72DAGuO0Oa103Xlvr+1jvLeWVAJJeWtGJABUHjbnqcAjJOa9ZGO1c+Nm4x5bbm+ApR+O+pwPxJ8z/hI9Mx9w2cy/wDAvMjP54BrBt4YrrVNPs7mQx209yqSsrFSwwTsyORkgc/h3ruPiDpU2o6XFc2kfmXVi5mjQdZBjDL9SpOPfFcCPIvLUYO+J+44IIP6EEfgRW2GkpUkl0McXHkr87Wh6XL4X8OvafZToeniID5QtuqlT6ggZB9wc15vGjRtcQmRpfIuZoVdjlmVJGVST3OAMnuc10nhrxZNaPFY67NvjYhIb0jAz2WT0P8AtdD7Vrap4N0y9u5LqCa8sZJSWlFvKArsTksVIOCfUYrGnOVCTjVejOmtCOJgnTIPhd5n9i3zSZwdQkKZ9Nif1zXW1V0mwttL06Gws0KQRDCgnJ5OSSe5JJJ+tWq4a01Obkjspx5IKPYKKKKzLOb1zxjpmnyva2qyaheKdrRQkbYz6O/RfpyR6Vg2fjLVY9Vim1RbVNNkbZIsSnMAPRix5OD16DvWVrGmPoOrNYyZ+zTu72cp6MCSxjJ/vrk/VQDyQxqAgMCCMg9Qa9enh6XLor36nk1sXVjUttY1fG8kL+Mibdkb/QI/N2kH5t7Ff/Hcfhise5Ma20rS4EYQls+mOaS2t4LdfLt4UiUnOEXAJrzb40/EG30LTzo+lus2pXIG9sZSKPPIPYk4Ix25zzXVQouTUImdOjUxuI5aa1Z9NeGFkXw3pizAiUWcQkB6htgzn8a5v4m2pjax1dV+WMm3nb0Rvuk+24CtrwJr1v4n8IaX4gtcCO+t1l2j+BsYZfwYEfhWpfWlvfWktpdRiSGZCjqe4NeNGbpVuZo9etSvF05HlRXBw1WdO1rXtM05NNsrq1NtGuyF5oi0sK9gOcNjtkGvKND+LFhJ4om8M3Gn3ksn202ljLEVczDftQNkjB7Zr1NNN19xlPDt+RnHMsC/zkFexVpcllUt87HlzwuLwkrOLRWij2lmaRpZHYvJK5yzseST/nsBWx4Is/7Q8TiZlzb6cpZj2MrDCr9QMn8a8q+L/j7UfAl/BpMmhNHeXMAmjllmUoqliDwuQWGDxn0r6F8G21jb+GbBtPjKwzwJPuY5Zy6hizHuTmsMVJ06Sl/Nsb0MvrR5a1VWT28zj/HEwn8YtAGGLW0RQhPOWJYsB6Y2j8KyWVXRlYkAgjI6jNdf8W7rRNH8Dap4h1fTbO8+wwFoRPGGzIflQDP+0RXz5+zU3i7xrrmprqPiK6j0mwg3SEqjnzGJ2KGcHAwGJ+nvVYZqVB1NlE2qZVWrxnXi1Zdz2C01nxBZ2sVrBrH7mJBHHutI8qoGAOnPFUz5sk81zczvcXEzbpJXABbHTgcAD0FaFvolxeSSR6T4g0HV5I/vRxyGNk/3ihf/ANBFcR8SPGdv8Pr21sfEemzie7iaWL7JIsqFQcHLHaRz7VVJRnLlp2u/kcTwuMqP2fK2butKz6LfRoMyPA6R+7MCFA9ySMV6B4p8ST6TLa2Njbx3F48fmSCViqIgwATjuTwPox7Vzfw30xvE2l6V4quvLi0+eNLq0tASWJ6q0hwBkHkKO/OTxjn/AIyeMdD8K/EPTbPUblkOo2I85yMiALI3ls3fDb3HttB7msnGNaqqdrtXN6GFxFOnLlj73b0PSNC8W6dfSLa3hNhfHgQzH5XP+w/Q/Tg+1UPFXhVpJpdU0SNVuD81xbE7Un9x/df9D39a49Gtr60WRGiuIJVyrAhlYeoPQ1Lbtc20XlWuo6lbx9BHHeSBFHsucD8MUlh+SXNTdvIx+uRnHlqxI0aK6tzmMlGBV45FwQejKwPcHg12/wAONRkm06fS7h3eWwdVjdjktCwzHk+owy/8AzXFQxrFGVBZiWLOzMWZmJyWJPJJJ6mul+GMbtqus3IX90I7aHd/tr5jMv1AdP8AvqniknSl5EYKTVWy2O7ooorxz2QooooAp6za2l5plxDfW0VxD5ZZkkXIOBn+nWvj/wCDnjvxJ4m+I9j4dutSC2F/PIFJiVniXkqAx5PbqTX2RcR+bbyxf30ZfzGK/PzwtdSfD/4u2ct8hj/sfVNkwPGEVipP/fJzXt5THnp1Y9bafielgcJRxNOpGcU3bT8T334kfEDwL4F11tFuP7Y8S38JH2iBZUjgiPdWKgFjjqvzD1riPjjr/hT4l/D+z8WeG7U2N9oLra3tlJGFaOCQ/IRt4KB+AR/f7V5R8TrK8sPHerR3rM7zXLzxy5yJo3O5HB7ggineGI5rfwv4jv5MraS2qWYJOBLK00UgQeuFjZvbA9RXrU8HCEYVVJ82n476Hq4bLKGGhCpT0enzufT37FmsT3vw61HS5CWTT7/90T2WRQcfmCf+BV7pcBmtpVjzvKMFx644rxf9jbRW034VS6jIuH1K+kkU+qJhB+oevbK+bzBx+tT5e54mPcXiZ8vc/PLwXqMeh/FSDV76MSfYbq4uNh/ikRZGUf8AfQWn+IPiZ441jW5NUufFGrRTF96Jb3TxRxeyqpAAra+PPhe48GfF6/L2mbC7nN3ag8LJE5+Zc/mD6VjXnhPR7iL+1NM8Y6OLFxnybpyl1Fx9xo8fMR7cGvrIyoz5asle6PqIyoz5ajW6LXxG8aX/AI48K6Dea04l1XTTPbS3G0Bp4jsZGbH8QIYf5NfbfwtkaT4beG3bOTpsHX/cFfAenae+ua/YeHdHV5jPOsMJIwZGYgFsdh7elfoloGnrpOhWGloQVs7aOAEd9qgZ/SvGzlRhThTirbv5HkZuowpwhHzZ5V+2G0y/BmbycgG/gEmP7uG/rivln/hINQ0z4Vw6HYzy28Gp6lPLePGxBmWOOJUjJ/ujLEjvuHpX2h8edCfxF8Jdf0+JN8y2/wBoiA6lozvwPwBH418aeB9S8K32h3fhfxdJc2UTT/arDUoI/MNrKVCurJ/EjBU+hUVplMk8PtezuzXK5J0HpezOY8Oa1qXh/V4NX0m7mtbu3YPG8bYOQeh9Qe4r079qjxA3iLxXokxXbKmiwSTIBwjyjeVrNh8OfDzw/nVtS8cWniRYjvg0zTbd0eZuoWRmACLnr1rR+C/hnUvit8WH1jVY86fbzLd3zqMIoGPLhX24Ax6CvSqVKfP9Yasop67fLU76lSnz+3tZRT1Prz4aaa2kfD7QNMdSr22nwxsD2OwV8afHG7vPGfx21Sztjuk+3jTLVc9AjCMD8Wyfxr7sUBQAoAAGAB2FfCvxV0670P47+I4LbctzJdTzW23rumQyIV98uPxrxMonetOfWx4+VTvWnLrY9jbxn8FvC8Np4Xi1O7WewjW3lvtNiYq0g4ZmwCjnOeSrY6ZrovGoTRfhte+OdD1221jT7e3E0KvBzMCwXBdWABGf7tfFQyMDPHSvZND1e80r9ljW7K9lbydU1dbfT1Y/eUANIR7AgfnXo1sC6XI4ybu1e/XuaYvI8PeMnq21fz+49B+BHizUPidr2oabcxx6XBaW6zF4BvdyWxgFuF/I19E6NptppOnx2NnF5cKZIySxJPJYk8kk8kmvnH9hrR5kg8Sa68f7uRobWNj3K5Zsf99LX03XjZrK1eVOOy/yPKxmFoYfESjRjZBRRRXmHOFFI+7advWigBa+cP2sfhW+oI/jvQLYvdRJ/wATKBF5kQdJQO5A6+30r6PpGVWUqyhlIwQRkEV0YbETw9RVIm+GxEsPUU4n556P48vLPS4tL1TSdK1+ygH+jJqMG9oB6K4+YL7ZxWZ4m8Uahr7wx3Edta2lvkW1naRCOCEHrhR3Pcnk4Fdz+054FtvBfxEb+zk8vTtTiN3BGOkZJw6D2B6fWvK4ziRT7ivtcOqVWCqwW59lh1SqQVWC3P0T+E+mLo/wz8OacFCmLToS4H99lDN/48xrqKy/CVxHd+FdIuoSDHNYwOh9QY1NalfC1G3NtnxNRtzbZ5X+0/4RtfE3wt1C8ZAL7SUN3bSY5AGN6/Qr+oFfC/fIPavvT9pPxBH4f+D+tSMR516gs4VPdpDz/wCOhq+Cz1r6nInP2DvtfQ+myRy9i77X0Pob9inwxbah4p1PxNcoHbS4VjtwR92SXd831Cqfzr62r5k/YYvoVj8TaWT++byLhR6qN6n9WH519N142byk8XLm6Hj5rKTxUrjXVXUqwBU8EHuK/Of4m6RFoHxB1/SLdsw2moTRR/7oc7f0xX6Ga9qdroui3mr3zBbazgeeU/7Kgkj6np+NfnH4p1abXfEepazcD99fXUlw/wBWYn+td2QRlzTfQ7sijLmm+gvhbR73xB4gstF09C91ezLDGOwJPU+wr9Avhn4L0vwJ4UttC01FbaN9xOR808p+8x/p6Cvjb9l6a3g+N2gm4wA7SRpn++UIH6193jpSz6tPnjS6WuLPKsueNPpuLXyL+2np50/4gaNrtvuje8stu9Tg+ZE/X64dK+uq+ZP262j8rwimf3mbwj6Yi/riuLKJNYuK73/I4sqlbFRXe/5Hjlh4s8C3IF14n8ByX2ojl5bLUGtop2/vPGARk99uM1Dq2sa/8TfEumaNpunw28akWumabariG3Qnk/1ZjXDDrX2P+yZ8O4NC8Mr4wv4w2qaomYNw/wBTB2x6Fup/CvocbOlg4e0tr01Z7+MnSwkPaW16anqHww8I2fgfwVp/h20IcwJunlA5llPLt+JrpqKK+NnNzk5S3Z8jOTnJye7CiiipJCiiigAooqG9uI7Synupv9XDE0jfRQSf5UID4+/bP16HUfiVZ6TCwZdMswkvPG9yW/QEV5br3gvxFoGhaRr2p6e8FhqqeZaSkghu+Dj7pI5we1VfFmpXHifxhf6nJJ5k2o3jMD/vNhf0xX2N+0V4et7j9n+8t0jGdKggnt8fwbCqn/xxmr7B1Xgo0aK66P8Ar1Z9Y6zwcaNHvo/69WT/ALLHihPEXwksLeSTN1pLGxlXOTtXmM/TYQP+AmvVq+Rf2ItZkt/Gur6G0mIb2zEyr6yRsMf+Os1fXVfPZnR9jiZJddfvPBzGj7LESS66/efL37cetP52geHUfCBHvJF9STtX+R/OsP8AZz+HOl+Ifhp4s1/VLRJp5IJrKwZxnyise4yL/tbmUZ9jWN+2LdtP8ZJ7YtlbaxgUD0yu7+te3/swQrb/ALO0Ew4MxvZG9yJHX+S1605Sw+XQ5d21+Op6k5Ohl8OXq1/mfOv7N/ihvDPxc0iSZ9lteMbK4ycDEnAJ+jYP4V941+Z+iTNb61YzRnDRzRkH0IIr9LYn8yJJD1ZQ35isM+pqNSE11X5GOeU1GcJLqvyPCf2zfFT6V4Fs/Dtu+JNWuCZsHnyo8Ej8WI/75rgv2S/hzoniq21vX/EFnHeQp/oNvFIuVDsu53+oVkAPbJqX9uaQnxT4di7LYuw/GQj+ldv+xC3/ABbDVV7jWpD+cEP+FXrRyxSho3/mXrRy1Sho3/mfN0ltceAfiw8AkJl0bVQFcjBZVfIb8Vwfxr9CIJo7iCO4iOY5UDofUEZFfCf7UMQh+N3iTZxveFj9TAlfZHwpv21L4a+HLxm3F9Ohyfou3+lRmy9pRpVnu1+iIzVOdGlVe7X6HT18V/theIV1j4pLpcDbodIthbnHQysd7/zVfqpr7K1e+i0zS7vUbj/U2sDzyf7qKWP6Cvg34Z2snj340aYmqDzvt+ptc3Wedy5aRx+QNZ5NBRlOvLaKM8ogoynWe0UcVq+k6jpbRQ6jZXFpJPEJY1mjKF0b7rDPUH1r9BPg3qMGq/C3w5eW+NhsY0I9GUbSP0rxD9uLS4Uj8MawsYEgaW1YhcZBAZR+GDj6mt39ivxC974L1TQJWy2n3XmRAn+CQZ/mDXTmFR4vBRrW2f8AwDox9R4rBxrW2f8AwD3+iiivnD58KKKKACiiigArm/ilO1t8OPEVwhwyadNg/VSK6SsTx3pE+v8Ag3V9FtpEinvbR4Y3kztDEcZx2q6TSmm9rl0mlNX7n52+FVDeJNIVuhvYAfp5i197/G1N3wc8Ur1A0qY/kua8E8L/ALL/AIpttbsbvU9f0iKC3uI5XFv5kjsFYHAyqjtX1Lq2m2eraNdaRqERms7uB4J0yV3IwwwyORweor280xlKpVpypu9v+AezmeLpVKtOUHe3/APif9k+4a3+NWjAHAmSeM++YmxX3JXD+D/hN4A8J6nFqeiaBHDexZ8ueWV5XTIwcFyccV3FcGY4qGKq88F0OHMMVDE1eeK6HxP+1TpOrXnxw1SS30u+nR4LcI0Vu7g4jHQgc19A/s76VqNv+z9Y6TfWdxZXbrdqIriMxuA8shUlTyMgj8K9VKKW3FVJ9cU6qr5g6tCFHlty2/Aqvj3VoRo8u1vwPh7R/gB8TpNXgE2hx20UcylpZblNuAeSMEk9PSvt6BfLgjTrtUL+Qp9FZYvHVMVbntoZYrG1MVbn6Hgn7S/wn8VfEHxJpmo6D9gMNpZGF1nnMbF97Nx8p4wRXRfsyeCPEXgTwpqel+IoIIpp7/zovKl8wFfLRc5wO616zRRLG1JUFQfwhLGVJUPYvY+Jf2qtE1lvjHqt7HpN/JazJC0cyWzsjYjUHDAY6ivp79nxLiP4MeF47qGSGZbPaySKVYfO3UHmu7ZVb7yg/UUBQvQAfStMRj3WoQouPw9TSvjnWoRpNfCch8arhrX4TeKJk4b+zZVz7MNp/nXyV+yYgPxy0Zm4KxXJUH18h6+2db0yy1nSbrStSgE9ndRGKaI9HU9RXm/hD4HeFPCPj2z8WaBc6hA9usq/ZJJBJEd6FOCRuGNxPU1pg8XTpYepSlvL/I0wmLp0sPUpy3l/kct+26it8PtFY9V1Tj/v09cX+wuzf8JR4mjz8psYWx7iQ16x+0/4J8QeOPBNlY+HbeO5urW9E7RNIELLsK8E8Z56E1xv7J/gDxh4L8Ua5P4i0SawguLOOOOR5EYMwckgbWPaumjWp/2bKm5K/b5nRSrU/wCzpU7q/b5n0XRRRXhHiBRRRQAUUUUAFFFFABRRRQAUUUUAFFFFABRRRQAUUUUAFFFFABRRRQAUUUUAFFFFABRRRQAUUUUAFFFFABRRXjPxo+PWjeB72XRNIt01fWoxiVd2IbY+jkcs3+yPxI6VtRoVK8uSmrs1o0KlaXLBXZ7NRXxiP2mviI115gh0cR5z5QtTtx6Z3Z/WvYfg7+0BpPjDUIdE1+1j0fVpTthZXzBO3oCeVb0Bzn1rrrZViaUeZq68jrrZZiKUeZq68j22iiivOPPCiiigAooooAKKKKACisrxZ4g0nwvoF1rmtXQtrK2XLuRkk9lA7kngCvlTxv8AtOeLL68ePwrbWukWQOI5JYlmnYep3ZUfQA/WuzC4Gtiv4a07nXhsFVxPwLQ+wKK+LPD37SfxEsLtX1O5sNXgyN0c1okRx7NGFwfrmvp/4T/EbQviJobX2ls0N1CQt3ZyH95Cx/mp7GrxWXV8Muaa07orE5fWw65pLTujtKKKK4DiCiiigAooooAKKKKAOW+LPiC48L/DvWtas1LXcFuRbgDJ8xiFU49ic/hXwfZeFPFmv3Ul1DpN7OzsXmuJVKqCTks7tgD1yTX3R8abXVbv4X68uhzTQ6jHbedA0R+bKEMQPfANfA+s+INf1cBdX1rUb5eoS4uXdR/wEnAr6XI4v2cnC17n0WSxl7OTja9zqY7rw74JTy7aPTfEuuPxPJInm2VqvdE/56yHpv8Aur2yeRDqvh2HUbVvE3gnzpbJGD3NkrbrjTn68jq0efuuPocGuINWtL1C+0y8jvNOvLi0uI8lJYJCjD8RXtOg170Xr59T2XRa95PU+/vgf4kn8V/C/RtYuyTdNEYbgkcmRDtY/pXa1w3wHh1iH4VaM+vStJqFxG1xIWjVDhzkAhQBnGPeu5r4bEJKrJR2uz4mukqsktrsKKKKxMgooooAKKKKAPlL9t7xFdPr+jeF45GW0htzeSoOjyMSoz64UcfU18319LftueF7z+1dH8WwxM1q0P2O4YdI3BLLn0yCR+FfNNfb5Vy/VY8p9nlfL9VjyhXpf7NfiO60H4uaP5UjCC+k+yXCZ4ZWHH5ECvNK9S/Zj8MXXiD4r6bJHETbaY/2y5kxwoUfKM+pJ/St8by/V5821jfGOPsJ821j7rPWig9aK+BPhQooooAKKKKACiiigBCARg9D1r5i+OP7PF5calca94DjidZmMk2mswQox5JjJ4wT/CcY9a+nj0r57/ab+MuqeFNUTwn4ZZbe9aBZbm9KhmiDfdVB0Bxzu9xivQy2VdVkqG/4fM78udf2yVHf8D53Pwu+Iguvsv8AwhusebnGBbkjP+90/HNeyfBb9nTUv7Rt9a8exRW9vC4kj05XDPIw5HmEcAewJzXhVz418XXNy1xN4n1iSRjuZmvHJJ9ete5/sz/GXXZ/E9r4R8U6hJqFreny7S5nOZYpMcKW/iU9Oa+ix/1xUW4tedr3+R7+O+tqi3FrztufVCKqIqIoVVGAAOAPSnUinIyKWvjT5EKKKqahqVjYAfa7lIyeinkn8BTSb0QnJJXZborLs/EGk3Ugjiu1Dk4AcFc/nWpTlFx3QozjJXi7hRRVfULy10+ymvr64jt7aBDJLLI2FRR1JNSlcog8QaPpuv6Nc6Rq9pHd2VymyWJ+hHr7EdjXyR8R/gRpelaxLb+H/Hfh6PnP2LVb5IJos9i3OfxANegeNvjjcal4F8Vav4W3Wtra3UGm2N0w/eu8gZnmx/CNowo6jr9Pky5nmuZnmuJXmldizu7ZLE9yTX0mVYTEQu+blXbc+hyvCYiN3zcq7bnq2g/BgTXiprvxB8FadbkglodVSdyPYAgfrX1t8LfBPhzwR4bjsfDyrLHMBJLdlgz3JxwxYcEemOK/PBSV6HA74r379nr4kar4V8AeJrmYy6jYaVJbSR2rvjYrvtcIe3Y46ZrfNMJXqU789/LY3zLC16lO/Pfy2Pr6isTwV4o0bxf4fg1zQ7pbi1mH0aNu6MOzD0rbr5WUXF2a1PmJRcXZ7hRRRSEFFFFABTZHSNGeRlRFBLMxwAB3NOr5U/ae+Ll1f6lc+A/DU0iWsT+VqE8ed0794lxzj19TxXThMLPE1OSJ04XDSxE+WIn7Q/xyn1Z7jwj4GupEtTmG5v4SQ9wx48uMjnb6kcntxXmv7SWB8X9UjUYWKC1jA9AtvGP6V7Z+zd8ERo6weL/F1sp1HAeyspBkW47O4/veg7fWvGv2pE2fHLxAOOTAePeFDX0eAlQjiPY0dop3fd3R9BgZUViPZUfsp699UeY10Pw0kaP4h+HXViCupQY5/wBsVz1b/wAOF3fEHw8vrqMH/oYr2Kv8OXoetV+CXoe4eEfjJfeAfinrvhrxEZ5/Dx1OYDcCXs8sfmX1TuV7dR6V9TadeWuo2MN9ZTxz206B4pY2BV1PQgivIf2jPg7D43s5Ne0CKKDxFAvI+6LtR/CT/eHY/hXjv7OnxP1TwN4mj8E+II7l9MnufI8pwd9lMxxkA/wknkfiK+VqYenjKPtaOkluv1PmKlCni6PtaOkluv1PsK+nFtZzXBGfLQt+VeW3lxNd3Dz3Dl5HOTn+VejLfadqtvNawXSMzqVIPB5rzy/tJ7G5a3uEKup/P3FcuDSjdPc+Tx8nJRaehXrvfBF/Jd6a0MzFngIAY91PT+RrggMkAdT0ru/Clquk6S9zfOsBmbd85xgDpWuLtyW6mOBuql+nU2767trGzlvLyZILeFC8srnCoo6kmvjD9oX4xXXjm9fRdEleDw7bycDo14w6O3fb6D8a7f8Aa88T69fyab4f0f7Q2iTxmSdoI2PnShsBGx2Awcd80fs8fAiUyW3irxzabVUiSz02Qck9nkH8l/OujBUaOFp/WK2/Rf1/SPs8DChRpLE1Hft/X9WOD1Lwxq/h/wDZoe71a1Nr/aniCC4t434cx+RIMkdskEivHa+0P2zk/wCLQ22MALq0PH/bOUV8X17OV1nXpSqPq2ezllZ1qcqj6sK9d+BXh3UfFXgT4gaJpKJJey2ls8SM2NxWQnA9z2ryKvpP9hb/AJC/ij/r3g/9CatMxm6eGlJbq35o0zCbhh5SXS35o8r+Fnj7xB8L/FjtGkrwNII9Q0+UlQ4Bx3+647H8K+5PBfifR/F3h+31zRLpZ7WYfRo27qw7MD2ry/8AaF+C9v41gl1/w/HFbeII1+dPupdgdj6P6Hv3rxb9m7UPGXhP4uWvhpLK7WK9nEOpWcqMBGo6y+xXHXuOK8XERo4+i60NJrdf1+DPHrxo46k60NJrc+06KKK+fPBCiiigAribD4W+CbPxpceL49GjfVZ3MhaRiyI56uqHgE+tdtRVxqShfldrlxqShfldriHvXyf8ffB/hPxD8VdVv5fiVpGk3jCGOayubSUmNkjVfvjg5wD+NfVV/dQ2VjcXtwwWG3iaWQnsqgk/oK/N7xfqs2u+J9R1i4YmS9uZJ2z/ALTE/wBa9jJKM51JSjK1l/W/oetk1GU6kpRlay/rc73/AIVToZ5X4r+Eyvr84rV8G+A/B2h+LtJ1O8+LHh+YWt3HL5MFrMxchuBnoM+teMU6P745I9x1FfQyoVXFp1H9y/yPflQquLTqP7kfp0GVwGXBU8gjvXD+MvhT4N8VeJLPxFqNjJFqdrIr+fbSGMy7TkB8dfr1qX4H+If+Eo+Fmhaszh5jbiGc/wDTRPlb+VdpXxN50KjSdmtD4xudGbSdnsclq/hVgzXGlyYbOfLY4P4Gq0t1cQaKX1m0W5lE3lxJMvKgDk57121cp8RT/o1mP9tv5VtRqyqSUZHl16MaUXUj/wAAoaFqlq+pww/2TZwtIdqSIpypPQ806HRtZ1i5MmoSPHGrEbpO49lrF0b/AJC9n/13T/0IV6lWlefspe71MsND28ff6Gfpej2Onw7IolkYncXkG4k/0rQoorglJyd2enGKirLY8b/a3m0c/DuysNZvbuyjuNRRo5be2Ex3IjcFSy8YbrntXyn/AGX4DH/M0ayfrpCj/wBq19GftvtjwdoA9b6T/wBAFfI1fWZPSbwyak1v2PqsppN4dNStudcum+BFznxLrJ/7hS//AB2vb/2Q77wvYeLdU0nRtQ1C+ub61EmZrRYVRYzzyGOSd1fMs0ckMhjkGGGMj6jP9a9n/Yy/5LEf+wZP/Na6Mwo3w025N6eR0Y6lfDTbk3ofadRiGETmcQxCYjBk2DcR6Z61JRXxR8cFFFFACMNwwaKWigAooooA8z/ac13+wfg7rEiPsmvQtlEfdzz/AOOhvzr4Oxx0r9L9b0jS9bsjZavp9tfWxOTFPGHXPrz0NeJ/GH4U/CTw34Zu/E19o+o2cMLIrJp05GSzBRhWyO9e7lOPp0I+zcW22e3leOhQj7NxbbZ8eUYNexaTofwa1TSNX1eK58WRW+lRxyzI6xlnDyBAFPrlhXXfBvwN8GPH2q3ljpsPiaSWzhWZxdzqispbHAUete5Ux8YRcnF2W+h7U8fGEXJxdlvoa/7D/iBpNP1zwvM3+pkW8gB/ut8rAfiM/jX0tXP+DfBfhjwfbNb+HdHtrEP/AKx1GZH+rHk10FfIY2tGvWlUgrJnyeMrRrVpVIqyYVzvjWxub+O2W2VGKEkguF/nXRVxHxEA/tG04/5Yn+dThk3UVjzcW0qTuV9M0LUodStppI41RJVZj5qngHPrXf15Pbxsl3CGTGXQ9OxIxXrFa4xO6uzDANWkkgoooriPQPnb9uI/8Ux4bH/T5Mf/ABxa+TYxmRR6kV9WftzsBoHhdWIGbqfkn0VK+WdMjW41C3gVxukmRFGepJxX2eTu2ET9fzPr8pdsKn6/mb3xQsP7M8cahYbdoh8oAen7pD/WvRP2Mv8AksZ/7Bk/81rA/agto7P436+iYVWMLAeg8lB/St79jJl/4XGeR/yDJ/5rTry5svcv7v6FVpc2Acv7p9qUUUV8WfHBRRRQAUUUUAFFFFABXk/7Wn/JENX/AOu1v/6NWvWK5r4m+EYPHPgu+8M3N3JaR3Ww+cihihVwwOD16Vvhaip1oTlsmjfDTVOtGctk0fDngrj4cePD/wBOlp/6VxV6f+w3/wAj1r//AGDF/wDRgr0XQf2c9L0vwl4g0JvEl1O+sJEn2j7Mq+SI3DjC5O7JA7iuh+CHwbs/hnqOo38WtzanPeQrD80AiVFDZ7E5Oa93F5jQqUasYvV7aeh7eKx9CdKpGL1b0/D/ACPU6KKK+bPnQrkviBalntLndgE+VjHqetdbWbr+mNqkMEayiPypQ/IzkVtQnyTTMMTDnpuJzGq6YV8S2NuknMiRnJHTb1/lXc1mXekmfXbTUhKAIE2lCOvX/GtM9adapzKIqFLkcvNhRRRWB0GN40traXw3qFxNaW88ttaTSQmaJX2MEJBAI9QPyrw39kjWbvxlJ4lbxFb6fdtYm1NsfsUamMsZckYH+wv5V9CX9st5Y3FnISEniaNiOuGBB/nXnHwF+FbfDKDWVk1ldTfUpIjlbbyggjD4H3mz9813UasI4apF/E7W+/U7aNSmsPUjL4tLffqYv7WF7L4f8Cwa1pMdtBqL30cT3BgR3ZMHgkjpXUfAVIb/AOF/h7X7q1tTqd3abprhIFR2O4jqB7CrPxn8BL8RPB50I6kdOZZ1mWbyfMAK9tuR/OtrwBoEfhXwbpfhuK4a5TT7cQiZl2l+5OO3WiVWDwkYL4r/AIBKrD6qoL4r/gbtFFFcJxBRRRQAUUUUAf/Z">
            <a:extLst>
              <a:ext uri="{FF2B5EF4-FFF2-40B4-BE49-F238E27FC236}">
                <a16:creationId xmlns:a16="http://schemas.microsoft.com/office/drawing/2014/main" id="{7A01B6C3-F8BC-43C0-8EE9-05EDB04FE8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114D037-A5F9-4F11-B919-E99B7AAD4E12}"/>
              </a:ext>
            </a:extLst>
          </p:cNvPr>
          <p:cNvPicPr>
            <a:picLocks noChangeAspect="1"/>
          </p:cNvPicPr>
          <p:nvPr/>
        </p:nvPicPr>
        <p:blipFill>
          <a:blip r:embed="rId4"/>
          <a:stretch>
            <a:fillRect/>
          </a:stretch>
        </p:blipFill>
        <p:spPr>
          <a:xfrm>
            <a:off x="1623393" y="1314106"/>
            <a:ext cx="8945214" cy="3976806"/>
          </a:xfrm>
          <a:prstGeom prst="rect">
            <a:avLst/>
          </a:prstGeom>
        </p:spPr>
      </p:pic>
    </p:spTree>
    <p:extLst>
      <p:ext uri="{BB962C8B-B14F-4D97-AF65-F5344CB8AC3E}">
        <p14:creationId xmlns:p14="http://schemas.microsoft.com/office/powerpoint/2010/main" val="1975426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279576" y="113985"/>
            <a:ext cx="7848600" cy="1181100"/>
          </a:xfrm>
        </p:spPr>
        <p:txBody>
          <a:bodyPr/>
          <a:lstStyle/>
          <a:p>
            <a:pPr eaLnBrk="1" hangingPunct="1"/>
            <a:endParaRPr lang="en-GB" altLang="en-US" sz="4000" dirty="0">
              <a:latin typeface="Avenir LT Std 65 Medium" pitchFamily="34" charset="0"/>
            </a:endParaRP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
        <p:nvSpPr>
          <p:cNvPr id="7" name="Rectangle 6">
            <a:extLst>
              <a:ext uri="{FF2B5EF4-FFF2-40B4-BE49-F238E27FC236}">
                <a16:creationId xmlns:a16="http://schemas.microsoft.com/office/drawing/2014/main" id="{83F0CF0D-D6B1-4D8C-857F-BF0E10A99E56}"/>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0" name="Rectangle 9">
            <a:extLst>
              <a:ext uri="{FF2B5EF4-FFF2-40B4-BE49-F238E27FC236}">
                <a16:creationId xmlns:a16="http://schemas.microsoft.com/office/drawing/2014/main" id="{5878449A-7571-43DB-B53B-8700B6008FF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1" name="Rectangle 10">
            <a:extLst>
              <a:ext uri="{FF2B5EF4-FFF2-40B4-BE49-F238E27FC236}">
                <a16:creationId xmlns:a16="http://schemas.microsoft.com/office/drawing/2014/main" id="{ADD9B904-EFF7-48FC-AF93-27F9AD35B5B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3" name="AutoShape 8" descr="data:image/jpg;base64,%20/9j/4AAQSkZJRgABAQEAYABgAAD/2wBDAAUDBAQEAwUEBAQFBQUGBwwIBwcHBw8LCwkMEQ8SEhEPERETFhwXExQaFRERGCEYGh0dHx8fExciJCIeJBweHx7/2wBDAQUFBQcGBw4ICA4eFBEUHh4eHh4eHh4eHh4eHh4eHh4eHh4eHh4eHh4eHh4eHh4eHh4eHh4eHh4eHh4eHh4eHh7/wAARCAGeAL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ooooAKKKKACiis3xFr+i+HbBr7XNUtdPt16vPIFz9B1P4U0m3ZDSbdkaVQ3l1b2ds9zdTxQQoNzSSOFUD3Jr54+In7TumWizWngvTWv5hwLy6ykQPqF6t+lfO3jbx94s8ZzmTxFrFxdpnKwBtkKfRBx+eTXrYbJq9XWfur8fuPVw2UVqus/dX4n1V8Q/wBo3wdoPm2nh9X8Q3y8ZhO23U+7/wAX/AQa+dfHfxo8feK5ytxq8mn2ituS109jCg9MkHc34n8K85JyaSvocNlmHoapXfdnvYfLaFDVK78z274d/tGeMdBaO115U8QWK45lO24A9nHDf8CBPvX0b8PvjF4G8Z+XBZaoLLUH/wCXO9xHJn2zw34E18CUqnac1licnoVtYrlfl/kZYnKaFbWPuvyP087ZHI7UV8HfDz42eOvCBSCPUTqenrjNrfEyAD0V/vD9fpX0d8Pv2hvBXiTy7XVnbQL9sDbcnMTH2cf1xXz+JyrEUNbXXkeDiMrr0dbXXkev3M0dtbyXEzbY413McdBWZB4j0maZIY53LuwVR5TDk/hUmtTQ3Hhu6nt5o5onhJV42DK30Irz/R/+Qraf9dk/9CFc1ChGcW30PBxOInSmorqep0UUVynaFFFFABRRRQAUUUUAFFFcB8QPi94H8Gq8N9qi3l+o/wCPKyxLID6MR8q/8CIq6dOdR8sFdl06c6j5Yq7O/rmPHHj3wn4LtjN4h1m3tXxlYAd8zfRBz+eBXy18RP2jPGevGS18Pwr4fsmyAYTvuGHvJ2/4CB9a8XvLm8vLh7i7klnmc5aSQlmJ+pr28Nkc5WdZ2XbqezhslnLWq7H0P8Q/2ntSu1ltPBemLYxHIF5dYeU+4Tov45rwPxF4g1nxFfNfa5qNzqFwxzvnkLY+g6Cs3Y/9xvyo2P8A3G/KvoMPg6GHX7tf5nu0MJRoL3ENop2x/wC435UbH/uN+VdVzquNop2x/wC435UbH/uN+VFwuNop2x/7jflRsf8AuN+VFwuNop2x/wC435UbH/uN+VFwudN4Q+IHizworQ6LrE8Vs4w9s7b4mHptPA/CvZPAHxx0ebUbNPE1u2nssiE3EWXi4I5I6j9a+ddj/wBxvyo2P/cb8q5a2EpVb3Wp5uNyrC4zWpHXutz9K9D1rSddsVvtH1K1v7ZgMSQSBh9D6H2OK0K/Nvwz4j8QeGr5b7QdRu9OnB+9A5UH2I6Eexr3/wCHn7Td9b+XZ+NdJ+1JwDe2ahZPq0Z+U/gRXzeJyWrT1pvmX4njYnJ6tPWm+ZfifUtFc74M8beF/GFp9o8P6xa3hAy0QbbKn+8hww/LFdFXjyjKLtJWZ5Moyi7SVmFFFFSSFFFFAEN5bQXlrJa3MYkhkUq6How9K5gfDL4e5J/4QvQSSeSbJP8ACutoHWrjUlH4XYuM5R+F2PJb3QfAVveTQD4eeHWEblcm1TnH/Aai/sfwH/0Tvw5/4DJ/8TVzWP8AkLXf/XVv51DbwTXD7IInlbGcKMn/ADzXsJaJtv72eLLMcXzNKbIf7H8B/wDRO/Dn/gMn/wATR/Y/gP8A6J34c/8AAZP/AImr39lan/0D7n/v2aP7L1LOPsFzn/rmaXu/zfi/8w+v43+dlH+x/Af/AETvw5/4DJ/8TR/Y/gP/AKJ34c/8Bk/+Jq9/ZWp/9A+5/wC/ZqG5tbm2IFxBJET03rjNNWez/Fg8wxi+2yv/AGP4D/6J34c/8Bk/+Jo/sfwH/wBE78Of+Ayf/E06iny+b+9k/wBpYr/n4xv9j+A/+id+HP8AwGT/AOJo/sfwH/0Tvw5/4DJ/8TTqKOXzf3sP7SxX/Pxjf7H8B/8ARO/Dn/gMn/xNH9j+A/8Aonfhz/wGT/4mngEnAGTVn+ztQ/58bj/v2aGkur+9jWY4t7TZT/sfwH/0Tvw5/wCAyf8AxNH9j+A/+id+HP8AwGT/AOJq5/Z2of8APjc/9+zR/Zuof8+Nz/37NLTv+LH9fxn87Kf9j+A/+id+HP8AwGT/AOJp0OieA5Jo4/8AhXfhwbmC5+yp3P8Au1Ylsb2JDJJaToo6lkIFMs/+PyD/AK6r/MUWVtG/vYLMcXfWbOxsPh/4HsLyK9sPCmj2lzEQ0csNqqOp9iBmunoHQfSivGlOUvidz2ZTlL4ncKKKKkkKKKKACgdaKB1oA8s1j/kLXf8A11b+dYXjeWWH4ceK5oJZIpU0mVleNirKdy8gjkVu6x/yFrv/AK6t/OsbxbDBceA/E0N1diztn0uUSzmMv5a7k52jk/hXux2j8jx8D/vkP8X6nx//AG9r3/Qc1T/wMk/xrrtL1nWW+E2tTHWNSMi6pbqHN1JkDY3Gc1Q/4R7wV/0UBP8AwUzf410+n6H4VX4Y6tCnjZGtm1OBnn/syUbW2thdvU59a92tVptLR7r7L7+h+nVqlOy0e66Pv6HnP9va9/0HNU/8DJP8a+pPgjc3N38GtDmuria4lNxdgvLIXY4l9TzXz1/wj3gr/ooCf+Cmb/Gvo34R2thZ/CXRYNN1IalbCe623AhaLcTLyNrcjB4rmx84ShHlXXs10fkeNxLOLwLsuq6NHR0UUV5h+eBRRRQBJbf8fEf++P518w/GfxFr9t8VPEkFvrmpQxR37hES6dVUYHAANfT1t/x8R/7w/nXzr8XNE8Kz/E7xFLe+NUtJ3vmLwnTZX2HA43Dg11YJxVZ8yvp2v1R9Zwq4qpU5lfRdLmN8JfEWv3HxF0SG41vUponulDI905UjB6jNcvJ4o8S+Y3/FQ6t94/8AL5J/jXefC7Q/CkPxB0WWz8bJdSrdArCNMlTecHAyeBXOSeHvBfmN/wAXATqf+YTN/jXoxnS9q/d6L7L8/I+wjKn7R+70XR+fkej/ALLWsatqWveI4tQ1S9u400ncqzTs4B81ecE17ZZ/8fkH/XVf5ivIf2bNM0Gx1rxDJo/iVdWlbStrxiykh2DzF+bLcH6V69Z/8fkH/XVf5ivLxbi6snFfhbofCcRtPHe6ui8j1gdB9KKB0H0or5o1CiiigAooooAKB1ooHWgDyzWP+Qtd/wDXVv51z/j3/kmXi7/sES/+hJXQax/yFrv/AK6t/OqzLazWd3Y31nFe2d3CYJ4ZCQrocZGRg9hXuxdkn6Hh4arGjiY1JbJ3Ph6uw0r/AJJDrf8A2Frb/wBAavpD/hX3w2/6EPTP+/8AP/8AF1aj8IeBI9Lm0uPwXpwsppVlki86bDOowD97PevUqZjGSVovddv8z7apxRg5JaS3XT/gnxrX1h8B/wDkimhf9fF5/wCja0P+FffDb/oQ9M/7/wA//wAXW9ZWumabpFtpGjaZBptjbs7RwxMzAFzljliT1rHF4yNeKiota+XZnm5znuGxuGdKmne6eo6iiiuI+RCiiigCS2/4+I/94fzr5O+OH/JXPE//AGEH/kK+r422urdwQaydY8JeBdY1S41PU/BemXN5cuZJpWlmBdj3OHxW+FrqhU5mr6HvZFmdHATnKqnr2PmH4O/8lK0L/r7X+Rrk5f8AWv8A7xr7J0rwh4D0rUIdQ0/wVplvdQNvikWWYlW9eXxVU+AfhuSSfAWlZP8A02n/APi67VmEVNy5Xsu3n5n0K4owam5Wl06evmeVfskf8jH4l/7A/wD7VSvebP8A4/IP+uq/zFZ2gaH4X8Om6k8PeGbHS5rqLyZZYZJGYpkHHzMR1ArRs/8Aj8g/66r/ADFcGIq+1qSmlb/hj5fOMdTxuKVWntZbnrA6D6UUDoPpRXzh3hRRRQAUUyd/LiL4zjtRQA+gdaKB1oA8s1j/AJC13/11b+dVatax/wAha7/66t/Oo7W2uLqQx28TSMBkgele6naKPm5JuTSIaKv/ANjan/z5y/8AfNH9janj/jzk/Kl7SPcfsp/ysoUVf/sbU/8Anzl/75qveWlzZuq3MLxFwSu4dRQpxezE6ckrtEUcckhIjRnI67Rmn/Zrj/n3m/74NUPEmoX2l/D/AMW6hp11La3dvpMskM0TbWRhjBB7GvmBvix8SQf+R31z/wACm/xrooYepXvy20PbyzI5Y+k6kZ2Pq77Ncf8APvN/3waR4ZkUs0MqgdSUNfKP/C2PiR/0O+uf+BTf417P+zl4u8TeJtK8WL4g1y/1MW8VmYRczF9haRs4z0zgVdfCVaMOeVrafnbsdOM4bnhaMqznex6HRSgEtgdewp/kTf8APKT/AL4Ncx8zYjoqTyJv+eUn/fJo8ib/AJ5Sf98Gi4WZHUtn/wAfkH/XVf5imtDKq7micKOpKkCnWf8Ax+Qf9dV/mKHsNbo9YHQfSigdB9KK8E+lCiiigAPNFFFABQOtFA60AeWax/yFrv8A66t/Ouf8e/8AJM/F3/YIl/8AQkroNY/5C13/ANdW/nWP4sSzk8BeJl1CWaK0Olyec8KhnVdycgHrXuxdlH5Hj4F2xkP8X6nxfvf+83511+lM3/CotbOTn+1rbn/gDU77D8N/+g54g/8AAGP/AOKrp7C08CD4Y6rHHq+tm0Op25kkNmm9W2NgAbuQa96rWTS0e66eZ+n1aqaWj3XTzPJ97/3m/OvrT4KEn4JeFcnPF5/6VSV8+fYfhv8A9BzxB/4Ax/8AxVfSHwvj0yL4S+Gk0ee5nsgLvy5LiMI5/wBJkzkAkDnNcuYVFKEVZ79vJnh8TVFLBaLqv1LXjj/kl/jT/sCzf0r40f7xr7L8cf8AJL/Gn/YFm/pXxo/3jVZXtP1/QOFP91l6ja+gv2TP+QZ4z/64WP8A6Mevn2voL9kz/kGeM/8ArhY/+jHrbMv4D9V+aPSzz/canoe06P8A8hi0HYzr/Ovlrxp8RvHtr4y1y3t/GWvRQxajcJHGt7IFRRIwAAzwAK+pdH/5DFp/13X+dfLXjXwPdXHjHW518R+FIxJqNw4WTVkDLmRuCMcH2rz8F7P2j9p2PmuFvZ3qe08jQ+H3xC8c3j6+Lnxdrk3k6JcTR771zscFMMOeCMnmuY/4Wd8Qv+h28Qf+B0n+NdP8P/BtxZvrxbxD4Yl83RLiMCLVFbaSU5PHCjua5j/hAbv/AKGfwj/4N0/wruh9W55aLp0Pq4rD88tF06Hsn7OXinxH4i0zxOuu65qOprAtuYhdXDSBCX5xk8V6lZ/8fkH/AF1X+Yry39nLw/Nomm+JjLqmj33mrb4+wXgn24f+LHSvUrP/AI/IP+uq/wAxXl4jk9rLk2/4CPg+IOX6++TayPWB0H0ooHQfSivnDpCiiigAooooAKB1ooHWgDyzWP8AkLXf/XVv51z/AI9/5Jl4u/7BEv8A6EldBrH/ACFrv/rq386gRo/Kmgmt4LmCeMxywzxh0dSQSCD16Cvdjok/Q8LD1VRxEaktk7nw5muw0o/8Wg1v/sLW3/oDV9S/2J4V/wChN8N/+C2L/Cpl07w+tnJZr4V8Pi2kdZHiGnx7WYdCRjBIr0qmY8yXude59nPirDSS9x/gfEma+tvgn/yRLwr9Lz/0qkrf/sTwr/0Jvhv/AMFsX+FXQYY7O3srOztLK0twwigtoRGi7m3HAHHJJP41jisX7eKjy2s7/gzzc4z2jjsP7KEWndMyvHH/ACS/xp/2BZv6V8aP9419l+OP+SX+NP8AsCzf0r40f7xrqyvafr+h6/Cn+6y9RtfQX7Jn/IM8Z/8AXCx/9GPXz7X0F+yZ/wAgzxn/ANcLH/0Y9bZl/AfqvzR6Wef7jU9D2rRv+Qxaf9d0/nXxd4/A/wCE68Qcf8xS5/8ARrV9lWsxt7qOdRkxuGA9cGuU1D4bfDXUNRudQu/CTSXFzK80rDUrgZZiSTgPxya83CYhUJuUk3ddD47IMzoYBzdW+ttj50+GH+t8Sf8AYAuv5pXIV9gaX8P/AIdaWbo2PhVojdW7W03/ABMrht0bY3Dl+Og5qn/wqv4W/wDQnt/4NLn/AOLrsjmMFOT5Xr6f5n0MeJsEpN66+Rwv7J//ACDvFv8AuW3/AKHXtdn/AMfkH/XVf5isrwx4c8K+FbW9h8NaH/Z5vQgnY3csu4Kcj75OPwrVs/8Aj8g/66r/ADFedXqKrUlNLf8AyPks4xlPGYt1aezsesDoPpRQOg+lFfOnoBRRRQAUUUUAFA60UUAef6loOrTajcSx2bsjSMVII5Gar/8ACO6z/wA+L/mP8a9IorrWMmlayOF4Cm3e7PN/+Ed1n/nxf8x/jR/wjus/8+L/AJj/ABr0iin9dn2Qv7Pp92eb/wDCO6z/AM+L/mP8aP8AhHdZ/wCfF/zH+NekUUfXZ9kH9n0+7PL9c8H65q3g/wAR6LDbpDcahp0lvC0rYTc2MZIrwJv2Y/iITzc6IP8At5b/AOJr7NorWjmlejfktqevgMVUwNNwpbeZ8Zf8MxfEP/n60X/wJb/4mvT/AII/CbxV4F07xEurfYp21CO2WFbWUucxuxOcgY6ivfqKqrm2Iqx5ZWsbYnMa2JpSpT2Z5v8A8I7rP/Pi/wCY/wAaP+Ed1n/nxf8AMf416RRWH12fZHhf2fT7s83/AOEd1n/nxf8AMf40f8I7rP8Az4v+Y/xr0iij67Psg/s+n3Z5v/wjus/8+L/mP8aktvD+sLcxM1k4VZFJOR0z9a9Eoo+uz7Iay+n3YDpRRRXGdwUUUUAFFFFABRRRQAUUUUAFFFFABRRRQAUUUUAFFFFABRRRQAUUUUAFFFFABRRRQAUUUUAFFFFABRRRQAUUUUAFFFFABRRSUALRRRQAUUUUAFFFFABRRRQAUUUUAFFFFABRRRQAUUUUAFZ3iDWLXRLJbq6SaQNII0SJQzMx6AZIH61o1zHxLhMnheS4AJNpLHcYHU7W6frWtGKlUUZbEVG1FtbmdceOrt/+PLRNqno1xOAR9UAP/oVdJ4V1Ya3osV/5YikLNHLGDnY6kqwB7jIOD3GK83Pyt9K6H4a3Ji1PU9O3HZII7qMH12+W4HsNin6vXdXw8FTbitUcGGxU6lTlkd3SMyqpZmCqBkk9AKWuM+JWoSbYNDhYqLtTJcEcfuVOCoPuSB9K4KVN1JqJ31JqnFyZW1rxnd3UrQ6B5ccCnBvZV3eZ/wBc16Y9z19O9YbXurO+59e1QnOTtn2D8hwKhAVQANqqBgdgBUtrZ6re2P22x0e7ntyN0cgMaiQeqh3BPscAH3FevGnTprRJep4zrV6z92/yLdj4g8RWLApfi/iHWK6UEkezjkH65Fd74f1e11rT1u7bcpBKSxOMPE46q3+ea8xhkWWMSRk4yRhhggg4IIPIIIIP0rW8F3ZsfFUa5Kw38ZikHbzF5Q/XGRWWIoRlFtKzRthcVPnUJs9JrzzXPEmtPrl5Hp+oJbWlvMYEQQI5crgMxLc/e3DH+zXfzyxwwPNK4SNFLMx6ADkmvH9PZ5bNbiUETXBM8oI53uS7fqxrnwdNSvJq50Y6rKEVyux0Nv4v8QREebHp1yg/2GRz+IOP0q9D48YAG70O4jH/AE7zLKfyO3+dc5YWN7qmojT9PaGOQRNM8koJVVBAAwMckn17Hr0pdRsdR0u6ittTto4zKD5UsUu+OTHUcgFT7EfQmup0aLdrK5yxxGIUOfodvp/jDQbuVIGu3tJnICx3UZjyTwBu+6ST0wa3wc15DLGksZjlRXQggqwyMEYNdx8OL6a60Wa0uJHkksJzbh2OS6bQyE+uFYLnvtzXJiMNGEeaJ14bFuq+WS1Onqve31lYxrJfXlvaoxwrTyhAT7E1j+Ntcm0exijs1V767cxwbhlUwMs5HcAdu5wK89MCtK9xcO91cOP3k053M359B7DgVNDC+0XNJ2RWIxcaL5bXZ6fH4i8PyOEj13S2YnAAu48k+3NaQZSBgg56V49i3dmhxFkAhl44qfS573RXEujy+UudxtWOYJR6Y/hP+0v6jitpYFW91mNPME3aSPW6Ko6DqUOr6Rb6jAGCTKTtbqpBwVP0IIq9XntOLsz0U7hRRRSAKr6laJfafc2b4xPE0eSOmRjNWKKadncDxyxZjZQh1IdB5bZPOVO3n34rS8OXBs/FWmXAOFldrWQnoFkXI/N0jH41FrEH2TxNq1soO37QJx6fvFDY/CqGpTNbWMl3HnzLYrcpgfxRsJB+qgV7tvaL1/U8Bfuq3oz2WvNPF8jSeMtQVjxHBAqewwxP64/KvSUYOgYEEEZBHevOPGcfl+MbxiMebbQsg/vY3Bj+ZFebgvjfp/kenjr+yMS+RZYo4H5jnuIYZB6o8qow/EMRXsSIqxCMKAoGMV45qTeXZtcDrbslwB6+WwfH47cV7DbyLNBHKjBldQwIPBBrXHXtH5/oY5da0jzXxRALTxdqUMYxHMsN1gdAzgqf/RQP4ms9JDDqGn3I58i8jfHrzj/2atPxjMJvGd8EwVhtoImb/by7FfwDKfxrNSMzX1hbjrPdxJ9Oc/8AstdVP4Fft+hy1P8AeNO56B8QJ/s3g/UVGA00Ytl/7aEJ/Jifwrz4DAA549a6r4oXGRpVip5kuHuDnoRGpGPzkU/hXLZHLN9TWWEjakvM0zCV6ij2LXh/VptC1K7ulsWvI7mKJMJIqvHsL5xuwDncD17VL4g1ybXpbQNp8lnBbMznznRpHYjHRCQAPrn2q1onhG41PQrbUm1WW2nu4xMqCNXREblBg4OduMnPUmsi5hns7+50278v7RbFdzRk7XVhlWGemfStF7KVRtfEv+GFU9vTpKL+EjnkjgjaWaRY0AyWY44rtvhvZz2+k3F5cRPE19P5yI4wyoFVFz9Qu72DAGuO0Oa103Xlvr+1jvLeWVAJJeWtGJABUHjbnqcAjJOa9ZGO1c+Nm4x5bbm+ApR+O+pwPxJ8z/hI9Mx9w2cy/wDAvMjP54BrBt4YrrVNPs7mQx209yqSsrFSwwTsyORkgc/h3ruPiDpU2o6XFc2kfmXVi5mjQdZBjDL9SpOPfFcCPIvLUYO+J+44IIP6EEfgRW2GkpUkl0McXHkr87Wh6XL4X8OvafZToeniID5QtuqlT6ggZB9wc15vGjRtcQmRpfIuZoVdjlmVJGVST3OAMnuc10nhrxZNaPFY67NvjYhIb0jAz2WT0P8AtdD7Vrap4N0y9u5LqCa8sZJSWlFvKArsTksVIOCfUYrGnOVCTjVejOmtCOJgnTIPhd5n9i3zSZwdQkKZ9Nif1zXW1V0mwttL06Gws0KQRDCgnJ5OSSe5JJJ+tWq4a01Obkjspx5IKPYKKKKzLOb1zxjpmnyva2qyaheKdrRQkbYz6O/RfpyR6Vg2fjLVY9Vim1RbVNNkbZIsSnMAPRix5OD16DvWVrGmPoOrNYyZ+zTu72cp6MCSxjJ/vrk/VQDyQxqAgMCCMg9Qa9enh6XLor36nk1sXVjUttY1fG8kL+Mibdkb/QI/N2kH5t7Ff/Hcfhise5Ma20rS4EYQls+mOaS2t4LdfLt4UiUnOEXAJrzb40/EG30LTzo+lus2pXIG9sZSKPPIPYk4Ix25zzXVQouTUImdOjUxuI5aa1Z9NeGFkXw3pizAiUWcQkB6htgzn8a5v4m2pjax1dV+WMm3nb0Rvuk+24CtrwJr1v4n8IaX4gtcCO+t1l2j+BsYZfwYEfhWpfWlvfWktpdRiSGZCjqe4NeNGbpVuZo9etSvF05HlRXBw1WdO1rXtM05NNsrq1NtGuyF5oi0sK9gOcNjtkGvKND+LFhJ4om8M3Gn3ksn202ljLEVczDftQNkjB7Zr1NNN19xlPDt+RnHMsC/zkFexVpcllUt87HlzwuLwkrOLRWij2lmaRpZHYvJK5yzseST/nsBWx4Is/7Q8TiZlzb6cpZj2MrDCr9QMn8a8q+L/j7UfAl/BpMmhNHeXMAmjllmUoqliDwuQWGDxn0r6F8G21jb+GbBtPjKwzwJPuY5Zy6hizHuTmsMVJ06Sl/Nsb0MvrR5a1VWT28zj/HEwn8YtAGGLW0RQhPOWJYsB6Y2j8KyWVXRlYkAgjI6jNdf8W7rRNH8Dap4h1fTbO8+wwFoRPGGzIflQDP+0RXz5+zU3i7xrrmprqPiK6j0mwg3SEqjnzGJ2KGcHAwGJ+nvVYZqVB1NlE2qZVWrxnXi1Zdz2C01nxBZ2sVrBrH7mJBHHutI8qoGAOnPFUz5sk81zczvcXEzbpJXABbHTgcAD0FaFvolxeSSR6T4g0HV5I/vRxyGNk/3ihf/ANBFcR8SPGdv8Pr21sfEemzie7iaWL7JIsqFQcHLHaRz7VVJRnLlp2u/kcTwuMqP2fK2butKz6LfRoMyPA6R+7MCFA9ySMV6B4p8ST6TLa2Njbx3F48fmSCViqIgwATjuTwPox7Vzfw30xvE2l6V4quvLi0+eNLq0tASWJ6q0hwBkHkKO/OTxjn/AIyeMdD8K/EPTbPUblkOo2I85yMiALI3ls3fDb3HttB7msnGNaqqdrtXN6GFxFOnLlj73b0PSNC8W6dfSLa3hNhfHgQzH5XP+w/Q/Tg+1UPFXhVpJpdU0SNVuD81xbE7Un9x/df9D39a49Gtr60WRGiuIJVyrAhlYeoPQ1Lbtc20XlWuo6lbx9BHHeSBFHsucD8MUlh+SXNTdvIx+uRnHlqxI0aK6tzmMlGBV45FwQejKwPcHg12/wAONRkm06fS7h3eWwdVjdjktCwzHk+owy/8AzXFQxrFGVBZiWLOzMWZmJyWJPJJJ6mul+GMbtqus3IX90I7aHd/tr5jMv1AdP8AvqniknSl5EYKTVWy2O7ooorxz2QooooAp6za2l5plxDfW0VxD5ZZkkXIOBn+nWvj/wCDnjvxJ4m+I9j4dutSC2F/PIFJiVniXkqAx5PbqTX2RcR+bbyxf30ZfzGK/PzwtdSfD/4u2ct8hj/sfVNkwPGEVipP/fJzXt5THnp1Y9bafielgcJRxNOpGcU3bT8T334kfEDwL4F11tFuP7Y8S38JH2iBZUjgiPdWKgFjjqvzD1riPjjr/hT4l/D+z8WeG7U2N9oLra3tlJGFaOCQ/IRt4KB+AR/f7V5R8TrK8sPHerR3rM7zXLzxy5yJo3O5HB7ggineGI5rfwv4jv5MraS2qWYJOBLK00UgQeuFjZvbA9RXrU8HCEYVVJ82n476Hq4bLKGGhCpT0enzufT37FmsT3vw61HS5CWTT7/90T2WRQcfmCf+BV7pcBmtpVjzvKMFx644rxf9jbRW034VS6jIuH1K+kkU+qJhB+oevbK+bzBx+tT5e54mPcXiZ8vc/PLwXqMeh/FSDV76MSfYbq4uNh/ikRZGUf8AfQWn+IPiZ441jW5NUufFGrRTF96Jb3TxRxeyqpAAra+PPhe48GfF6/L2mbC7nN3ag8LJE5+Zc/mD6VjXnhPR7iL+1NM8Y6OLFxnybpyl1Fx9xo8fMR7cGvrIyoz5asle6PqIyoz5ajW6LXxG8aX/AI48K6Dea04l1XTTPbS3G0Bp4jsZGbH8QIYf5NfbfwtkaT4beG3bOTpsHX/cFfAenae+ua/YeHdHV5jPOsMJIwZGYgFsdh7elfoloGnrpOhWGloQVs7aOAEd9qgZ/SvGzlRhThTirbv5HkZuowpwhHzZ5V+2G0y/BmbycgG/gEmP7uG/rivln/hINQ0z4Vw6HYzy28Gp6lPLePGxBmWOOJUjJ/ujLEjvuHpX2h8edCfxF8Jdf0+JN8y2/wBoiA6lozvwPwBH418aeB9S8K32h3fhfxdJc2UTT/arDUoI/MNrKVCurJ/EjBU+hUVplMk8PtezuzXK5J0HpezOY8Oa1qXh/V4NX0m7mtbu3YPG8bYOQeh9Qe4r079qjxA3iLxXokxXbKmiwSTIBwjyjeVrNh8OfDzw/nVtS8cWniRYjvg0zTbd0eZuoWRmACLnr1rR+C/hnUvit8WH1jVY86fbzLd3zqMIoGPLhX24Ax6CvSqVKfP9Yasop67fLU76lSnz+3tZRT1Prz4aaa2kfD7QNMdSr22nwxsD2OwV8afHG7vPGfx21Sztjuk+3jTLVc9AjCMD8Wyfxr7sUBQAoAAGAB2FfCvxV0670P47+I4LbctzJdTzW23rumQyIV98uPxrxMonetOfWx4+VTvWnLrY9jbxn8FvC8Np4Xi1O7WewjW3lvtNiYq0g4ZmwCjnOeSrY6ZrovGoTRfhte+OdD1221jT7e3E0KvBzMCwXBdWABGf7tfFQyMDPHSvZND1e80r9ljW7K9lbydU1dbfT1Y/eUANIR7AgfnXo1sC6XI4ybu1e/XuaYvI8PeMnq21fz+49B+BHizUPidr2oabcxx6XBaW6zF4BvdyWxgFuF/I19E6NptppOnx2NnF5cKZIySxJPJYk8kk8kmvnH9hrR5kg8Sa68f7uRobWNj3K5Zsf99LX03XjZrK1eVOOy/yPKxmFoYfESjRjZBRRRXmHOFFI+7advWigBa+cP2sfhW+oI/jvQLYvdRJ/wATKBF5kQdJQO5A6+30r6PpGVWUqyhlIwQRkEV0YbETw9RVIm+GxEsPUU4n556P48vLPS4tL1TSdK1+ygH+jJqMG9oB6K4+YL7ZxWZ4m8Uahr7wx3Edta2lvkW1naRCOCEHrhR3Pcnk4Fdz+054FtvBfxEb+zk8vTtTiN3BGOkZJw6D2B6fWvK4ziRT7ivtcOqVWCqwW59lh1SqQVWC3P0T+E+mLo/wz8OacFCmLToS4H99lDN/48xrqKy/CVxHd+FdIuoSDHNYwOh9QY1NalfC1G3NtnxNRtzbZ5X+0/4RtfE3wt1C8ZAL7SUN3bSY5AGN6/Qr+oFfC/fIPavvT9pPxBH4f+D+tSMR516gs4VPdpDz/wCOhq+Cz1r6nInP2DvtfQ+myRy9i77X0Pob9inwxbah4p1PxNcoHbS4VjtwR92SXd831Cqfzr62r5k/YYvoVj8TaWT++byLhR6qN6n9WH519N142byk8XLm6Hj5rKTxUrjXVXUqwBU8EHuK/Of4m6RFoHxB1/SLdsw2moTRR/7oc7f0xX6Ga9qdroui3mr3zBbazgeeU/7Kgkj6np+NfnH4p1abXfEepazcD99fXUlw/wBWYn+td2QRlzTfQ7sijLmm+gvhbR73xB4gstF09C91ezLDGOwJPU+wr9Avhn4L0vwJ4UttC01FbaN9xOR808p+8x/p6Cvjb9l6a3g+N2gm4wA7SRpn++UIH6193jpSz6tPnjS6WuLPKsueNPpuLXyL+2np50/4gaNrtvuje8stu9Tg+ZE/X64dK+uq+ZP262j8rwimf3mbwj6Yi/riuLKJNYuK73/I4sqlbFRXe/5Hjlh4s8C3IF14n8ByX2ojl5bLUGtop2/vPGARk99uM1Dq2sa/8TfEumaNpunw28akWumabariG3Qnk/1ZjXDDrX2P+yZ8O4NC8Mr4wv4w2qaomYNw/wBTB2x6Fup/CvocbOlg4e0tr01Z7+MnSwkPaW16anqHww8I2fgfwVp/h20IcwJunlA5llPLt+JrpqKK+NnNzk5S3Z8jOTnJye7CiiipJCiiigAooqG9uI7Synupv9XDE0jfRQSf5UID4+/bP16HUfiVZ6TCwZdMswkvPG9yW/QEV5br3gvxFoGhaRr2p6e8FhqqeZaSkghu+Dj7pI5we1VfFmpXHifxhf6nJJ5k2o3jMD/vNhf0xX2N+0V4et7j9n+8t0jGdKggnt8fwbCqn/xxmr7B1Xgo0aK66P8Ar1Z9Y6zwcaNHvo/69WT/ALLHihPEXwksLeSTN1pLGxlXOTtXmM/TYQP+AmvVq+Rf2ItZkt/Gur6G0mIb2zEyr6yRsMf+Os1fXVfPZnR9jiZJddfvPBzGj7LESS66/efL37cetP52geHUfCBHvJF9STtX+R/OsP8AZz+HOl+Ifhp4s1/VLRJp5IJrKwZxnyise4yL/tbmUZ9jWN+2LdtP8ZJ7YtlbaxgUD0yu7+te3/swQrb/ALO0Ew4MxvZG9yJHX+S1605Sw+XQ5d21+Op6k5Ohl8OXq1/mfOv7N/ihvDPxc0iSZ9lteMbK4ycDEnAJ+jYP4V941+Z+iTNb61YzRnDRzRkH0IIr9LYn8yJJD1ZQ35isM+pqNSE11X5GOeU1GcJLqvyPCf2zfFT6V4Fs/Dtu+JNWuCZsHnyo8Ej8WI/75rgv2S/hzoniq21vX/EFnHeQp/oNvFIuVDsu53+oVkAPbJqX9uaQnxT4di7LYuw/GQj+ldv+xC3/ABbDVV7jWpD+cEP+FXrRyxSho3/mXrRy1Sho3/mfN0ltceAfiw8AkJl0bVQFcjBZVfIb8Vwfxr9CIJo7iCO4iOY5UDofUEZFfCf7UMQh+N3iTZxveFj9TAlfZHwpv21L4a+HLxm3F9Ohyfou3+lRmy9pRpVnu1+iIzVOdGlVe7X6HT18V/theIV1j4pLpcDbodIthbnHQysd7/zVfqpr7K1e+i0zS7vUbj/U2sDzyf7qKWP6Cvg34Z2snj340aYmqDzvt+ptc3Wedy5aRx+QNZ5NBRlOvLaKM8ogoynWe0UcVq+k6jpbRQ6jZXFpJPEJY1mjKF0b7rDPUH1r9BPg3qMGq/C3w5eW+NhsY0I9GUbSP0rxD9uLS4Uj8MawsYEgaW1YhcZBAZR+GDj6mt39ivxC974L1TQJWy2n3XmRAn+CQZ/mDXTmFR4vBRrW2f8AwDox9R4rBxrW2f8AwD3+iiivnD58KKKKACiiigArm/ilO1t8OPEVwhwyadNg/VSK6SsTx3pE+v8Ag3V9FtpEinvbR4Y3kztDEcZx2q6TSmm9rl0mlNX7n52+FVDeJNIVuhvYAfp5i197/G1N3wc8Ur1A0qY/kua8E8L/ALL/AIpttbsbvU9f0iKC3uI5XFv5kjsFYHAyqjtX1Lq2m2eraNdaRqERms7uB4J0yV3IwwwyORweor280xlKpVpypu9v+AezmeLpVKtOUHe3/APif9k+4a3+NWjAHAmSeM++YmxX3JXD+D/hN4A8J6nFqeiaBHDexZ8ueWV5XTIwcFyccV3FcGY4qGKq88F0OHMMVDE1eeK6HxP+1TpOrXnxw1SS30u+nR4LcI0Vu7g4jHQgc19A/s76VqNv+z9Y6TfWdxZXbrdqIriMxuA8shUlTyMgj8K9VKKW3FVJ9cU6qr5g6tCFHlty2/Aqvj3VoRo8u1vwPh7R/gB8TpNXgE2hx20UcylpZblNuAeSMEk9PSvt6BfLgjTrtUL+Qp9FZYvHVMVbntoZYrG1MVbn6Hgn7S/wn8VfEHxJpmo6D9gMNpZGF1nnMbF97Nx8p4wRXRfsyeCPEXgTwpqel+IoIIpp7/zovKl8wFfLRc5wO616zRRLG1JUFQfwhLGVJUPYvY+Jf2qtE1lvjHqt7HpN/JazJC0cyWzsjYjUHDAY6ivp79nxLiP4MeF47qGSGZbPaySKVYfO3UHmu7ZVb7yg/UUBQvQAfStMRj3WoQouPw9TSvjnWoRpNfCch8arhrX4TeKJk4b+zZVz7MNp/nXyV+yYgPxy0Zm4KxXJUH18h6+2db0yy1nSbrStSgE9ndRGKaI9HU9RXm/hD4HeFPCPj2z8WaBc6hA9usq/ZJJBJEd6FOCRuGNxPU1pg8XTpYepSlvL/I0wmLp0sPUpy3l/kct+26it8PtFY9V1Tj/v09cX+wuzf8JR4mjz8psYWx7iQ16x+0/4J8QeOPBNlY+HbeO5urW9E7RNIELLsK8E8Z56E1xv7J/gDxh4L8Ua5P4i0SawguLOOOOR5EYMwckgbWPaumjWp/2bKm5K/b5nRSrU/wCzpU7q/b5n0XRRRXhHiBRRRQAUUUUAFFFFABRRRQAUUUUAFFFFABRRRQAUUUUAFFFFABRRRQAUUUUAFFFFABRRRQAUUUUAFFFFABRRXjPxo+PWjeB72XRNIt01fWoxiVd2IbY+jkcs3+yPxI6VtRoVK8uSmrs1o0KlaXLBXZ7NRXxiP2mviI115gh0cR5z5QtTtx6Z3Z/WvYfg7+0BpPjDUIdE1+1j0fVpTthZXzBO3oCeVb0Bzn1rrrZViaUeZq68jrrZZiKUeZq68j22iiivOPPCiiigAooooAKKKKACisrxZ4g0nwvoF1rmtXQtrK2XLuRkk9lA7kngCvlTxv8AtOeLL68ePwrbWukWQOI5JYlmnYep3ZUfQA/WuzC4Gtiv4a07nXhsFVxPwLQ+wKK+LPD37SfxEsLtX1O5sNXgyN0c1okRx7NGFwfrmvp/4T/EbQviJobX2ls0N1CQt3ZyH95Cx/mp7GrxWXV8Muaa07orE5fWw65pLTujtKKKK4DiCiiigAooooAKKKKAOW+LPiC48L/DvWtas1LXcFuRbgDJ8xiFU49ic/hXwfZeFPFmv3Ul1DpN7OzsXmuJVKqCTks7tgD1yTX3R8abXVbv4X68uhzTQ6jHbedA0R+bKEMQPfANfA+s+INf1cBdX1rUb5eoS4uXdR/wEnAr6XI4v2cnC17n0WSxl7OTja9zqY7rw74JTy7aPTfEuuPxPJInm2VqvdE/56yHpv8Aur2yeRDqvh2HUbVvE3gnzpbJGD3NkrbrjTn68jq0efuuPocGuINWtL1C+0y8jvNOvLi0uI8lJYJCjD8RXtOg170Xr59T2XRa95PU+/vgf4kn8V/C/RtYuyTdNEYbgkcmRDtY/pXa1w3wHh1iH4VaM+vStJqFxG1xIWjVDhzkAhQBnGPeu5r4bEJKrJR2uz4mukqsktrsKKKKxMgooooAKKKKAPlL9t7xFdPr+jeF45GW0htzeSoOjyMSoz64UcfU18319LftueF7z+1dH8WwxM1q0P2O4YdI3BLLn0yCR+FfNNfb5Vy/VY8p9nlfL9VjyhXpf7NfiO60H4uaP5UjCC+k+yXCZ4ZWHH5ECvNK9S/Zj8MXXiD4r6bJHETbaY/2y5kxwoUfKM+pJ/St8by/V5821jfGOPsJ821j7rPWig9aK+BPhQooooAKKKKACiiigBCARg9D1r5i+OP7PF5calca94DjidZmMk2mswQox5JjJ4wT/CcY9a+nj0r57/ab+MuqeFNUTwn4ZZbe9aBZbm9KhmiDfdVB0Bxzu9xivQy2VdVkqG/4fM78udf2yVHf8D53Pwu+Iguvsv8AwhusebnGBbkjP+90/HNeyfBb9nTUv7Rt9a8exRW9vC4kj05XDPIw5HmEcAewJzXhVz418XXNy1xN4n1iSRjuZmvHJJ9ete5/sz/GXXZ/E9r4R8U6hJqFreny7S5nOZYpMcKW/iU9Oa+ix/1xUW4tedr3+R7+O+tqi3FrztufVCKqIqIoVVGAAOAPSnUinIyKWvjT5EKKKqahqVjYAfa7lIyeinkn8BTSb0QnJJXZborLs/EGk3Ugjiu1Dk4AcFc/nWpTlFx3QozjJXi7hRRVfULy10+ymvr64jt7aBDJLLI2FRR1JNSlcog8QaPpuv6Nc6Rq9pHd2VymyWJ+hHr7EdjXyR8R/gRpelaxLb+H/Hfh6PnP2LVb5IJos9i3OfxANegeNvjjcal4F8Vav4W3Wtra3UGm2N0w/eu8gZnmx/CNowo6jr9Pky5nmuZnmuJXmldizu7ZLE9yTX0mVYTEQu+blXbc+hyvCYiN3zcq7bnq2g/BgTXiprvxB8FadbkglodVSdyPYAgfrX1t8LfBPhzwR4bjsfDyrLHMBJLdlgz3JxwxYcEemOK/PBSV6HA74r379nr4kar4V8AeJrmYy6jYaVJbSR2rvjYrvtcIe3Y46ZrfNMJXqU789/LY3zLC16lO/Pfy2Pr6isTwV4o0bxf4fg1zQ7pbi1mH0aNu6MOzD0rbr5WUXF2a1PmJRcXZ7hRRRSEFFFFABTZHSNGeRlRFBLMxwAB3NOr5U/ae+Ll1f6lc+A/DU0iWsT+VqE8ed0794lxzj19TxXThMLPE1OSJ04XDSxE+WIn7Q/xyn1Z7jwj4GupEtTmG5v4SQ9wx48uMjnb6kcntxXmv7SWB8X9UjUYWKC1jA9AtvGP6V7Z+zd8ERo6weL/F1sp1HAeyspBkW47O4/veg7fWvGv2pE2fHLxAOOTAePeFDX0eAlQjiPY0dop3fd3R9BgZUViPZUfsp699UeY10Pw0kaP4h+HXViCupQY5/wBsVz1b/wAOF3fEHw8vrqMH/oYr2Kv8OXoetV+CXoe4eEfjJfeAfinrvhrxEZ5/Dx1OYDcCXs8sfmX1TuV7dR6V9TadeWuo2MN9ZTxz206B4pY2BV1PQgivIf2jPg7D43s5Ne0CKKDxFAvI+6LtR/CT/eHY/hXjv7OnxP1TwN4mj8E+II7l9MnufI8pwd9lMxxkA/wknkfiK+VqYenjKPtaOkluv1PmKlCni6PtaOkluv1PsK+nFtZzXBGfLQt+VeW3lxNd3Dz3Dl5HOTn+VejLfadqtvNawXSMzqVIPB5rzy/tJ7G5a3uEKup/P3FcuDSjdPc+Tx8nJRaehXrvfBF/Jd6a0MzFngIAY91PT+RrggMkAdT0ru/Clquk6S9zfOsBmbd85xgDpWuLtyW6mOBuql+nU2767trGzlvLyZILeFC8srnCoo6kmvjD9oX4xXXjm9fRdEleDw7bycDo14w6O3fb6D8a7f8Aa88T69fyab4f0f7Q2iTxmSdoI2PnShsBGx2Awcd80fs8fAiUyW3irxzabVUiSz02Qck9nkH8l/OujBUaOFp/WK2/Rf1/SPs8DChRpLE1Hft/X9WOD1Lwxq/h/wDZoe71a1Nr/aniCC4t434cx+RIMkdskEivHa+0P2zk/wCLQ22MALq0PH/bOUV8X17OV1nXpSqPq2ezllZ1qcqj6sK9d+BXh3UfFXgT4gaJpKJJey2ls8SM2NxWQnA9z2ryKvpP9hb/AJC/ij/r3g/9CatMxm6eGlJbq35o0zCbhh5SXS35o8r+Fnj7xB8L/FjtGkrwNII9Q0+UlQ4Bx3+647H8K+5PBfifR/F3h+31zRLpZ7WYfRo27qw7MD2ry/8AaF+C9v41gl1/w/HFbeII1+dPupdgdj6P6Hv3rxb9m7UPGXhP4uWvhpLK7WK9nEOpWcqMBGo6y+xXHXuOK8XERo4+i60NJrdf1+DPHrxo46k60NJrc+06KKK+fPBCiiigAribD4W+CbPxpceL49GjfVZ3MhaRiyI56uqHgE+tdtRVxqShfldrlxqShfldriHvXyf8ffB/hPxD8VdVv5fiVpGk3jCGOayubSUmNkjVfvjg5wD+NfVV/dQ2VjcXtwwWG3iaWQnsqgk/oK/N7xfqs2u+J9R1i4YmS9uZJ2z/ALTE/wBa9jJKM51JSjK1l/W/oetk1GU6kpRlay/rc73/AIVToZ5X4r+Eyvr84rV8G+A/B2h+LtJ1O8+LHh+YWt3HL5MFrMxchuBnoM+teMU6P745I9x1FfQyoVXFp1H9y/yPflQquLTqP7kfp0GVwGXBU8gjvXD+MvhT4N8VeJLPxFqNjJFqdrIr+fbSGMy7TkB8dfr1qX4H+If+Eo+Fmhaszh5jbiGc/wDTRPlb+VdpXxN50KjSdmtD4xudGbSdnsclq/hVgzXGlyYbOfLY4P4Gq0t1cQaKX1m0W5lE3lxJMvKgDk57121cp8RT/o1mP9tv5VtRqyqSUZHl16MaUXUj/wAAoaFqlq+pww/2TZwtIdqSIpypPQ806HRtZ1i5MmoSPHGrEbpO49lrF0b/AJC9n/13T/0IV6lWlefspe71MsND28ff6Gfpej2Onw7IolkYncXkG4k/0rQoorglJyd2enGKirLY8b/a3m0c/DuysNZvbuyjuNRRo5be2Ex3IjcFSy8YbrntXyn/AGX4DH/M0ayfrpCj/wBq19GftvtjwdoA9b6T/wBAFfI1fWZPSbwyak1v2PqsppN4dNStudcum+BFznxLrJ/7hS//AB2vb/2Q77wvYeLdU0nRtQ1C+ub61EmZrRYVRYzzyGOSd1fMs0ckMhjkGGGMj6jP9a9n/Yy/5LEf+wZP/Na6Mwo3w025N6eR0Y6lfDTbk3ofadRiGETmcQxCYjBk2DcR6Z61JRXxR8cFFFFACMNwwaKWigAooooA8z/ac13+wfg7rEiPsmvQtlEfdzz/AOOhvzr4Oxx0r9L9b0jS9bsjZavp9tfWxOTFPGHXPrz0NeJ/GH4U/CTw34Zu/E19o+o2cMLIrJp05GSzBRhWyO9e7lOPp0I+zcW22e3leOhQj7NxbbZ8eUYNexaTofwa1TSNX1eK58WRW+lRxyzI6xlnDyBAFPrlhXXfBvwN8GPH2q3ljpsPiaSWzhWZxdzqispbHAUete5Ux8YRcnF2W+h7U8fGEXJxdlvoa/7D/iBpNP1zwvM3+pkW8gB/ut8rAfiM/jX0tXP+DfBfhjwfbNb+HdHtrEP/AKx1GZH+rHk10FfIY2tGvWlUgrJnyeMrRrVpVIqyYVzvjWxub+O2W2VGKEkguF/nXRVxHxEA/tG04/5Yn+dThk3UVjzcW0qTuV9M0LUodStppI41RJVZj5qngHPrXf15Pbxsl3CGTGXQ9OxIxXrFa4xO6uzDANWkkgoooriPQPnb9uI/8Ux4bH/T5Mf/ABxa+TYxmRR6kV9WftzsBoHhdWIGbqfkn0VK+WdMjW41C3gVxukmRFGepJxX2eTu2ET9fzPr8pdsKn6/mb3xQsP7M8cahYbdoh8oAen7pD/WvRP2Mv8AksZ/7Bk/81rA/agto7P436+iYVWMLAeg8lB/St79jJl/4XGeR/yDJ/5rTry5svcv7v6FVpc2Acv7p9qUUUV8WfHBRRRQAUUUUAFFFFABXk/7Wn/JENX/AOu1v/6NWvWK5r4m+EYPHPgu+8M3N3JaR3Ww+cihihVwwOD16Vvhaip1oTlsmjfDTVOtGctk0fDngrj4cePD/wBOlp/6VxV6f+w3/wAj1r//AGDF/wDRgr0XQf2c9L0vwl4g0JvEl1O+sJEn2j7Mq+SI3DjC5O7JA7iuh+CHwbs/hnqOo38WtzanPeQrD80AiVFDZ7E5Oa93F5jQqUasYvV7aeh7eKx9CdKpGL1b0/D/ACPU6KKK+bPnQrkviBalntLndgE+VjHqetdbWbr+mNqkMEayiPypQ/IzkVtQnyTTMMTDnpuJzGq6YV8S2NuknMiRnJHTb1/lXc1mXekmfXbTUhKAIE2lCOvX/GtM9adapzKIqFLkcvNhRRRWB0GN40traXw3qFxNaW88ttaTSQmaJX2MEJBAI9QPyrw39kjWbvxlJ4lbxFb6fdtYm1NsfsUamMsZckYH+wv5V9CX9st5Y3FnISEniaNiOuGBB/nXnHwF+FbfDKDWVk1ldTfUpIjlbbyggjD4H3mz9813UasI4apF/E7W+/U7aNSmsPUjL4tLffqYv7WF7L4f8Cwa1pMdtBqL30cT3BgR3ZMHgkjpXUfAVIb/AOF/h7X7q1tTqd3abprhIFR2O4jqB7CrPxn8BL8RPB50I6kdOZZ1mWbyfMAK9tuR/OtrwBoEfhXwbpfhuK4a5TT7cQiZl2l+5OO3WiVWDwkYL4r/AIBKrD6qoL4r/gbtFFFcJxBRRRQAUUUUAf/Z">
            <a:extLst>
              <a:ext uri="{FF2B5EF4-FFF2-40B4-BE49-F238E27FC236}">
                <a16:creationId xmlns:a16="http://schemas.microsoft.com/office/drawing/2014/main" id="{7A01B6C3-F8BC-43C0-8EE9-05EDB04FE8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50A515E0-89A4-4016-8B9B-170136A07E11}"/>
              </a:ext>
            </a:extLst>
          </p:cNvPr>
          <p:cNvSpPr txBox="1"/>
          <p:nvPr/>
        </p:nvSpPr>
        <p:spPr>
          <a:xfrm>
            <a:off x="2135560" y="2276873"/>
            <a:ext cx="7776864"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Chelmsford’s transport strategy and the role of Beaulieu Station</a:t>
            </a:r>
          </a:p>
        </p:txBody>
      </p:sp>
    </p:spTree>
    <p:extLst>
      <p:ext uri="{BB962C8B-B14F-4D97-AF65-F5344CB8AC3E}">
        <p14:creationId xmlns:p14="http://schemas.microsoft.com/office/powerpoint/2010/main" val="1238891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279576" y="293036"/>
            <a:ext cx="6156108" cy="486054"/>
          </a:xfrm>
        </p:spPr>
        <p:txBody>
          <a:bodyPr>
            <a:normAutofit fontScale="90000"/>
          </a:bodyPr>
          <a:lstStyle/>
          <a:p>
            <a:r>
              <a:rPr lang="en-GB" sz="3000" dirty="0">
                <a:solidFill>
                  <a:srgbClr val="7030A0"/>
                </a:solidFill>
                <a:latin typeface="Arial Bold" panose="020B0704020202020204" pitchFamily="34" charset="0"/>
                <a:cs typeface="Arial Bold" panose="020B0704020202020204" pitchFamily="34" charset="0"/>
              </a:rPr>
              <a:t>Political Context</a:t>
            </a:r>
          </a:p>
        </p:txBody>
      </p:sp>
      <p:pic>
        <p:nvPicPr>
          <p:cNvPr id="12" name="Picture 11"/>
          <p:cNvPicPr>
            <a:picLocks noChangeAspect="1"/>
          </p:cNvPicPr>
          <p:nvPr/>
        </p:nvPicPr>
        <p:blipFill>
          <a:blip r:embed="rId3"/>
          <a:stretch>
            <a:fillRect/>
          </a:stretch>
        </p:blipFill>
        <p:spPr>
          <a:xfrm>
            <a:off x="7360721" y="3753037"/>
            <a:ext cx="3010489" cy="207160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352" y="3782854"/>
            <a:ext cx="2754306" cy="2071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0176" y="1107257"/>
            <a:ext cx="2065138" cy="232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38" y="1022102"/>
            <a:ext cx="2914650" cy="238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A2DE15A9-73D6-4C59-B5F0-25E549F434F7}"/>
              </a:ext>
            </a:extLst>
          </p:cNvPr>
          <p:cNvSpPr txBox="1"/>
          <p:nvPr/>
        </p:nvSpPr>
        <p:spPr>
          <a:xfrm>
            <a:off x="1629469" y="692696"/>
            <a:ext cx="2663839" cy="5570756"/>
          </a:xfrm>
          <a:prstGeom prst="rect">
            <a:avLst/>
          </a:prstGeom>
          <a:noFill/>
        </p:spPr>
        <p:txBody>
          <a:bodyPr wrap="square" rtlCol="0">
            <a:spAutoFit/>
          </a:bodyPr>
          <a:lstStyle/>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7030A0"/>
                </a:solidFill>
                <a:effectLst/>
                <a:uLnTx/>
                <a:uFillTx/>
                <a:latin typeface="Arial"/>
                <a:ea typeface="+mn-ea"/>
                <a:cs typeface="Arial Bold" panose="020B0704020202020204" pitchFamily="34" charset="0"/>
              </a:rPr>
              <a:t>Supported by Essex MP’s and MP’s directly affected by GEML. Regular updates provided by Chelmsford City Council.</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7030A0"/>
                </a:solidFill>
                <a:effectLst/>
                <a:uLnTx/>
                <a:uFillTx/>
                <a:latin typeface="Arial"/>
                <a:ea typeface="+mn-ea"/>
                <a:cs typeface="Arial Bold" panose="020B0704020202020204" pitchFamily="34" charset="0"/>
              </a:rPr>
              <a:t>Active Steering Group with Memorandum of Understanding between:</a:t>
            </a:r>
          </a:p>
          <a:p>
            <a:pPr marL="557213" marR="0" lvl="1"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7030A0"/>
                </a:solidFill>
                <a:effectLst/>
                <a:uLnTx/>
                <a:uFillTx/>
                <a:latin typeface="Arial"/>
                <a:ea typeface="+mn-ea"/>
                <a:cs typeface="Arial Bold" panose="020B0704020202020204" pitchFamily="34" charset="0"/>
              </a:rPr>
              <a:t>Chelmsford City Council</a:t>
            </a:r>
          </a:p>
          <a:p>
            <a:pPr marL="557213" marR="0" lvl="1"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7030A0"/>
                </a:solidFill>
                <a:effectLst/>
                <a:uLnTx/>
                <a:uFillTx/>
                <a:latin typeface="Arial"/>
                <a:ea typeface="+mn-ea"/>
                <a:cs typeface="Arial Bold" panose="020B0704020202020204" pitchFamily="34" charset="0"/>
              </a:rPr>
              <a:t>Essex County Council</a:t>
            </a:r>
          </a:p>
          <a:p>
            <a:pPr marL="557213" marR="0" lvl="1"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7030A0"/>
                </a:solidFill>
                <a:effectLst/>
                <a:uLnTx/>
                <a:uFillTx/>
                <a:latin typeface="Arial"/>
                <a:ea typeface="+mn-ea"/>
                <a:cs typeface="Arial Bold" panose="020B0704020202020204" pitchFamily="34" charset="0"/>
              </a:rPr>
              <a:t>Network Rail</a:t>
            </a:r>
          </a:p>
          <a:p>
            <a:pPr marL="557213" marR="0" lvl="1"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7030A0"/>
                </a:solidFill>
                <a:effectLst/>
                <a:uLnTx/>
                <a:uFillTx/>
                <a:latin typeface="Arial"/>
                <a:ea typeface="+mn-ea"/>
                <a:cs typeface="Arial Bold" panose="020B0704020202020204" pitchFamily="34" charset="0"/>
              </a:rPr>
              <a:t>Countryside Zest</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7030A0"/>
                </a:solidFill>
                <a:effectLst/>
                <a:uLnTx/>
                <a:uFillTx/>
                <a:latin typeface="Arial"/>
                <a:ea typeface="+mn-ea"/>
                <a:cs typeface="Arial Bold" panose="020B0704020202020204" pitchFamily="34" charset="0"/>
              </a:rPr>
              <a:t>Greater Anglia fully engaged with the project.</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7030A0"/>
                </a:solidFill>
                <a:effectLst/>
                <a:uLnTx/>
                <a:uFillTx/>
                <a:latin typeface="Arial"/>
                <a:ea typeface="+mn-ea"/>
                <a:cs typeface="Arial Bold" panose="020B0704020202020204" pitchFamily="34" charset="0"/>
              </a:rPr>
              <a:t>Chelmsford City Council have regular liaison with rail user groups.</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8" name="Picture 4" descr="CHELMS_MAIN FULLCOL CMYK">
            <a:extLst>
              <a:ext uri="{FF2B5EF4-FFF2-40B4-BE49-F238E27FC236}">
                <a16:creationId xmlns:a16="http://schemas.microsoft.com/office/drawing/2014/main" id="{EA9CF218-0ECB-C145-92DB-FE56D64DD4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7518" y="6087234"/>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7097047-D136-2E40-97D2-D56BDD80C3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Tree>
    <p:extLst>
      <p:ext uri="{BB962C8B-B14F-4D97-AF65-F5344CB8AC3E}">
        <p14:creationId xmlns:p14="http://schemas.microsoft.com/office/powerpoint/2010/main" val="4055591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17658" y="3120508"/>
            <a:ext cx="6156108" cy="2646294"/>
          </a:xfrm>
        </p:spPr>
        <p:txBody>
          <a:bodyPr/>
          <a:lstStyle/>
          <a:p>
            <a:endParaRPr lang="en-GB" dirty="0"/>
          </a:p>
          <a:p>
            <a:endParaRPr lang="en-GB" dirty="0"/>
          </a:p>
          <a:p>
            <a:endParaRPr lang="en-GB" dirty="0"/>
          </a:p>
        </p:txBody>
      </p:sp>
      <p:sp>
        <p:nvSpPr>
          <p:cNvPr id="5" name="Title 4"/>
          <p:cNvSpPr>
            <a:spLocks noGrp="1"/>
          </p:cNvSpPr>
          <p:nvPr>
            <p:ph type="title"/>
          </p:nvPr>
        </p:nvSpPr>
        <p:spPr>
          <a:xfrm>
            <a:off x="1763698" y="231788"/>
            <a:ext cx="8839720" cy="756084"/>
          </a:xfrm>
        </p:spPr>
        <p:txBody>
          <a:bodyPr/>
          <a:lstStyle/>
          <a:p>
            <a:r>
              <a:rPr lang="en-GB" dirty="0">
                <a:solidFill>
                  <a:srgbClr val="7030A0"/>
                </a:solidFill>
              </a:rPr>
              <a:t>General Economic Benefits: Chelmsford Transport Strategy</a:t>
            </a:r>
          </a:p>
        </p:txBody>
      </p:sp>
      <p:sp>
        <p:nvSpPr>
          <p:cNvPr id="6" name="Title 4"/>
          <p:cNvSpPr txBox="1">
            <a:spLocks/>
          </p:cNvSpPr>
          <p:nvPr/>
        </p:nvSpPr>
        <p:spPr>
          <a:xfrm>
            <a:off x="2909646" y="1720993"/>
            <a:ext cx="2646294" cy="3348372"/>
          </a:xfrm>
          <a:prstGeom prst="rect">
            <a:avLst/>
          </a:prstGeom>
        </p:spPr>
        <p:txBody>
          <a:bodyPr/>
          <a:lstStyle>
            <a:lvl1pPr algn="l" rtl="0" eaLnBrk="1" fontAlgn="base" hangingPunct="1">
              <a:spcBef>
                <a:spcPct val="0"/>
              </a:spcBef>
              <a:spcAft>
                <a:spcPct val="0"/>
              </a:spcAft>
              <a:defRPr sz="3200" b="1">
                <a:solidFill>
                  <a:schemeClr val="tx1"/>
                </a:solidFill>
                <a:latin typeface="+mj-lt"/>
                <a:ea typeface="MS PGothic" pitchFamily="34" charset="-128"/>
                <a:cs typeface="+mj-cs"/>
              </a:defRPr>
            </a:lvl1pPr>
            <a:lvl2pPr algn="l" rtl="0" eaLnBrk="1" fontAlgn="base" hangingPunct="1">
              <a:spcBef>
                <a:spcPct val="0"/>
              </a:spcBef>
              <a:spcAft>
                <a:spcPct val="0"/>
              </a:spcAft>
              <a:defRPr sz="3500">
                <a:solidFill>
                  <a:schemeClr val="tx1"/>
                </a:solidFill>
                <a:latin typeface="Arial" charset="0"/>
                <a:ea typeface="MS PGothic" pitchFamily="34" charset="-128"/>
              </a:defRPr>
            </a:lvl2pPr>
            <a:lvl3pPr algn="l" rtl="0" eaLnBrk="1" fontAlgn="base" hangingPunct="1">
              <a:spcBef>
                <a:spcPct val="0"/>
              </a:spcBef>
              <a:spcAft>
                <a:spcPct val="0"/>
              </a:spcAft>
              <a:defRPr sz="3500">
                <a:solidFill>
                  <a:schemeClr val="tx1"/>
                </a:solidFill>
                <a:latin typeface="Arial" charset="0"/>
                <a:ea typeface="MS PGothic" pitchFamily="34" charset="-128"/>
              </a:defRPr>
            </a:lvl3pPr>
            <a:lvl4pPr algn="l" rtl="0" eaLnBrk="1" fontAlgn="base" hangingPunct="1">
              <a:spcBef>
                <a:spcPct val="0"/>
              </a:spcBef>
              <a:spcAft>
                <a:spcPct val="0"/>
              </a:spcAft>
              <a:defRPr sz="3500">
                <a:solidFill>
                  <a:schemeClr val="tx1"/>
                </a:solidFill>
                <a:latin typeface="Arial" charset="0"/>
                <a:ea typeface="MS PGothic" pitchFamily="34" charset="-128"/>
              </a:defRPr>
            </a:lvl4pPr>
            <a:lvl5pPr algn="l" rtl="0" eaLnBrk="1" fontAlgn="base" hangingPunct="1">
              <a:spcBef>
                <a:spcPct val="0"/>
              </a:spcBef>
              <a:spcAft>
                <a:spcPct val="0"/>
              </a:spcAft>
              <a:defRPr sz="3500">
                <a:solidFill>
                  <a:schemeClr val="tx1"/>
                </a:solidFill>
                <a:latin typeface="Arial" charset="0"/>
                <a:ea typeface="MS PGothic" pitchFamily="34" charset="-128"/>
              </a:defRPr>
            </a:lvl5pPr>
            <a:lvl6pPr marL="457200" algn="l" rtl="0" eaLnBrk="1" fontAlgn="base" hangingPunct="1">
              <a:spcBef>
                <a:spcPct val="0"/>
              </a:spcBef>
              <a:spcAft>
                <a:spcPct val="0"/>
              </a:spcAft>
              <a:defRPr sz="3500">
                <a:solidFill>
                  <a:schemeClr val="tx1"/>
                </a:solidFill>
                <a:latin typeface="Arial" charset="0"/>
                <a:ea typeface="ＭＳ Ｐゴシック" charset="0"/>
              </a:defRPr>
            </a:lvl6pPr>
            <a:lvl7pPr marL="914400" algn="l" rtl="0" eaLnBrk="1" fontAlgn="base" hangingPunct="1">
              <a:spcBef>
                <a:spcPct val="0"/>
              </a:spcBef>
              <a:spcAft>
                <a:spcPct val="0"/>
              </a:spcAft>
              <a:defRPr sz="3500">
                <a:solidFill>
                  <a:schemeClr val="tx1"/>
                </a:solidFill>
                <a:latin typeface="Arial" charset="0"/>
                <a:ea typeface="ＭＳ Ｐゴシック" charset="0"/>
              </a:defRPr>
            </a:lvl7pPr>
            <a:lvl8pPr marL="1371600" algn="l" rtl="0" eaLnBrk="1" fontAlgn="base" hangingPunct="1">
              <a:spcBef>
                <a:spcPct val="0"/>
              </a:spcBef>
              <a:spcAft>
                <a:spcPct val="0"/>
              </a:spcAft>
              <a:defRPr sz="3500">
                <a:solidFill>
                  <a:schemeClr val="tx1"/>
                </a:solidFill>
                <a:latin typeface="Arial" charset="0"/>
                <a:ea typeface="ＭＳ Ｐゴシック" charset="0"/>
              </a:defRPr>
            </a:lvl8pPr>
            <a:lvl9pPr marL="1828800" algn="l" rtl="0" eaLnBrk="1" fontAlgn="base" hangingPunct="1">
              <a:spcBef>
                <a:spcPct val="0"/>
              </a:spcBef>
              <a:spcAft>
                <a:spcPct val="0"/>
              </a:spcAft>
              <a:defRPr sz="3500">
                <a:solidFill>
                  <a:schemeClr val="tx1"/>
                </a:solidFill>
                <a:latin typeface="Arial" charset="0"/>
                <a:ea typeface="ＭＳ Ｐゴシック" charset="0"/>
              </a:defRPr>
            </a:lvl9pPr>
          </a:lstStyle>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srgbClr val="000000"/>
              </a:solidFill>
              <a:effectLst/>
              <a:uLnTx/>
              <a:uFillTx/>
              <a:latin typeface="Arial"/>
              <a:ea typeface="MS PGothic" pitchFamily="34" charset="-128"/>
              <a:cs typeface="+mj-cs"/>
            </a:endParaRPr>
          </a:p>
        </p:txBody>
      </p:sp>
      <p:sp>
        <p:nvSpPr>
          <p:cNvPr id="7" name="Title 4"/>
          <p:cNvSpPr txBox="1">
            <a:spLocks/>
          </p:cNvSpPr>
          <p:nvPr/>
        </p:nvSpPr>
        <p:spPr>
          <a:xfrm>
            <a:off x="3009109" y="1790515"/>
            <a:ext cx="2646294" cy="3348372"/>
          </a:xfrm>
          <a:prstGeom prst="rect">
            <a:avLst/>
          </a:prstGeom>
        </p:spPr>
        <p:txBody>
          <a:bodyPr/>
          <a:lstStyle>
            <a:lvl1pPr algn="l" rtl="0" eaLnBrk="1" fontAlgn="base" hangingPunct="1">
              <a:spcBef>
                <a:spcPct val="0"/>
              </a:spcBef>
              <a:spcAft>
                <a:spcPct val="0"/>
              </a:spcAft>
              <a:defRPr sz="3200" b="1">
                <a:solidFill>
                  <a:schemeClr val="tx1"/>
                </a:solidFill>
                <a:latin typeface="+mj-lt"/>
                <a:ea typeface="MS PGothic" pitchFamily="34" charset="-128"/>
                <a:cs typeface="+mj-cs"/>
              </a:defRPr>
            </a:lvl1pPr>
            <a:lvl2pPr algn="l" rtl="0" eaLnBrk="1" fontAlgn="base" hangingPunct="1">
              <a:spcBef>
                <a:spcPct val="0"/>
              </a:spcBef>
              <a:spcAft>
                <a:spcPct val="0"/>
              </a:spcAft>
              <a:defRPr sz="3500">
                <a:solidFill>
                  <a:schemeClr val="tx1"/>
                </a:solidFill>
                <a:latin typeface="Arial" charset="0"/>
                <a:ea typeface="MS PGothic" pitchFamily="34" charset="-128"/>
              </a:defRPr>
            </a:lvl2pPr>
            <a:lvl3pPr algn="l" rtl="0" eaLnBrk="1" fontAlgn="base" hangingPunct="1">
              <a:spcBef>
                <a:spcPct val="0"/>
              </a:spcBef>
              <a:spcAft>
                <a:spcPct val="0"/>
              </a:spcAft>
              <a:defRPr sz="3500">
                <a:solidFill>
                  <a:schemeClr val="tx1"/>
                </a:solidFill>
                <a:latin typeface="Arial" charset="0"/>
                <a:ea typeface="MS PGothic" pitchFamily="34" charset="-128"/>
              </a:defRPr>
            </a:lvl3pPr>
            <a:lvl4pPr algn="l" rtl="0" eaLnBrk="1" fontAlgn="base" hangingPunct="1">
              <a:spcBef>
                <a:spcPct val="0"/>
              </a:spcBef>
              <a:spcAft>
                <a:spcPct val="0"/>
              </a:spcAft>
              <a:defRPr sz="3500">
                <a:solidFill>
                  <a:schemeClr val="tx1"/>
                </a:solidFill>
                <a:latin typeface="Arial" charset="0"/>
                <a:ea typeface="MS PGothic" pitchFamily="34" charset="-128"/>
              </a:defRPr>
            </a:lvl4pPr>
            <a:lvl5pPr algn="l" rtl="0" eaLnBrk="1" fontAlgn="base" hangingPunct="1">
              <a:spcBef>
                <a:spcPct val="0"/>
              </a:spcBef>
              <a:spcAft>
                <a:spcPct val="0"/>
              </a:spcAft>
              <a:defRPr sz="3500">
                <a:solidFill>
                  <a:schemeClr val="tx1"/>
                </a:solidFill>
                <a:latin typeface="Arial" charset="0"/>
                <a:ea typeface="MS PGothic" pitchFamily="34" charset="-128"/>
              </a:defRPr>
            </a:lvl5pPr>
            <a:lvl6pPr marL="457200" algn="l" rtl="0" eaLnBrk="1" fontAlgn="base" hangingPunct="1">
              <a:spcBef>
                <a:spcPct val="0"/>
              </a:spcBef>
              <a:spcAft>
                <a:spcPct val="0"/>
              </a:spcAft>
              <a:defRPr sz="3500">
                <a:solidFill>
                  <a:schemeClr val="tx1"/>
                </a:solidFill>
                <a:latin typeface="Arial" charset="0"/>
                <a:ea typeface="ＭＳ Ｐゴシック" charset="0"/>
              </a:defRPr>
            </a:lvl6pPr>
            <a:lvl7pPr marL="914400" algn="l" rtl="0" eaLnBrk="1" fontAlgn="base" hangingPunct="1">
              <a:spcBef>
                <a:spcPct val="0"/>
              </a:spcBef>
              <a:spcAft>
                <a:spcPct val="0"/>
              </a:spcAft>
              <a:defRPr sz="3500">
                <a:solidFill>
                  <a:schemeClr val="tx1"/>
                </a:solidFill>
                <a:latin typeface="Arial" charset="0"/>
                <a:ea typeface="ＭＳ Ｐゴシック" charset="0"/>
              </a:defRPr>
            </a:lvl7pPr>
            <a:lvl8pPr marL="1371600" algn="l" rtl="0" eaLnBrk="1" fontAlgn="base" hangingPunct="1">
              <a:spcBef>
                <a:spcPct val="0"/>
              </a:spcBef>
              <a:spcAft>
                <a:spcPct val="0"/>
              </a:spcAft>
              <a:defRPr sz="3500">
                <a:solidFill>
                  <a:schemeClr val="tx1"/>
                </a:solidFill>
                <a:latin typeface="Arial" charset="0"/>
                <a:ea typeface="ＭＳ Ｐゴシック" charset="0"/>
              </a:defRPr>
            </a:lvl8pPr>
            <a:lvl9pPr marL="1828800" algn="l" rtl="0" eaLnBrk="1" fontAlgn="base" hangingPunct="1">
              <a:spcBef>
                <a:spcPct val="0"/>
              </a:spcBef>
              <a:spcAft>
                <a:spcPct val="0"/>
              </a:spcAft>
              <a:defRPr sz="3500">
                <a:solidFill>
                  <a:schemeClr val="tx1"/>
                </a:solidFill>
                <a:latin typeface="Arial" charset="0"/>
                <a:ea typeface="ＭＳ Ｐゴシック" charset="0"/>
              </a:defRPr>
            </a:lvl9pPr>
          </a:lstStyle>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srgbClr val="000000"/>
              </a:solidFill>
              <a:effectLst/>
              <a:uLnTx/>
              <a:uFillTx/>
              <a:latin typeface="Arial"/>
              <a:ea typeface="MS PGothic" pitchFamily="34" charset="-128"/>
              <a:cs typeface="+mj-cs"/>
            </a:endParaRP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srgbClr val="000000"/>
              </a:solidFill>
              <a:effectLst/>
              <a:uLnTx/>
              <a:uFillTx/>
              <a:latin typeface="Arial"/>
              <a:ea typeface="MS PGothic" pitchFamily="34" charset="-128"/>
              <a:cs typeface="+mj-cs"/>
            </a:endParaRPr>
          </a:p>
        </p:txBody>
      </p:sp>
      <p:sp>
        <p:nvSpPr>
          <p:cNvPr id="8" name="Title 4"/>
          <p:cNvSpPr txBox="1">
            <a:spLocks/>
          </p:cNvSpPr>
          <p:nvPr/>
        </p:nvSpPr>
        <p:spPr>
          <a:xfrm>
            <a:off x="3023946" y="1835293"/>
            <a:ext cx="2646294" cy="3348372"/>
          </a:xfrm>
          <a:prstGeom prst="rect">
            <a:avLst/>
          </a:prstGeom>
        </p:spPr>
        <p:txBody>
          <a:bodyPr/>
          <a:lstStyle>
            <a:lvl1pPr algn="l" rtl="0" eaLnBrk="1" fontAlgn="base" hangingPunct="1">
              <a:spcBef>
                <a:spcPct val="0"/>
              </a:spcBef>
              <a:spcAft>
                <a:spcPct val="0"/>
              </a:spcAft>
              <a:defRPr sz="3200" b="1">
                <a:solidFill>
                  <a:schemeClr val="tx1"/>
                </a:solidFill>
                <a:latin typeface="+mj-lt"/>
                <a:ea typeface="MS PGothic" pitchFamily="34" charset="-128"/>
                <a:cs typeface="+mj-cs"/>
              </a:defRPr>
            </a:lvl1pPr>
            <a:lvl2pPr algn="l" rtl="0" eaLnBrk="1" fontAlgn="base" hangingPunct="1">
              <a:spcBef>
                <a:spcPct val="0"/>
              </a:spcBef>
              <a:spcAft>
                <a:spcPct val="0"/>
              </a:spcAft>
              <a:defRPr sz="3500">
                <a:solidFill>
                  <a:schemeClr val="tx1"/>
                </a:solidFill>
                <a:latin typeface="Arial" charset="0"/>
                <a:ea typeface="MS PGothic" pitchFamily="34" charset="-128"/>
              </a:defRPr>
            </a:lvl2pPr>
            <a:lvl3pPr algn="l" rtl="0" eaLnBrk="1" fontAlgn="base" hangingPunct="1">
              <a:spcBef>
                <a:spcPct val="0"/>
              </a:spcBef>
              <a:spcAft>
                <a:spcPct val="0"/>
              </a:spcAft>
              <a:defRPr sz="3500">
                <a:solidFill>
                  <a:schemeClr val="tx1"/>
                </a:solidFill>
                <a:latin typeface="Arial" charset="0"/>
                <a:ea typeface="MS PGothic" pitchFamily="34" charset="-128"/>
              </a:defRPr>
            </a:lvl3pPr>
            <a:lvl4pPr algn="l" rtl="0" eaLnBrk="1" fontAlgn="base" hangingPunct="1">
              <a:spcBef>
                <a:spcPct val="0"/>
              </a:spcBef>
              <a:spcAft>
                <a:spcPct val="0"/>
              </a:spcAft>
              <a:defRPr sz="3500">
                <a:solidFill>
                  <a:schemeClr val="tx1"/>
                </a:solidFill>
                <a:latin typeface="Arial" charset="0"/>
                <a:ea typeface="MS PGothic" pitchFamily="34" charset="-128"/>
              </a:defRPr>
            </a:lvl4pPr>
            <a:lvl5pPr algn="l" rtl="0" eaLnBrk="1" fontAlgn="base" hangingPunct="1">
              <a:spcBef>
                <a:spcPct val="0"/>
              </a:spcBef>
              <a:spcAft>
                <a:spcPct val="0"/>
              </a:spcAft>
              <a:defRPr sz="3500">
                <a:solidFill>
                  <a:schemeClr val="tx1"/>
                </a:solidFill>
                <a:latin typeface="Arial" charset="0"/>
                <a:ea typeface="MS PGothic" pitchFamily="34" charset="-128"/>
              </a:defRPr>
            </a:lvl5pPr>
            <a:lvl6pPr marL="457200" algn="l" rtl="0" eaLnBrk="1" fontAlgn="base" hangingPunct="1">
              <a:spcBef>
                <a:spcPct val="0"/>
              </a:spcBef>
              <a:spcAft>
                <a:spcPct val="0"/>
              </a:spcAft>
              <a:defRPr sz="3500">
                <a:solidFill>
                  <a:schemeClr val="tx1"/>
                </a:solidFill>
                <a:latin typeface="Arial" charset="0"/>
                <a:ea typeface="ＭＳ Ｐゴシック" charset="0"/>
              </a:defRPr>
            </a:lvl6pPr>
            <a:lvl7pPr marL="914400" algn="l" rtl="0" eaLnBrk="1" fontAlgn="base" hangingPunct="1">
              <a:spcBef>
                <a:spcPct val="0"/>
              </a:spcBef>
              <a:spcAft>
                <a:spcPct val="0"/>
              </a:spcAft>
              <a:defRPr sz="3500">
                <a:solidFill>
                  <a:schemeClr val="tx1"/>
                </a:solidFill>
                <a:latin typeface="Arial" charset="0"/>
                <a:ea typeface="ＭＳ Ｐゴシック" charset="0"/>
              </a:defRPr>
            </a:lvl7pPr>
            <a:lvl8pPr marL="1371600" algn="l" rtl="0" eaLnBrk="1" fontAlgn="base" hangingPunct="1">
              <a:spcBef>
                <a:spcPct val="0"/>
              </a:spcBef>
              <a:spcAft>
                <a:spcPct val="0"/>
              </a:spcAft>
              <a:defRPr sz="3500">
                <a:solidFill>
                  <a:schemeClr val="tx1"/>
                </a:solidFill>
                <a:latin typeface="Arial" charset="0"/>
                <a:ea typeface="ＭＳ Ｐゴシック" charset="0"/>
              </a:defRPr>
            </a:lvl8pPr>
            <a:lvl9pPr marL="1828800" algn="l" rtl="0" eaLnBrk="1" fontAlgn="base" hangingPunct="1">
              <a:spcBef>
                <a:spcPct val="0"/>
              </a:spcBef>
              <a:spcAft>
                <a:spcPct val="0"/>
              </a:spcAft>
              <a:defRPr sz="3500">
                <a:solidFill>
                  <a:schemeClr val="tx1"/>
                </a:solidFill>
                <a:latin typeface="Arial" charset="0"/>
                <a:ea typeface="ＭＳ Ｐゴシック" charset="0"/>
              </a:defRPr>
            </a:lvl9pPr>
          </a:lstStyle>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srgbClr val="000000"/>
              </a:solidFill>
              <a:effectLst/>
              <a:uLnTx/>
              <a:uFillTx/>
              <a:latin typeface="Arial"/>
              <a:ea typeface="MS PGothic" pitchFamily="34" charset="-128"/>
              <a:cs typeface="+mj-cs"/>
            </a:endParaRPr>
          </a:p>
        </p:txBody>
      </p:sp>
      <p:sp>
        <p:nvSpPr>
          <p:cNvPr id="4" name="Rectangle 3"/>
          <p:cNvSpPr/>
          <p:nvPr/>
        </p:nvSpPr>
        <p:spPr>
          <a:xfrm>
            <a:off x="1789723" y="962295"/>
            <a:ext cx="4759833" cy="5539978"/>
          </a:xfrm>
          <a:prstGeom prst="rect">
            <a:avLst/>
          </a:prstGeom>
        </p:spPr>
        <p:txBody>
          <a:bodyPr wrap="square">
            <a:spAutoFit/>
          </a:bodyPr>
          <a:lstStyle/>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7030A0"/>
                </a:solidFill>
                <a:effectLst/>
                <a:uLnTx/>
                <a:uFillTx/>
                <a:latin typeface="Arial"/>
                <a:ea typeface="+mn-ea"/>
                <a:cs typeface="+mn-cs"/>
              </a:rPr>
              <a:t>Growing City, delivering close to 1,000 new homes and 700 jobs per year</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7030A0"/>
                </a:solidFill>
                <a:effectLst/>
                <a:uLnTx/>
                <a:uFillTx/>
                <a:latin typeface="Arial"/>
                <a:ea typeface="+mn-ea"/>
                <a:cs typeface="+mn-cs"/>
              </a:rPr>
              <a:t>One of the busiest rail stations outside of London at 8.5 million passenger trips per annum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7030A0"/>
              </a:solidFill>
              <a:effectLst/>
              <a:uLnTx/>
              <a:uFillTx/>
              <a:latin typeface="Arial"/>
              <a:ea typeface="+mn-ea"/>
              <a:cs typeface="+mn-cs"/>
            </a:endParaRP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7030A0"/>
                </a:solidFill>
                <a:effectLst/>
                <a:uLnTx/>
                <a:uFillTx/>
                <a:latin typeface="Arial"/>
                <a:ea typeface="+mn-ea"/>
                <a:cs typeface="+mn-cs"/>
              </a:rPr>
              <a:t>City Centre Network has only 4% capacity at peak times</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7030A0"/>
                </a:solidFill>
                <a:effectLst/>
                <a:uLnTx/>
                <a:uFillTx/>
                <a:latin typeface="Arial"/>
                <a:ea typeface="+mn-ea"/>
                <a:cs typeface="+mn-cs"/>
              </a:rPr>
              <a:t>Sustainability at heart of Chelmsford’s transport strategy – public transport, cycling/walking, park and ride, congestion management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7030A0"/>
              </a:solidFill>
              <a:effectLst/>
              <a:uLnTx/>
              <a:uFillTx/>
              <a:latin typeface="Arial"/>
              <a:ea typeface="+mn-ea"/>
              <a:cs typeface="+mn-cs"/>
            </a:endParaRP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7030A0"/>
                </a:solidFill>
                <a:effectLst/>
                <a:uLnTx/>
                <a:uFillTx/>
                <a:latin typeface="Arial"/>
                <a:ea typeface="+mn-ea"/>
                <a:cs typeface="+mn-cs"/>
              </a:rPr>
              <a:t>Chelmsford City Transport package will address some key issues via a £15m funding package</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7030A0"/>
                </a:solidFill>
                <a:effectLst/>
                <a:uLnTx/>
                <a:uFillTx/>
                <a:latin typeface="Arial"/>
                <a:ea typeface="+mn-ea"/>
                <a:cs typeface="+mn-cs"/>
              </a:rPr>
              <a:t>Longer term – reduction in car travel and congestion will remain a key priority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7030A0"/>
              </a:solidFill>
              <a:effectLst/>
              <a:uLnTx/>
              <a:uFillTx/>
              <a:latin typeface="Arial"/>
              <a:ea typeface="+mn-ea"/>
              <a:cs typeface="+mn-cs"/>
            </a:endParaRP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7030A0"/>
                </a:solidFill>
                <a:effectLst/>
                <a:uLnTx/>
                <a:uFillTx/>
                <a:latin typeface="Arial"/>
                <a:ea typeface="+mn-ea"/>
                <a:cs typeface="+mn-cs"/>
              </a:rPr>
              <a:t>Chelmsford Station is a significant contributor to trips and journeys</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7030A0"/>
                </a:solidFill>
                <a:effectLst/>
                <a:uLnTx/>
                <a:uFillTx/>
                <a:latin typeface="Arial"/>
                <a:ea typeface="+mn-ea"/>
                <a:cs typeface="+mn-cs"/>
              </a:rPr>
              <a:t>Beaulieu Station is a key part of the City’s future transport and growth strategy to facilitate sustainable housing and economic growth</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 name="Picture 8"/>
          <p:cNvPicPr>
            <a:picLocks noChangeAspect="1"/>
          </p:cNvPicPr>
          <p:nvPr/>
        </p:nvPicPr>
        <p:blipFill>
          <a:blip r:embed="rId3"/>
          <a:stretch>
            <a:fillRect/>
          </a:stretch>
        </p:blipFill>
        <p:spPr>
          <a:xfrm>
            <a:off x="7292386" y="990249"/>
            <a:ext cx="2570283" cy="2474453"/>
          </a:xfrm>
          <a:prstGeom prst="rect">
            <a:avLst/>
          </a:prstGeom>
        </p:spPr>
      </p:pic>
      <p:pic>
        <p:nvPicPr>
          <p:cNvPr id="10" name="Picture 9">
            <a:extLst>
              <a:ext uri="{FF2B5EF4-FFF2-40B4-BE49-F238E27FC236}">
                <a16:creationId xmlns:a16="http://schemas.microsoft.com/office/drawing/2014/main" id="{FFFE6E16-9ADC-4A4F-99D5-86293B3E695D}"/>
              </a:ext>
            </a:extLst>
          </p:cNvPr>
          <p:cNvPicPr>
            <a:picLocks noChangeAspect="1"/>
          </p:cNvPicPr>
          <p:nvPr/>
        </p:nvPicPr>
        <p:blipFill>
          <a:blip r:embed="rId4"/>
          <a:stretch>
            <a:fillRect/>
          </a:stretch>
        </p:blipFill>
        <p:spPr>
          <a:xfrm>
            <a:off x="6883340" y="3620777"/>
            <a:ext cx="3008637" cy="2071295"/>
          </a:xfrm>
          <a:prstGeom prst="rect">
            <a:avLst/>
          </a:prstGeom>
        </p:spPr>
      </p:pic>
      <p:pic>
        <p:nvPicPr>
          <p:cNvPr id="11" name="Picture 4" descr="CHELMS_MAIN FULLCOL CMYK">
            <a:extLst>
              <a:ext uri="{FF2B5EF4-FFF2-40B4-BE49-F238E27FC236}">
                <a16:creationId xmlns:a16="http://schemas.microsoft.com/office/drawing/2014/main" id="{3F9832B6-1E31-5141-93FC-31B3ADC9F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140D793A-38E0-D04E-A856-DE35E88130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Tree>
    <p:extLst>
      <p:ext uri="{BB962C8B-B14F-4D97-AF65-F5344CB8AC3E}">
        <p14:creationId xmlns:p14="http://schemas.microsoft.com/office/powerpoint/2010/main" val="408866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279576" y="113985"/>
            <a:ext cx="7848600" cy="1181100"/>
          </a:xfrm>
        </p:spPr>
        <p:txBody>
          <a:bodyPr/>
          <a:lstStyle/>
          <a:p>
            <a:pPr eaLnBrk="1" hangingPunct="1"/>
            <a:endParaRPr lang="en-GB" altLang="en-US" sz="4000" dirty="0">
              <a:latin typeface="Avenir LT Std 65 Medium" pitchFamily="34" charset="0"/>
            </a:endParaRP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
        <p:nvSpPr>
          <p:cNvPr id="7" name="Rectangle 6">
            <a:extLst>
              <a:ext uri="{FF2B5EF4-FFF2-40B4-BE49-F238E27FC236}">
                <a16:creationId xmlns:a16="http://schemas.microsoft.com/office/drawing/2014/main" id="{83F0CF0D-D6B1-4D8C-857F-BF0E10A99E56}"/>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0" name="Rectangle 9">
            <a:extLst>
              <a:ext uri="{FF2B5EF4-FFF2-40B4-BE49-F238E27FC236}">
                <a16:creationId xmlns:a16="http://schemas.microsoft.com/office/drawing/2014/main" id="{5878449A-7571-43DB-B53B-8700B6008FF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1" name="Rectangle 10">
            <a:extLst>
              <a:ext uri="{FF2B5EF4-FFF2-40B4-BE49-F238E27FC236}">
                <a16:creationId xmlns:a16="http://schemas.microsoft.com/office/drawing/2014/main" id="{ADD9B904-EFF7-48FC-AF93-27F9AD35B5B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3" name="AutoShape 8" descr="data:image/jpg;base64,%20/9j/4AAQSkZJRgABAQEAYABgAAD/2wBDAAUDBAQEAwUEBAQFBQUGBwwIBwcHBw8LCwkMEQ8SEhEPERETFhwXExQaFRERGCEYGh0dHx8fExciJCIeJBweHx7/2wBDAQUFBQcGBw4ICA4eFBEUHh4eHh4eHh4eHh4eHh4eHh4eHh4eHh4eHh4eHh4eHh4eHh4eHh4eHh4eHh4eHh4eHh7/wAARCAGeAL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ooooAKKKKACiis3xFr+i+HbBr7XNUtdPt16vPIFz9B1P4U0m3ZDSbdkaVQ3l1b2ds9zdTxQQoNzSSOFUD3Jr54+In7TumWizWngvTWv5hwLy6ykQPqF6t+lfO3jbx94s8ZzmTxFrFxdpnKwBtkKfRBx+eTXrYbJq9XWfur8fuPVw2UVqus/dX4n1V8Q/wBo3wdoPm2nh9X8Q3y8ZhO23U+7/wAX/AQa+dfHfxo8feK5ytxq8mn2ituS109jCg9MkHc34n8K85JyaSvocNlmHoapXfdnvYfLaFDVK78z274d/tGeMdBaO115U8QWK45lO24A9nHDf8CBPvX0b8PvjF4G8Z+XBZaoLLUH/wCXO9xHJn2zw34E18CUqnac1licnoVtYrlfl/kZYnKaFbWPuvyP087ZHI7UV8HfDz42eOvCBSCPUTqenrjNrfEyAD0V/vD9fpX0d8Pv2hvBXiTy7XVnbQL9sDbcnMTH2cf1xXz+JyrEUNbXXkeDiMrr0dbXXkev3M0dtbyXEzbY413McdBWZB4j0maZIY53LuwVR5TDk/hUmtTQ3Hhu6nt5o5onhJV42DK30Irz/R/+Qraf9dk/9CFc1ChGcW30PBxOInSmorqep0UUVynaFFFFABRRRQAUUUUAFFFcB8QPi94H8Gq8N9qi3l+o/wCPKyxLID6MR8q/8CIq6dOdR8sFdl06c6j5Yq7O/rmPHHj3wn4LtjN4h1m3tXxlYAd8zfRBz+eBXy18RP2jPGevGS18Pwr4fsmyAYTvuGHvJ2/4CB9a8XvLm8vLh7i7klnmc5aSQlmJ+pr28Nkc5WdZ2XbqezhslnLWq7H0P8Q/2ntSu1ltPBemLYxHIF5dYeU+4Tov45rwPxF4g1nxFfNfa5qNzqFwxzvnkLY+g6Cs3Y/9xvyo2P8A3G/KvoMPg6GHX7tf5nu0MJRoL3ENop2x/wC435UbH/uN+VdVzquNop2x/wC435UbH/uN+VFwuNop2x/7jflRsf8AuN+VFwuNop2x/wC435UbH/uN+VFwudN4Q+IHizworQ6LrE8Vs4w9s7b4mHptPA/CvZPAHxx0ebUbNPE1u2nssiE3EWXi4I5I6j9a+ddj/wBxvyo2P/cb8q5a2EpVb3Wp5uNyrC4zWpHXutz9K9D1rSddsVvtH1K1v7ZgMSQSBh9D6H2OK0K/Nvwz4j8QeGr5b7QdRu9OnB+9A5UH2I6Eexr3/wCHn7Td9b+XZ+NdJ+1JwDe2ahZPq0Z+U/gRXzeJyWrT1pvmX4njYnJ6tPWm+ZfifUtFc74M8beF/GFp9o8P6xa3hAy0QbbKn+8hww/LFdFXjyjKLtJWZ5Moyi7SVmFFFFSSFFFFAEN5bQXlrJa3MYkhkUq6How9K5gfDL4e5J/4QvQSSeSbJP8ACutoHWrjUlH4XYuM5R+F2PJb3QfAVveTQD4eeHWEblcm1TnH/Aai/sfwH/0Tvw5/4DJ/8TVzWP8AkLXf/XVv51DbwTXD7IInlbGcKMn/ADzXsJaJtv72eLLMcXzNKbIf7H8B/wDRO/Dn/gMn/wATR/Y/gP8A6J34c/8AAZP/AImr39lan/0D7n/v2aP7L1LOPsFzn/rmaXu/zfi/8w+v43+dlH+x/Af/AETvw5/4DJ/8TR/Y/gP/AKJ34c/8Bk/+Jq9/ZWp/9A+5/wC/ZqG5tbm2IFxBJET03rjNNWez/Fg8wxi+2yv/AGP4D/6J34c/8Bk/+Jo/sfwH/wBE78Of+Ayf/E06iny+b+9k/wBpYr/n4xv9j+A/+id+HP8AwGT/AOJo/sfwH/0Tvw5/4DJ/8TTqKOXzf3sP7SxX/Pxjf7H8B/8ARO/Dn/gMn/xNH9j+A/8Aonfhz/wGT/4mngEnAGTVn+ztQ/58bj/v2aGkur+9jWY4t7TZT/sfwH/0Tvw5/wCAyf8AxNH9j+A/+id+HP8AwGT/AOJq5/Z2of8APjc/9+zR/Zuof8+Nz/37NLTv+LH9fxn87Kf9j+A/+id+HP8AwGT/AOJp0OieA5Jo4/8AhXfhwbmC5+yp3P8Au1Ylsb2JDJJaToo6lkIFMs/+PyD/AK6r/MUWVtG/vYLMcXfWbOxsPh/4HsLyK9sPCmj2lzEQ0csNqqOp9iBmunoHQfSivGlOUvidz2ZTlL4ncKKKKkkKKKKACgdaKB1oA8s1j/kLXf8A11b+dYXjeWWH4ceK5oJZIpU0mVleNirKdy8gjkVu6x/yFrv/AK6t/OsbxbDBceA/E0N1diztn0uUSzmMv5a7k52jk/hXux2j8jx8D/vkP8X6nx//AG9r3/Qc1T/wMk/xrrtL1nWW+E2tTHWNSMi6pbqHN1JkDY3Gc1Q/4R7wV/0UBP8AwUzf410+n6H4VX4Y6tCnjZGtm1OBnn/syUbW2thdvU59a92tVptLR7r7L7+h+nVqlOy0e66Pv6HnP9va9/0HNU/8DJP8a+pPgjc3N38GtDmuria4lNxdgvLIXY4l9TzXz1/wj3gr/ooCf+Cmb/Gvo34R2thZ/CXRYNN1IalbCe623AhaLcTLyNrcjB4rmx84ShHlXXs10fkeNxLOLwLsuq6NHR0UUV5h+eBRRRQBJbf8fEf++P518w/GfxFr9t8VPEkFvrmpQxR37hES6dVUYHAANfT1t/x8R/7w/nXzr8XNE8Kz/E7xFLe+NUtJ3vmLwnTZX2HA43Dg11YJxVZ8yvp2v1R9Zwq4qpU5lfRdLmN8JfEWv3HxF0SG41vUponulDI905UjB6jNcvJ4o8S+Y3/FQ6t94/8AL5J/jXefC7Q/CkPxB0WWz8bJdSrdArCNMlTecHAyeBXOSeHvBfmN/wAXATqf+YTN/jXoxnS9q/d6L7L8/I+wjKn7R+70XR+fkej/ALLWsatqWveI4tQ1S9u400ncqzTs4B81ecE17ZZ/8fkH/XVf5ivIf2bNM0Gx1rxDJo/iVdWlbStrxiykh2DzF+bLcH6V69Z/8fkH/XVf5ivLxbi6snFfhbofCcRtPHe6ui8j1gdB9KKB0H0or5o1CiiigAooooAKB1ooHWgDyzWP+Qtd/wDXVv51z/j3/kmXi7/sES/+hJXQax/yFrv/AK6t/OqzLazWd3Y31nFe2d3CYJ4ZCQrocZGRg9hXuxdkn6Hh4arGjiY1JbJ3Ph6uw0r/AJJDrf8A2Frb/wBAavpD/hX3w2/6EPTP+/8AP/8AF1aj8IeBI9Lm0uPwXpwsppVlki86bDOowD97PevUqZjGSVovddv8z7apxRg5JaS3XT/gnxrX1h8B/wDkimhf9fF5/wCja0P+FffDb/oQ9M/7/wA//wAXW9ZWumabpFtpGjaZBptjbs7RwxMzAFzljliT1rHF4yNeKiota+XZnm5znuGxuGdKmne6eo6iiiuI+RCiiigCS2/4+I/94fzr5O+OH/JXPE//AGEH/kK+r422urdwQaydY8JeBdY1S41PU/BemXN5cuZJpWlmBdj3OHxW+FrqhU5mr6HvZFmdHATnKqnr2PmH4O/8lK0L/r7X+Rrk5f8AWv8A7xr7J0rwh4D0rUIdQ0/wVplvdQNvikWWYlW9eXxVU+AfhuSSfAWlZP8A02n/APi67VmEVNy5Xsu3n5n0K4owam5Wl06evmeVfskf8jH4l/7A/wD7VSvebP8A4/IP+uq/zFZ2gaH4X8Om6k8PeGbHS5rqLyZZYZJGYpkHHzMR1ArRs/8Aj8g/66r/ADFcGIq+1qSmlb/hj5fOMdTxuKVWntZbnrA6D6UUDoPpRXzh3hRRRQAUUyd/LiL4zjtRQA+gdaKB1oA8s1j/AJC13/11b+dVatax/wAha7/66t/Oo7W2uLqQx28TSMBkgele6naKPm5JuTSIaKv/ANjan/z5y/8AfNH9janj/jzk/Kl7SPcfsp/ysoUVf/sbU/8Anzl/75qveWlzZuq3MLxFwSu4dRQpxezE6ckrtEUcckhIjRnI67Rmn/Zrj/n3m/74NUPEmoX2l/D/AMW6hp11La3dvpMskM0TbWRhjBB7GvmBvix8SQf+R31z/wACm/xrooYepXvy20PbyzI5Y+k6kZ2Pq77Ncf8APvN/3waR4ZkUs0MqgdSUNfKP/C2PiR/0O+uf+BTf417P+zl4u8TeJtK8WL4g1y/1MW8VmYRczF9haRs4z0zgVdfCVaMOeVrafnbsdOM4bnhaMqznex6HRSgEtgdewp/kTf8APKT/AL4Ncx8zYjoqTyJv+eUn/fJo8ib/AJ5Sf98Gi4WZHUtn/wAfkH/XVf5imtDKq7micKOpKkCnWf8Ax+Qf9dV/mKHsNbo9YHQfSigdB9KK8E+lCiiigAPNFFFABQOtFA60AeWax/yFrv8A66t/Ouf8e/8AJM/F3/YIl/8AQkroNY/5C13/ANdW/nWP4sSzk8BeJl1CWaK0Olyec8KhnVdycgHrXuxdlH5Hj4F2xkP8X6nxfvf+83511+lM3/CotbOTn+1rbn/gDU77D8N/+g54g/8AAGP/AOKrp7C08CD4Y6rHHq+tm0Op25kkNmm9W2NgAbuQa96rWTS0e66eZ+n1aqaWj3XTzPJ97/3m/OvrT4KEn4JeFcnPF5/6VSV8+fYfhv8A9BzxB/4Ax/8AxVfSHwvj0yL4S+Gk0ee5nsgLvy5LiMI5/wBJkzkAkDnNcuYVFKEVZ79vJnh8TVFLBaLqv1LXjj/kl/jT/sCzf0r40f7xr7L8cf8AJL/Gn/YFm/pXxo/3jVZXtP1/QOFP91l6ja+gv2TP+QZ4z/64WP8A6Mevn2voL9kz/kGeM/8ArhY/+jHrbMv4D9V+aPSzz/canoe06P8A8hi0HYzr/Ovlrxp8RvHtr4y1y3t/GWvRQxajcJHGt7IFRRIwAAzwAK+pdH/5DFp/13X+dfLXjXwPdXHjHW518R+FIxJqNw4WTVkDLmRuCMcH2rz8F7P2j9p2PmuFvZ3qe08jQ+H3xC8c3j6+Lnxdrk3k6JcTR771zscFMMOeCMnmuY/4Wd8Qv+h28Qf+B0n+NdP8P/BtxZvrxbxD4Yl83RLiMCLVFbaSU5PHCjua5j/hAbv/AKGfwj/4N0/wruh9W55aLp0Pq4rD88tF06Hsn7OXinxH4i0zxOuu65qOprAtuYhdXDSBCX5xk8V6lZ/8fkH/AF1X+Yry39nLw/Nomm+JjLqmj33mrb4+wXgn24f+LHSvUrP/AI/IP+uq/wAxXl4jk9rLk2/4CPg+IOX6++TayPWB0H0ooHQfSivnDpCiiigAooooAKB1ooHWgDyzWP8AkLXf/XVv51z/AI9/5Jl4u/7BEv8A6EldBrH/ACFrv/rq386gRo/Kmgmt4LmCeMxywzxh0dSQSCD16Cvdjok/Q8LD1VRxEaktk7nw5muw0o/8Wg1v/sLW3/oDV9S/2J4V/wChN8N/+C2L/Cpl07w+tnJZr4V8Pi2kdZHiGnx7WYdCRjBIr0qmY8yXude59nPirDSS9x/gfEma+tvgn/yRLwr9Lz/0qkrf/sTwr/0Jvhv/AMFsX+FXQYY7O3srOztLK0twwigtoRGi7m3HAHHJJP41jisX7eKjy2s7/gzzc4z2jjsP7KEWndMyvHH/ACS/xp/2BZv6V8aP9419l+OP+SX+NP8AsCzf0r40f7xrqyvafr+h6/Cn+6y9RtfQX7Jn/IM8Z/8AXCx/9GPXz7X0F+yZ/wAgzxn/ANcLH/0Y9bZl/AfqvzR6Wef7jU9D2rRv+Qxaf9d0/nXxd4/A/wCE68Qcf8xS5/8ARrV9lWsxt7qOdRkxuGA9cGuU1D4bfDXUNRudQu/CTSXFzK80rDUrgZZiSTgPxya83CYhUJuUk3ddD47IMzoYBzdW+ttj50+GH+t8Sf8AYAuv5pXIV9gaX8P/AIdaWbo2PhVojdW7W03/ABMrht0bY3Dl+Og5qn/wqv4W/wDQnt/4NLn/AOLrsjmMFOT5Xr6f5n0MeJsEpN66+Rwv7J//ACDvFv8AuW3/AKHXtdn/AMfkH/XVf5isrwx4c8K+FbW9h8NaH/Z5vQgnY3csu4Kcj75OPwrVs/8Aj8g/66r/ADFedXqKrUlNLf8AyPks4xlPGYt1aezsesDoPpRQOg+lFfOnoBRRRQAUUUUAFA60UUAef6loOrTajcSx2bsjSMVII5Gar/8ACO6z/wA+L/mP8a9IorrWMmlayOF4Cm3e7PN/+Ed1n/nxf8x/jR/wjus/8+L/AJj/ABr0iin9dn2Qv7Pp92eb/wDCO6z/AM+L/mP8aP8AhHdZ/wCfF/zH+NekUUfXZ9kH9n0+7PL9c8H65q3g/wAR6LDbpDcahp0lvC0rYTc2MZIrwJv2Y/iITzc6IP8At5b/AOJr7NorWjmlejfktqevgMVUwNNwpbeZ8Zf8MxfEP/n60X/wJb/4mvT/AII/CbxV4F07xEurfYp21CO2WFbWUucxuxOcgY6ivfqKqrm2Iqx5ZWsbYnMa2JpSpT2Z5v8A8I7rP/Pi/wCY/wAaP+Ed1n/nxf8AMf416RRWH12fZHhf2fT7s83/AOEd1n/nxf8AMf40f8I7rP8Az4v+Y/xr0iij67Psg/s+n3Z5v/wjus/8+L/mP8aktvD+sLcxM1k4VZFJOR0z9a9Eoo+uz7Iay+n3YDpRRRXGdwUUUUAFFFFABRRRQAUUUUAFFFFABRRRQAUUUUAFFFFABRRRQAUUUUAFFFFABRRRQAUUUUAFFFFABRRRQAUUUUAFFFFABRRSUALRRRQAUUUUAFFFFABRRRQAUUUUAFFFFABRRRQAUUUUAFZ3iDWLXRLJbq6SaQNII0SJQzMx6AZIH61o1zHxLhMnheS4AJNpLHcYHU7W6frWtGKlUUZbEVG1FtbmdceOrt/+PLRNqno1xOAR9UAP/oVdJ4V1Ya3osV/5YikLNHLGDnY6kqwB7jIOD3GK83Pyt9K6H4a3Ji1PU9O3HZII7qMH12+W4HsNin6vXdXw8FTbitUcGGxU6lTlkd3SMyqpZmCqBkk9AKWuM+JWoSbYNDhYqLtTJcEcfuVOCoPuSB9K4KVN1JqJ31JqnFyZW1rxnd3UrQ6B5ccCnBvZV3eZ/wBc16Y9z19O9YbXurO+59e1QnOTtn2D8hwKhAVQANqqBgdgBUtrZ6re2P22x0e7ntyN0cgMaiQeqh3BPscAH3FevGnTprRJep4zrV6z92/yLdj4g8RWLApfi/iHWK6UEkezjkH65Fd74f1e11rT1u7bcpBKSxOMPE46q3+ea8xhkWWMSRk4yRhhggg4IIPIIIIP0rW8F3ZsfFUa5Kw38ZikHbzF5Q/XGRWWIoRlFtKzRthcVPnUJs9JrzzXPEmtPrl5Hp+oJbWlvMYEQQI5crgMxLc/e3DH+zXfzyxwwPNK4SNFLMx6ADkmvH9PZ5bNbiUETXBM8oI53uS7fqxrnwdNSvJq50Y6rKEVyux0Nv4v8QREebHp1yg/2GRz+IOP0q9D48YAG70O4jH/AE7zLKfyO3+dc5YWN7qmojT9PaGOQRNM8koJVVBAAwMckn17Hr0pdRsdR0u6ittTto4zKD5UsUu+OTHUcgFT7EfQmup0aLdrK5yxxGIUOfodvp/jDQbuVIGu3tJnICx3UZjyTwBu+6ST0wa3wc15DLGksZjlRXQggqwyMEYNdx8OL6a60Wa0uJHkksJzbh2OS6bQyE+uFYLnvtzXJiMNGEeaJ14bFuq+WS1Onqve31lYxrJfXlvaoxwrTyhAT7E1j+Ntcm0exijs1V767cxwbhlUwMs5HcAdu5wK89MCtK9xcO91cOP3k053M359B7DgVNDC+0XNJ2RWIxcaL5bXZ6fH4i8PyOEj13S2YnAAu48k+3NaQZSBgg56V49i3dmhxFkAhl44qfS573RXEujy+UudxtWOYJR6Y/hP+0v6jitpYFW91mNPME3aSPW6Ko6DqUOr6Rb6jAGCTKTtbqpBwVP0IIq9XntOLsz0U7hRRRSAKr6laJfafc2b4xPE0eSOmRjNWKKadncDxyxZjZQh1IdB5bZPOVO3n34rS8OXBs/FWmXAOFldrWQnoFkXI/N0jH41FrEH2TxNq1soO37QJx6fvFDY/CqGpTNbWMl3HnzLYrcpgfxRsJB+qgV7tvaL1/U8Bfuq3oz2WvNPF8jSeMtQVjxHBAqewwxP64/KvSUYOgYEEEZBHevOPGcfl+MbxiMebbQsg/vY3Bj+ZFebgvjfp/kenjr+yMS+RZYo4H5jnuIYZB6o8qow/EMRXsSIqxCMKAoGMV45qTeXZtcDrbslwB6+WwfH47cV7DbyLNBHKjBldQwIPBBrXHXtH5/oY5da0jzXxRALTxdqUMYxHMsN1gdAzgqf/RQP4ms9JDDqGn3I58i8jfHrzj/2atPxjMJvGd8EwVhtoImb/by7FfwDKfxrNSMzX1hbjrPdxJ9Oc/8AstdVP4Fft+hy1P8AeNO56B8QJ/s3g/UVGA00Ytl/7aEJ/Jifwrz4DAA549a6r4oXGRpVip5kuHuDnoRGpGPzkU/hXLZHLN9TWWEjakvM0zCV6ij2LXh/VptC1K7ulsWvI7mKJMJIqvHsL5xuwDncD17VL4g1ybXpbQNp8lnBbMznznRpHYjHRCQAPrn2q1onhG41PQrbUm1WW2nu4xMqCNXREblBg4OduMnPUmsi5hns7+50278v7RbFdzRk7XVhlWGemfStF7KVRtfEv+GFU9vTpKL+EjnkjgjaWaRY0AyWY44rtvhvZz2+k3F5cRPE19P5yI4wyoFVFz9Qu72DAGuO0Oa103Xlvr+1jvLeWVAJJeWtGJABUHjbnqcAjJOa9ZGO1c+Nm4x5bbm+ApR+O+pwPxJ8z/hI9Mx9w2cy/wDAvMjP54BrBt4YrrVNPs7mQx209yqSsrFSwwTsyORkgc/h3ruPiDpU2o6XFc2kfmXVi5mjQdZBjDL9SpOPfFcCPIvLUYO+J+44IIP6EEfgRW2GkpUkl0McXHkr87Wh6XL4X8OvafZToeniID5QtuqlT6ggZB9wc15vGjRtcQmRpfIuZoVdjlmVJGVST3OAMnuc10nhrxZNaPFY67NvjYhIb0jAz2WT0P8AtdD7Vrap4N0y9u5LqCa8sZJSWlFvKArsTksVIOCfUYrGnOVCTjVejOmtCOJgnTIPhd5n9i3zSZwdQkKZ9Nif1zXW1V0mwttL06Gws0KQRDCgnJ5OSSe5JJJ+tWq4a01Obkjspx5IKPYKKKKzLOb1zxjpmnyva2qyaheKdrRQkbYz6O/RfpyR6Vg2fjLVY9Vim1RbVNNkbZIsSnMAPRix5OD16DvWVrGmPoOrNYyZ+zTu72cp6MCSxjJ/vrk/VQDyQxqAgMCCMg9Qa9enh6XLor36nk1sXVjUttY1fG8kL+Mibdkb/QI/N2kH5t7Ff/Hcfhise5Ma20rS4EYQls+mOaS2t4LdfLt4UiUnOEXAJrzb40/EG30LTzo+lus2pXIG9sZSKPPIPYk4Ix25zzXVQouTUImdOjUxuI5aa1Z9NeGFkXw3pizAiUWcQkB6htgzn8a5v4m2pjax1dV+WMm3nb0Rvuk+24CtrwJr1v4n8IaX4gtcCO+t1l2j+BsYZfwYEfhWpfWlvfWktpdRiSGZCjqe4NeNGbpVuZo9etSvF05HlRXBw1WdO1rXtM05NNsrq1NtGuyF5oi0sK9gOcNjtkGvKND+LFhJ4om8M3Gn3ksn202ljLEVczDftQNkjB7Zr1NNN19xlPDt+RnHMsC/zkFexVpcllUt87HlzwuLwkrOLRWij2lmaRpZHYvJK5yzseST/nsBWx4Is/7Q8TiZlzb6cpZj2MrDCr9QMn8a8q+L/j7UfAl/BpMmhNHeXMAmjllmUoqliDwuQWGDxn0r6F8G21jb+GbBtPjKwzwJPuY5Zy6hizHuTmsMVJ06Sl/Nsb0MvrR5a1VWT28zj/HEwn8YtAGGLW0RQhPOWJYsB6Y2j8KyWVXRlYkAgjI6jNdf8W7rRNH8Dap4h1fTbO8+wwFoRPGGzIflQDP+0RXz5+zU3i7xrrmprqPiK6j0mwg3SEqjnzGJ2KGcHAwGJ+nvVYZqVB1NlE2qZVWrxnXi1Zdz2C01nxBZ2sVrBrH7mJBHHutI8qoGAOnPFUz5sk81zczvcXEzbpJXABbHTgcAD0FaFvolxeSSR6T4g0HV5I/vRxyGNk/3ihf/ANBFcR8SPGdv8Pr21sfEemzie7iaWL7JIsqFQcHLHaRz7VVJRnLlp2u/kcTwuMqP2fK2butKz6LfRoMyPA6R+7MCFA9ySMV6B4p8ST6TLa2Njbx3F48fmSCViqIgwATjuTwPox7Vzfw30xvE2l6V4quvLi0+eNLq0tASWJ6q0hwBkHkKO/OTxjn/AIyeMdD8K/EPTbPUblkOo2I85yMiALI3ls3fDb3HttB7msnGNaqqdrtXN6GFxFOnLlj73b0PSNC8W6dfSLa3hNhfHgQzH5XP+w/Q/Tg+1UPFXhVpJpdU0SNVuD81xbE7Un9x/df9D39a49Gtr60WRGiuIJVyrAhlYeoPQ1Lbtc20XlWuo6lbx9BHHeSBFHsucD8MUlh+SXNTdvIx+uRnHlqxI0aK6tzmMlGBV45FwQejKwPcHg12/wAONRkm06fS7h3eWwdVjdjktCwzHk+owy/8AzXFQxrFGVBZiWLOzMWZmJyWJPJJJ6mul+GMbtqus3IX90I7aHd/tr5jMv1AdP8AvqniknSl5EYKTVWy2O7ooorxz2QooooAp6za2l5plxDfW0VxD5ZZkkXIOBn+nWvj/wCDnjvxJ4m+I9j4dutSC2F/PIFJiVniXkqAx5PbqTX2RcR+bbyxf30ZfzGK/PzwtdSfD/4u2ct8hj/sfVNkwPGEVipP/fJzXt5THnp1Y9bafielgcJRxNOpGcU3bT8T334kfEDwL4F11tFuP7Y8S38JH2iBZUjgiPdWKgFjjqvzD1riPjjr/hT4l/D+z8WeG7U2N9oLra3tlJGFaOCQ/IRt4KB+AR/f7V5R8TrK8sPHerR3rM7zXLzxy5yJo3O5HB7ggineGI5rfwv4jv5MraS2qWYJOBLK00UgQeuFjZvbA9RXrU8HCEYVVJ82n476Hq4bLKGGhCpT0enzufT37FmsT3vw61HS5CWTT7/90T2WRQcfmCf+BV7pcBmtpVjzvKMFx644rxf9jbRW034VS6jIuH1K+kkU+qJhB+oevbK+bzBx+tT5e54mPcXiZ8vc/PLwXqMeh/FSDV76MSfYbq4uNh/ikRZGUf8AfQWn+IPiZ441jW5NUufFGrRTF96Jb3TxRxeyqpAAra+PPhe48GfF6/L2mbC7nN3ag8LJE5+Zc/mD6VjXnhPR7iL+1NM8Y6OLFxnybpyl1Fx9xo8fMR7cGvrIyoz5asle6PqIyoz5ajW6LXxG8aX/AI48K6Dea04l1XTTPbS3G0Bp4jsZGbH8QIYf5NfbfwtkaT4beG3bOTpsHX/cFfAenae+ua/YeHdHV5jPOsMJIwZGYgFsdh7elfoloGnrpOhWGloQVs7aOAEd9qgZ/SvGzlRhThTirbv5HkZuowpwhHzZ5V+2G0y/BmbycgG/gEmP7uG/rivln/hINQ0z4Vw6HYzy28Gp6lPLePGxBmWOOJUjJ/ujLEjvuHpX2h8edCfxF8Jdf0+JN8y2/wBoiA6lozvwPwBH418aeB9S8K32h3fhfxdJc2UTT/arDUoI/MNrKVCurJ/EjBU+hUVplMk8PtezuzXK5J0HpezOY8Oa1qXh/V4NX0m7mtbu3YPG8bYOQeh9Qe4r079qjxA3iLxXokxXbKmiwSTIBwjyjeVrNh8OfDzw/nVtS8cWniRYjvg0zTbd0eZuoWRmACLnr1rR+C/hnUvit8WH1jVY86fbzLd3zqMIoGPLhX24Ax6CvSqVKfP9Yasop67fLU76lSnz+3tZRT1Prz4aaa2kfD7QNMdSr22nwxsD2OwV8afHG7vPGfx21Sztjuk+3jTLVc9AjCMD8Wyfxr7sUBQAoAAGAB2FfCvxV0670P47+I4LbctzJdTzW23rumQyIV98uPxrxMonetOfWx4+VTvWnLrY9jbxn8FvC8Np4Xi1O7WewjW3lvtNiYq0g4ZmwCjnOeSrY6ZrovGoTRfhte+OdD1221jT7e3E0KvBzMCwXBdWABGf7tfFQyMDPHSvZND1e80r9ljW7K9lbydU1dbfT1Y/eUANIR7AgfnXo1sC6XI4ybu1e/XuaYvI8PeMnq21fz+49B+BHizUPidr2oabcxx6XBaW6zF4BvdyWxgFuF/I19E6NptppOnx2NnF5cKZIySxJPJYk8kk8kmvnH9hrR5kg8Sa68f7uRobWNj3K5Zsf99LX03XjZrK1eVOOy/yPKxmFoYfESjRjZBRRRXmHOFFI+7advWigBa+cP2sfhW+oI/jvQLYvdRJ/wATKBF5kQdJQO5A6+30r6PpGVWUqyhlIwQRkEV0YbETw9RVIm+GxEsPUU4n556P48vLPS4tL1TSdK1+ygH+jJqMG9oB6K4+YL7ZxWZ4m8Uahr7wx3Edta2lvkW1naRCOCEHrhR3Pcnk4Fdz+054FtvBfxEb+zk8vTtTiN3BGOkZJw6D2B6fWvK4ziRT7ivtcOqVWCqwW59lh1SqQVWC3P0T+E+mLo/wz8OacFCmLToS4H99lDN/48xrqKy/CVxHd+FdIuoSDHNYwOh9QY1NalfC1G3NtnxNRtzbZ5X+0/4RtfE3wt1C8ZAL7SUN3bSY5AGN6/Qr+oFfC/fIPavvT9pPxBH4f+D+tSMR516gs4VPdpDz/wCOhq+Cz1r6nInP2DvtfQ+myRy9i77X0Pob9inwxbah4p1PxNcoHbS4VjtwR92SXd831Cqfzr62r5k/YYvoVj8TaWT++byLhR6qN6n9WH519N142byk8XLm6Hj5rKTxUrjXVXUqwBU8EHuK/Of4m6RFoHxB1/SLdsw2moTRR/7oc7f0xX6Ga9qdroui3mr3zBbazgeeU/7Kgkj6np+NfnH4p1abXfEepazcD99fXUlw/wBWYn+td2QRlzTfQ7sijLmm+gvhbR73xB4gstF09C91ezLDGOwJPU+wr9Avhn4L0vwJ4UttC01FbaN9xOR808p+8x/p6Cvjb9l6a3g+N2gm4wA7SRpn++UIH6193jpSz6tPnjS6WuLPKsueNPpuLXyL+2np50/4gaNrtvuje8stu9Tg+ZE/X64dK+uq+ZP262j8rwimf3mbwj6Yi/riuLKJNYuK73/I4sqlbFRXe/5Hjlh4s8C3IF14n8ByX2ojl5bLUGtop2/vPGARk99uM1Dq2sa/8TfEumaNpunw28akWumabariG3Qnk/1ZjXDDrX2P+yZ8O4NC8Mr4wv4w2qaomYNw/wBTB2x6Fup/CvocbOlg4e0tr01Z7+MnSwkPaW16anqHww8I2fgfwVp/h20IcwJunlA5llPLt+JrpqKK+NnNzk5S3Z8jOTnJye7CiiipJCiiigAooqG9uI7Synupv9XDE0jfRQSf5UID4+/bP16HUfiVZ6TCwZdMswkvPG9yW/QEV5br3gvxFoGhaRr2p6e8FhqqeZaSkghu+Dj7pI5we1VfFmpXHifxhf6nJJ5k2o3jMD/vNhf0xX2N+0V4et7j9n+8t0jGdKggnt8fwbCqn/xxmr7B1Xgo0aK66P8Ar1Z9Y6zwcaNHvo/69WT/ALLHihPEXwksLeSTN1pLGxlXOTtXmM/TYQP+AmvVq+Rf2ItZkt/Gur6G0mIb2zEyr6yRsMf+Os1fXVfPZnR9jiZJddfvPBzGj7LESS66/efL37cetP52geHUfCBHvJF9STtX+R/OsP8AZz+HOl+Ifhp4s1/VLRJp5IJrKwZxnyise4yL/tbmUZ9jWN+2LdtP8ZJ7YtlbaxgUD0yu7+te3/swQrb/ALO0Ew4MxvZG9yJHX+S1605Sw+XQ5d21+Op6k5Ohl8OXq1/mfOv7N/ihvDPxc0iSZ9lteMbK4ycDEnAJ+jYP4V941+Z+iTNb61YzRnDRzRkH0IIr9LYn8yJJD1ZQ35isM+pqNSE11X5GOeU1GcJLqvyPCf2zfFT6V4Fs/Dtu+JNWuCZsHnyo8Ej8WI/75rgv2S/hzoniq21vX/EFnHeQp/oNvFIuVDsu53+oVkAPbJqX9uaQnxT4di7LYuw/GQj+ldv+xC3/ABbDVV7jWpD+cEP+FXrRyxSho3/mXrRy1Sho3/mfN0ltceAfiw8AkJl0bVQFcjBZVfIb8Vwfxr9CIJo7iCO4iOY5UDofUEZFfCf7UMQh+N3iTZxveFj9TAlfZHwpv21L4a+HLxm3F9Ohyfou3+lRmy9pRpVnu1+iIzVOdGlVe7X6HT18V/theIV1j4pLpcDbodIthbnHQysd7/zVfqpr7K1e+i0zS7vUbj/U2sDzyf7qKWP6Cvg34Z2snj340aYmqDzvt+ptc3Wedy5aRx+QNZ5NBRlOvLaKM8ogoynWe0UcVq+k6jpbRQ6jZXFpJPEJY1mjKF0b7rDPUH1r9BPg3qMGq/C3w5eW+NhsY0I9GUbSP0rxD9uLS4Uj8MawsYEgaW1YhcZBAZR+GDj6mt39ivxC974L1TQJWy2n3XmRAn+CQZ/mDXTmFR4vBRrW2f8AwDox9R4rBxrW2f8AwD3+iiivnD58KKKKACiiigArm/ilO1t8OPEVwhwyadNg/VSK6SsTx3pE+v8Ag3V9FtpEinvbR4Y3kztDEcZx2q6TSmm9rl0mlNX7n52+FVDeJNIVuhvYAfp5i197/G1N3wc8Ur1A0qY/kua8E8L/ALL/AIpttbsbvU9f0iKC3uI5XFv5kjsFYHAyqjtX1Lq2m2eraNdaRqERms7uB4J0yV3IwwwyORweor280xlKpVpypu9v+AezmeLpVKtOUHe3/APif9k+4a3+NWjAHAmSeM++YmxX3JXD+D/hN4A8J6nFqeiaBHDexZ8ueWV5XTIwcFyccV3FcGY4qGKq88F0OHMMVDE1eeK6HxP+1TpOrXnxw1SS30u+nR4LcI0Vu7g4jHQgc19A/s76VqNv+z9Y6TfWdxZXbrdqIriMxuA8shUlTyMgj8K9VKKW3FVJ9cU6qr5g6tCFHlty2/Aqvj3VoRo8u1vwPh7R/gB8TpNXgE2hx20UcylpZblNuAeSMEk9PSvt6BfLgjTrtUL+Qp9FZYvHVMVbntoZYrG1MVbn6Hgn7S/wn8VfEHxJpmo6D9gMNpZGF1nnMbF97Nx8p4wRXRfsyeCPEXgTwpqel+IoIIpp7/zovKl8wFfLRc5wO616zRRLG1JUFQfwhLGVJUPYvY+Jf2qtE1lvjHqt7HpN/JazJC0cyWzsjYjUHDAY6ivp79nxLiP4MeF47qGSGZbPaySKVYfO3UHmu7ZVb7yg/UUBQvQAfStMRj3WoQouPw9TSvjnWoRpNfCch8arhrX4TeKJk4b+zZVz7MNp/nXyV+yYgPxy0Zm4KxXJUH18h6+2db0yy1nSbrStSgE9ndRGKaI9HU9RXm/hD4HeFPCPj2z8WaBc6hA9usq/ZJJBJEd6FOCRuGNxPU1pg8XTpYepSlvL/I0wmLp0sPUpy3l/kct+26it8PtFY9V1Tj/v09cX+wuzf8JR4mjz8psYWx7iQ16x+0/4J8QeOPBNlY+HbeO5urW9E7RNIELLsK8E8Z56E1xv7J/gDxh4L8Ua5P4i0SawguLOOOOR5EYMwckgbWPaumjWp/2bKm5K/b5nRSrU/wCzpU7q/b5n0XRRRXhHiBRRRQAUUUUAFFFFABRRRQAUUUUAFFFFABRRRQAUUUUAFFFFABRRRQAUUUUAFFFFABRRRQAUUUUAFFFFABRRXjPxo+PWjeB72XRNIt01fWoxiVd2IbY+jkcs3+yPxI6VtRoVK8uSmrs1o0KlaXLBXZ7NRXxiP2mviI115gh0cR5z5QtTtx6Z3Z/WvYfg7+0BpPjDUIdE1+1j0fVpTthZXzBO3oCeVb0Bzn1rrrZViaUeZq68jrrZZiKUeZq68j22iiivOPPCiiigAooooAKKKKACisrxZ4g0nwvoF1rmtXQtrK2XLuRkk9lA7kngCvlTxv8AtOeLL68ePwrbWukWQOI5JYlmnYep3ZUfQA/WuzC4Gtiv4a07nXhsFVxPwLQ+wKK+LPD37SfxEsLtX1O5sNXgyN0c1okRx7NGFwfrmvp/4T/EbQviJobX2ls0N1CQt3ZyH95Cx/mp7GrxWXV8Muaa07orE5fWw65pLTujtKKKK4DiCiiigAooooAKKKKAOW+LPiC48L/DvWtas1LXcFuRbgDJ8xiFU49ic/hXwfZeFPFmv3Ul1DpN7OzsXmuJVKqCTks7tgD1yTX3R8abXVbv4X68uhzTQ6jHbedA0R+bKEMQPfANfA+s+INf1cBdX1rUb5eoS4uXdR/wEnAr6XI4v2cnC17n0WSxl7OTja9zqY7rw74JTy7aPTfEuuPxPJInm2VqvdE/56yHpv8Aur2yeRDqvh2HUbVvE3gnzpbJGD3NkrbrjTn68jq0efuuPocGuINWtL1C+0y8jvNOvLi0uI8lJYJCjD8RXtOg170Xr59T2XRa95PU+/vgf4kn8V/C/RtYuyTdNEYbgkcmRDtY/pXa1w3wHh1iH4VaM+vStJqFxG1xIWjVDhzkAhQBnGPeu5r4bEJKrJR2uz4mukqsktrsKKKKxMgooooAKKKKAPlL9t7xFdPr+jeF45GW0htzeSoOjyMSoz64UcfU18319LftueF7z+1dH8WwxM1q0P2O4YdI3BLLn0yCR+FfNNfb5Vy/VY8p9nlfL9VjyhXpf7NfiO60H4uaP5UjCC+k+yXCZ4ZWHH5ECvNK9S/Zj8MXXiD4r6bJHETbaY/2y5kxwoUfKM+pJ/St8by/V5821jfGOPsJ821j7rPWig9aK+BPhQooooAKKKKACiiigBCARg9D1r5i+OP7PF5calca94DjidZmMk2mswQox5JjJ4wT/CcY9a+nj0r57/ab+MuqeFNUTwn4ZZbe9aBZbm9KhmiDfdVB0Bxzu9xivQy2VdVkqG/4fM78udf2yVHf8D53Pwu+Iguvsv8AwhusebnGBbkjP+90/HNeyfBb9nTUv7Rt9a8exRW9vC4kj05XDPIw5HmEcAewJzXhVz418XXNy1xN4n1iSRjuZmvHJJ9ete5/sz/GXXZ/E9r4R8U6hJqFreny7S5nOZYpMcKW/iU9Oa+ix/1xUW4tedr3+R7+O+tqi3FrztufVCKqIqIoVVGAAOAPSnUinIyKWvjT5EKKKqahqVjYAfa7lIyeinkn8BTSb0QnJJXZborLs/EGk3Ugjiu1Dk4AcFc/nWpTlFx3QozjJXi7hRRVfULy10+ymvr64jt7aBDJLLI2FRR1JNSlcog8QaPpuv6Nc6Rq9pHd2VymyWJ+hHr7EdjXyR8R/gRpelaxLb+H/Hfh6PnP2LVb5IJos9i3OfxANegeNvjjcal4F8Vav4W3Wtra3UGm2N0w/eu8gZnmx/CNowo6jr9Pky5nmuZnmuJXmldizu7ZLE9yTX0mVYTEQu+blXbc+hyvCYiN3zcq7bnq2g/BgTXiprvxB8FadbkglodVSdyPYAgfrX1t8LfBPhzwR4bjsfDyrLHMBJLdlgz3JxwxYcEemOK/PBSV6HA74r379nr4kar4V8AeJrmYy6jYaVJbSR2rvjYrvtcIe3Y46ZrfNMJXqU789/LY3zLC16lO/Pfy2Pr6isTwV4o0bxf4fg1zQ7pbi1mH0aNu6MOzD0rbr5WUXF2a1PmJRcXZ7hRRRSEFFFFABTZHSNGeRlRFBLMxwAB3NOr5U/ae+Ll1f6lc+A/DU0iWsT+VqE8ed0794lxzj19TxXThMLPE1OSJ04XDSxE+WIn7Q/xyn1Z7jwj4GupEtTmG5v4SQ9wx48uMjnb6kcntxXmv7SWB8X9UjUYWKC1jA9AtvGP6V7Z+zd8ERo6weL/F1sp1HAeyspBkW47O4/veg7fWvGv2pE2fHLxAOOTAePeFDX0eAlQjiPY0dop3fd3R9BgZUViPZUfsp699UeY10Pw0kaP4h+HXViCupQY5/wBsVz1b/wAOF3fEHw8vrqMH/oYr2Kv8OXoetV+CXoe4eEfjJfeAfinrvhrxEZ5/Dx1OYDcCXs8sfmX1TuV7dR6V9TadeWuo2MN9ZTxz206B4pY2BV1PQgivIf2jPg7D43s5Ne0CKKDxFAvI+6LtR/CT/eHY/hXjv7OnxP1TwN4mj8E+II7l9MnufI8pwd9lMxxkA/wknkfiK+VqYenjKPtaOkluv1PmKlCni6PtaOkluv1PsK+nFtZzXBGfLQt+VeW3lxNd3Dz3Dl5HOTn+VejLfadqtvNawXSMzqVIPB5rzy/tJ7G5a3uEKup/P3FcuDSjdPc+Tx8nJRaehXrvfBF/Jd6a0MzFngIAY91PT+RrggMkAdT0ru/Clquk6S9zfOsBmbd85xgDpWuLtyW6mOBuql+nU2767trGzlvLyZILeFC8srnCoo6kmvjD9oX4xXXjm9fRdEleDw7bycDo14w6O3fb6D8a7f8Aa88T69fyab4f0f7Q2iTxmSdoI2PnShsBGx2Awcd80fs8fAiUyW3irxzabVUiSz02Qck9nkH8l/OujBUaOFp/WK2/Rf1/SPs8DChRpLE1Hft/X9WOD1Lwxq/h/wDZoe71a1Nr/aniCC4t434cx+RIMkdskEivHa+0P2zk/wCLQ22MALq0PH/bOUV8X17OV1nXpSqPq2ezllZ1qcqj6sK9d+BXh3UfFXgT4gaJpKJJey2ls8SM2NxWQnA9z2ryKvpP9hb/AJC/ij/r3g/9CatMxm6eGlJbq35o0zCbhh5SXS35o8r+Fnj7xB8L/FjtGkrwNII9Q0+UlQ4Bx3+647H8K+5PBfifR/F3h+31zRLpZ7WYfRo27qw7MD2ry/8AaF+C9v41gl1/w/HFbeII1+dPupdgdj6P6Hv3rxb9m7UPGXhP4uWvhpLK7WK9nEOpWcqMBGo6y+xXHXuOK8XERo4+i60NJrdf1+DPHrxo46k60NJrc+06KKK+fPBCiiigAribD4W+CbPxpceL49GjfVZ3MhaRiyI56uqHgE+tdtRVxqShfldrlxqShfldriHvXyf8ffB/hPxD8VdVv5fiVpGk3jCGOayubSUmNkjVfvjg5wD+NfVV/dQ2VjcXtwwWG3iaWQnsqgk/oK/N7xfqs2u+J9R1i4YmS9uZJ2z/ALTE/wBa9jJKM51JSjK1l/W/oetk1GU6kpRlay/rc73/AIVToZ5X4r+Eyvr84rV8G+A/B2h+LtJ1O8+LHh+YWt3HL5MFrMxchuBnoM+teMU6P745I9x1FfQyoVXFp1H9y/yPflQquLTqP7kfp0GVwGXBU8gjvXD+MvhT4N8VeJLPxFqNjJFqdrIr+fbSGMy7TkB8dfr1qX4H+If+Eo+Fmhaszh5jbiGc/wDTRPlb+VdpXxN50KjSdmtD4xudGbSdnsclq/hVgzXGlyYbOfLY4P4Gq0t1cQaKX1m0W5lE3lxJMvKgDk57121cp8RT/o1mP9tv5VtRqyqSUZHl16MaUXUj/wAAoaFqlq+pww/2TZwtIdqSIpypPQ806HRtZ1i5MmoSPHGrEbpO49lrF0b/AJC9n/13T/0IV6lWlefspe71MsND28ff6Gfpej2Onw7IolkYncXkG4k/0rQoorglJyd2enGKirLY8b/a3m0c/DuysNZvbuyjuNRRo5be2Ex3IjcFSy8YbrntXyn/AGX4DH/M0ayfrpCj/wBq19GftvtjwdoA9b6T/wBAFfI1fWZPSbwyak1v2PqsppN4dNStudcum+BFznxLrJ/7hS//AB2vb/2Q77wvYeLdU0nRtQ1C+ub61EmZrRYVRYzzyGOSd1fMs0ckMhjkGGGMj6jP9a9n/Yy/5LEf+wZP/Na6Mwo3w025N6eR0Y6lfDTbk3ofadRiGETmcQxCYjBk2DcR6Z61JRXxR8cFFFFACMNwwaKWigAooooA8z/ac13+wfg7rEiPsmvQtlEfdzz/AOOhvzr4Oxx0r9L9b0jS9bsjZavp9tfWxOTFPGHXPrz0NeJ/GH4U/CTw34Zu/E19o+o2cMLIrJp05GSzBRhWyO9e7lOPp0I+zcW22e3leOhQj7NxbbZ8eUYNexaTofwa1TSNX1eK58WRW+lRxyzI6xlnDyBAFPrlhXXfBvwN8GPH2q3ljpsPiaSWzhWZxdzqispbHAUete5Ux8YRcnF2W+h7U8fGEXJxdlvoa/7D/iBpNP1zwvM3+pkW8gB/ut8rAfiM/jX0tXP+DfBfhjwfbNb+HdHtrEP/AKx1GZH+rHk10FfIY2tGvWlUgrJnyeMrRrVpVIqyYVzvjWxub+O2W2VGKEkguF/nXRVxHxEA/tG04/5Yn+dThk3UVjzcW0qTuV9M0LUodStppI41RJVZj5qngHPrXf15Pbxsl3CGTGXQ9OxIxXrFa4xO6uzDANWkkgoooriPQPnb9uI/8Ux4bH/T5Mf/ABxa+TYxmRR6kV9WftzsBoHhdWIGbqfkn0VK+WdMjW41C3gVxukmRFGepJxX2eTu2ET9fzPr8pdsKn6/mb3xQsP7M8cahYbdoh8oAen7pD/WvRP2Mv8AksZ/7Bk/81rA/agto7P436+iYVWMLAeg8lB/St79jJl/4XGeR/yDJ/5rTry5svcv7v6FVpc2Acv7p9qUUUV8WfHBRRRQAUUUUAFFFFABXk/7Wn/JENX/AOu1v/6NWvWK5r4m+EYPHPgu+8M3N3JaR3Ww+cihihVwwOD16Vvhaip1oTlsmjfDTVOtGctk0fDngrj4cePD/wBOlp/6VxV6f+w3/wAj1r//AGDF/wDRgr0XQf2c9L0vwl4g0JvEl1O+sJEn2j7Mq+SI3DjC5O7JA7iuh+CHwbs/hnqOo38WtzanPeQrD80AiVFDZ7E5Oa93F5jQqUasYvV7aeh7eKx9CdKpGL1b0/D/ACPU6KKK+bPnQrkviBalntLndgE+VjHqetdbWbr+mNqkMEayiPypQ/IzkVtQnyTTMMTDnpuJzGq6YV8S2NuknMiRnJHTb1/lXc1mXekmfXbTUhKAIE2lCOvX/GtM9adapzKIqFLkcvNhRRRWB0GN40traXw3qFxNaW88ttaTSQmaJX2MEJBAI9QPyrw39kjWbvxlJ4lbxFb6fdtYm1NsfsUamMsZckYH+wv5V9CX9st5Y3FnISEniaNiOuGBB/nXnHwF+FbfDKDWVk1ldTfUpIjlbbyggjD4H3mz9813UasI4apF/E7W+/U7aNSmsPUjL4tLffqYv7WF7L4f8Cwa1pMdtBqL30cT3BgR3ZMHgkjpXUfAVIb/AOF/h7X7q1tTqd3abprhIFR2O4jqB7CrPxn8BL8RPB50I6kdOZZ1mWbyfMAK9tuR/OtrwBoEfhXwbpfhuK4a5TT7cQiZl2l+5OO3WiVWDwkYL4r/AIBKrD6qoL4r/gbtFFFcJxBRRRQAUUUUAf/Z">
            <a:extLst>
              <a:ext uri="{FF2B5EF4-FFF2-40B4-BE49-F238E27FC236}">
                <a16:creationId xmlns:a16="http://schemas.microsoft.com/office/drawing/2014/main" id="{7A01B6C3-F8BC-43C0-8EE9-05EDB04FE8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50A515E0-89A4-4016-8B9B-170136A07E11}"/>
              </a:ext>
            </a:extLst>
          </p:cNvPr>
          <p:cNvSpPr txBox="1"/>
          <p:nvPr/>
        </p:nvSpPr>
        <p:spPr>
          <a:xfrm>
            <a:off x="2135560" y="2276873"/>
            <a:ext cx="7776864"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Beaulieu Station development and funding</a:t>
            </a:r>
          </a:p>
        </p:txBody>
      </p:sp>
    </p:spTree>
    <p:extLst>
      <p:ext uri="{BB962C8B-B14F-4D97-AF65-F5344CB8AC3E}">
        <p14:creationId xmlns:p14="http://schemas.microsoft.com/office/powerpoint/2010/main" val="62423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376908" y="1221466"/>
            <a:ext cx="3115053" cy="4772383"/>
          </a:xfrm>
        </p:spPr>
        <p:txBody>
          <a:bodyPr>
            <a:normAutofit/>
          </a:bodyPr>
          <a:lstStyle/>
          <a:p>
            <a:r>
              <a:rPr lang="en-GB" dirty="0">
                <a:solidFill>
                  <a:srgbClr val="7030A0"/>
                </a:solidFill>
              </a:rPr>
              <a:t>Existing station is a Victorian station on top of a viaduct – some recent and very valuable improvements to ticket hall but little hope of viable expansion</a:t>
            </a:r>
          </a:p>
          <a:p>
            <a:r>
              <a:rPr lang="en-GB" dirty="0">
                <a:solidFill>
                  <a:srgbClr val="7030A0"/>
                </a:solidFill>
              </a:rPr>
              <a:t>New Railway Station on GEML 3 miles north of Chelmsford</a:t>
            </a:r>
          </a:p>
          <a:p>
            <a:r>
              <a:rPr lang="en-GB" dirty="0">
                <a:solidFill>
                  <a:srgbClr val="7030A0"/>
                </a:solidFill>
              </a:rPr>
              <a:t>Forms part of long term vision for Growth of Chelmsford – England’s newest City</a:t>
            </a:r>
          </a:p>
          <a:p>
            <a:r>
              <a:rPr lang="en-GB" dirty="0">
                <a:solidFill>
                  <a:srgbClr val="7030A0"/>
                </a:solidFill>
              </a:rPr>
              <a:t>Included in NR’s Anglia Route Study – March 2016</a:t>
            </a:r>
          </a:p>
          <a:p>
            <a:r>
              <a:rPr lang="en-GB" dirty="0">
                <a:solidFill>
                  <a:srgbClr val="7030A0"/>
                </a:solidFill>
              </a:rPr>
              <a:t>NR retained as Project Delivery Partner – Currently at GRIP 3 </a:t>
            </a:r>
          </a:p>
          <a:p>
            <a:r>
              <a:rPr lang="en-GB" dirty="0">
                <a:solidFill>
                  <a:srgbClr val="7030A0"/>
                </a:solidFill>
              </a:rPr>
              <a:t>Outline Planning Permission granted 2014</a:t>
            </a:r>
          </a:p>
          <a:p>
            <a:r>
              <a:rPr lang="en-GB" dirty="0">
                <a:solidFill>
                  <a:srgbClr val="7030A0"/>
                </a:solidFill>
              </a:rPr>
              <a:t>Delivery being implemented by Steering Group of Chelmsford City Council, Essex County Council, Network Rail, Countryside Zest.  MoU signed December 2015</a:t>
            </a:r>
          </a:p>
          <a:p>
            <a:pPr marL="0" indent="0">
              <a:buNone/>
            </a:pPr>
            <a:endParaRPr lang="en-GB" dirty="0"/>
          </a:p>
        </p:txBody>
      </p:sp>
      <p:sp>
        <p:nvSpPr>
          <p:cNvPr id="5" name="Title 4"/>
          <p:cNvSpPr>
            <a:spLocks noGrp="1"/>
          </p:cNvSpPr>
          <p:nvPr>
            <p:ph type="title"/>
          </p:nvPr>
        </p:nvSpPr>
        <p:spPr>
          <a:xfrm>
            <a:off x="2187088" y="277444"/>
            <a:ext cx="6156108" cy="756084"/>
          </a:xfrm>
        </p:spPr>
        <p:txBody>
          <a:bodyPr>
            <a:normAutofit fontScale="90000"/>
          </a:bodyPr>
          <a:lstStyle/>
          <a:p>
            <a:r>
              <a:rPr lang="en-GB" sz="3100" dirty="0">
                <a:solidFill>
                  <a:srgbClr val="7030A0"/>
                </a:solidFill>
              </a:rPr>
              <a:t>Project Development</a:t>
            </a:r>
            <a:br>
              <a:rPr lang="en-US" dirty="0"/>
            </a:br>
            <a:endParaRPr lang="en-GB" dirty="0"/>
          </a:p>
        </p:txBody>
      </p:sp>
      <p:sp>
        <p:nvSpPr>
          <p:cNvPr id="3" name="TextBox 2"/>
          <p:cNvSpPr txBox="1"/>
          <p:nvPr/>
        </p:nvSpPr>
        <p:spPr>
          <a:xfrm>
            <a:off x="6421370" y="3382740"/>
            <a:ext cx="4003238"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Congestion in AM Peak – Chelmsford Station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571" y="690043"/>
            <a:ext cx="3366016" cy="2629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1849" y="3943593"/>
            <a:ext cx="3614738" cy="2050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7B49A40D-D226-4CEB-90B7-71BD5F05637F}"/>
              </a:ext>
            </a:extLst>
          </p:cNvPr>
          <p:cNvPicPr>
            <a:picLocks noChangeAspect="1"/>
          </p:cNvPicPr>
          <p:nvPr/>
        </p:nvPicPr>
        <p:blipFill>
          <a:blip r:embed="rId5"/>
          <a:stretch>
            <a:fillRect/>
          </a:stretch>
        </p:blipFill>
        <p:spPr>
          <a:xfrm>
            <a:off x="1559740" y="2136134"/>
            <a:ext cx="1693158" cy="3087040"/>
          </a:xfrm>
          <a:prstGeom prst="rect">
            <a:avLst/>
          </a:prstGeom>
        </p:spPr>
      </p:pic>
      <p:pic>
        <p:nvPicPr>
          <p:cNvPr id="8" name="Picture 4" descr="CHELMS_MAIN FULLCOL CMYK">
            <a:extLst>
              <a:ext uri="{FF2B5EF4-FFF2-40B4-BE49-F238E27FC236}">
                <a16:creationId xmlns:a16="http://schemas.microsoft.com/office/drawing/2014/main" id="{20D00FCB-18D8-FD48-8872-98607032E2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8AD69F3-D714-F54D-8904-32029612F3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1973" y="5993849"/>
            <a:ext cx="1618625" cy="781914"/>
          </a:xfrm>
          <a:prstGeom prst="rect">
            <a:avLst/>
          </a:prstGeom>
        </p:spPr>
      </p:pic>
    </p:spTree>
    <p:extLst>
      <p:ext uri="{BB962C8B-B14F-4D97-AF65-F5344CB8AC3E}">
        <p14:creationId xmlns:p14="http://schemas.microsoft.com/office/powerpoint/2010/main" val="2809366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927648" y="1102792"/>
            <a:ext cx="6156108" cy="4104456"/>
          </a:xfrm>
        </p:spPr>
        <p:txBody>
          <a:bodyPr/>
          <a:lstStyle/>
          <a:p>
            <a:pPr>
              <a:buClr>
                <a:schemeClr val="tx2"/>
              </a:buClr>
              <a:buSzPct val="150000"/>
            </a:pPr>
            <a:r>
              <a:rPr lang="en-US" sz="1400" dirty="0">
                <a:solidFill>
                  <a:srgbClr val="7030A0"/>
                </a:solidFill>
              </a:rPr>
              <a:t>Study developed by WSP on behalf of Network Rail</a:t>
            </a:r>
          </a:p>
          <a:p>
            <a:pPr>
              <a:buClr>
                <a:schemeClr val="tx2"/>
              </a:buClr>
              <a:buSzPct val="150000"/>
            </a:pPr>
            <a:r>
              <a:rPr lang="en-GB" sz="1400" dirty="0">
                <a:solidFill>
                  <a:srgbClr val="7030A0"/>
                </a:solidFill>
              </a:rPr>
              <a:t>A key objective for both Network Rail and the TOC, Greater Anglia is to ensure that the new station does not cause capacity issues on the GEML, particularly prejudicing faster journey times.</a:t>
            </a:r>
          </a:p>
          <a:p>
            <a:pPr>
              <a:buClr>
                <a:schemeClr val="tx2"/>
              </a:buClr>
              <a:buSzPct val="150000"/>
            </a:pPr>
            <a:r>
              <a:rPr lang="en-GB" sz="1400" dirty="0">
                <a:solidFill>
                  <a:srgbClr val="7030A0"/>
                </a:solidFill>
              </a:rPr>
              <a:t>This is consistent with the GEML Taskforce Vision</a:t>
            </a:r>
          </a:p>
          <a:p>
            <a:pPr>
              <a:buClr>
                <a:schemeClr val="tx2"/>
              </a:buClr>
              <a:buSzPct val="150000"/>
            </a:pPr>
            <a:r>
              <a:rPr lang="en-GB" sz="1400" dirty="0">
                <a:solidFill>
                  <a:srgbClr val="7030A0"/>
                </a:solidFill>
              </a:rPr>
              <a:t>The identified station options are configured with a central passing loop (or turnback) requiring 3 platforms. </a:t>
            </a:r>
          </a:p>
          <a:p>
            <a:pPr>
              <a:buClr>
                <a:schemeClr val="tx2"/>
              </a:buClr>
              <a:buSzPct val="150000"/>
            </a:pPr>
            <a:r>
              <a:rPr lang="en-GB" sz="1400" dirty="0">
                <a:solidFill>
                  <a:srgbClr val="7030A0"/>
                </a:solidFill>
              </a:rPr>
              <a:t>These options that are now being developed further through GRIP stage 3</a:t>
            </a:r>
          </a:p>
          <a:p>
            <a:pPr>
              <a:buClr>
                <a:schemeClr val="tx2"/>
              </a:buClr>
              <a:buSzPct val="150000"/>
            </a:pPr>
            <a:r>
              <a:rPr lang="en-GB" sz="1400" dirty="0">
                <a:solidFill>
                  <a:srgbClr val="7030A0"/>
                </a:solidFill>
              </a:rPr>
              <a:t>This will result in a preferred option for the station layout being selected.</a:t>
            </a:r>
            <a:endParaRPr lang="en-US" sz="1400" dirty="0">
              <a:solidFill>
                <a:srgbClr val="7030A0"/>
              </a:solidFill>
            </a:endParaRPr>
          </a:p>
          <a:p>
            <a:pPr>
              <a:buClr>
                <a:schemeClr val="tx2"/>
              </a:buClr>
              <a:buSzPct val="150000"/>
            </a:pPr>
            <a:endParaRPr lang="en-GB" dirty="0"/>
          </a:p>
          <a:p>
            <a:pPr lvl="0">
              <a:buClr>
                <a:schemeClr val="tx2"/>
              </a:buClr>
              <a:buSzPct val="150000"/>
            </a:pPr>
            <a:endParaRPr lang="en-GB" dirty="0"/>
          </a:p>
          <a:p>
            <a:pPr lvl="0">
              <a:buClr>
                <a:schemeClr val="tx2"/>
              </a:buClr>
              <a:buSzPct val="150000"/>
            </a:pPr>
            <a:endParaRPr lang="en-GB" dirty="0"/>
          </a:p>
          <a:p>
            <a:pPr lvl="0">
              <a:buClr>
                <a:schemeClr val="tx2"/>
              </a:buClr>
              <a:buSzPct val="150000"/>
            </a:pPr>
            <a:endParaRPr lang="en-GB" dirty="0"/>
          </a:p>
        </p:txBody>
      </p:sp>
      <p:sp>
        <p:nvSpPr>
          <p:cNvPr id="6" name="Rectangle 2">
            <a:extLst>
              <a:ext uri="{FF2B5EF4-FFF2-40B4-BE49-F238E27FC236}">
                <a16:creationId xmlns:a16="http://schemas.microsoft.com/office/drawing/2014/main" id="{2AA7E195-0842-4B52-B60C-DD7C1D5DADB6}"/>
              </a:ext>
            </a:extLst>
          </p:cNvPr>
          <p:cNvSpPr>
            <a:spLocks noGrp="1" noChangeArrowheads="1"/>
          </p:cNvSpPr>
          <p:nvPr>
            <p:ph type="title"/>
          </p:nvPr>
        </p:nvSpPr>
        <p:spPr bwMode="auto">
          <a:xfrm>
            <a:off x="3017659" y="492421"/>
            <a:ext cx="6155531"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p>
            <a:pPr eaLnBrk="0" fontAlgn="base" hangingPunct="0">
              <a:lnSpc>
                <a:spcPct val="100000"/>
              </a:lnSpc>
              <a:spcAft>
                <a:spcPct val="0"/>
              </a:spcAft>
            </a:pPr>
            <a:r>
              <a:rPr lang="en-GB" altLang="en-US" sz="2100" dirty="0">
                <a:solidFill>
                  <a:srgbClr val="7030A0"/>
                </a:solidFill>
                <a:latin typeface="Arial" panose="020B0604020202020204" pitchFamily="34" charset="0"/>
                <a:ea typeface="Calibri" panose="020F0502020204030204" pitchFamily="34" charset="0"/>
              </a:rPr>
              <a:t>GRIP 3: 2018-2020</a:t>
            </a:r>
            <a:endParaRPr lang="en-GB" altLang="en-US" sz="2100" dirty="0">
              <a:solidFill>
                <a:srgbClr val="7030A0"/>
              </a:solidFill>
              <a:latin typeface="Arial" panose="020B0604020202020204" pitchFamily="34" charset="0"/>
            </a:endParaRPr>
          </a:p>
        </p:txBody>
      </p:sp>
      <p:pic>
        <p:nvPicPr>
          <p:cNvPr id="3" name="Picture 2">
            <a:extLst>
              <a:ext uri="{FF2B5EF4-FFF2-40B4-BE49-F238E27FC236}">
                <a16:creationId xmlns:a16="http://schemas.microsoft.com/office/drawing/2014/main" id="{900CDCE5-4920-430E-9AA8-02123DFAD4E8}"/>
              </a:ext>
            </a:extLst>
          </p:cNvPr>
          <p:cNvPicPr>
            <a:picLocks noChangeAspect="1"/>
          </p:cNvPicPr>
          <p:nvPr/>
        </p:nvPicPr>
        <p:blipFill>
          <a:blip r:embed="rId2"/>
          <a:stretch>
            <a:fillRect/>
          </a:stretch>
        </p:blipFill>
        <p:spPr>
          <a:xfrm>
            <a:off x="5701099" y="3706062"/>
            <a:ext cx="3808806" cy="1924979"/>
          </a:xfrm>
          <a:prstGeom prst="rect">
            <a:avLst/>
          </a:prstGeom>
        </p:spPr>
      </p:pic>
      <p:sp>
        <p:nvSpPr>
          <p:cNvPr id="4" name="TextBox 3">
            <a:extLst>
              <a:ext uri="{FF2B5EF4-FFF2-40B4-BE49-F238E27FC236}">
                <a16:creationId xmlns:a16="http://schemas.microsoft.com/office/drawing/2014/main" id="{7A91C103-A62B-442D-BEC2-81D201E5465D}"/>
              </a:ext>
            </a:extLst>
          </p:cNvPr>
          <p:cNvSpPr txBox="1"/>
          <p:nvPr/>
        </p:nvSpPr>
        <p:spPr>
          <a:xfrm>
            <a:off x="2947371" y="3678652"/>
            <a:ext cx="2753729" cy="1384995"/>
          </a:xfrm>
          <a:prstGeom prst="rect">
            <a:avLst/>
          </a:prstGeom>
          <a:noFill/>
        </p:spPr>
        <p:txBody>
          <a:bodyPr wrap="square" rtlCol="0">
            <a:spAutoFit/>
          </a:bodyPr>
          <a:lstStyle/>
          <a:p>
            <a:pPr marL="214313" indent="-214313">
              <a:spcBef>
                <a:spcPct val="20000"/>
              </a:spcBef>
              <a:buClr>
                <a:schemeClr val="tx2"/>
              </a:buClr>
              <a:buSzPct val="150000"/>
              <a:buFont typeface="Arial" panose="020B0604020202020204" pitchFamily="34" charset="0"/>
              <a:buChar char="•"/>
            </a:pPr>
            <a:r>
              <a:rPr lang="en-US" sz="1400" dirty="0">
                <a:solidFill>
                  <a:srgbClr val="7030A0"/>
                </a:solidFill>
              </a:rPr>
              <a:t>Simultaneously ECC has completed the development of an access strategy for the station covering car parking, bus, taxi, cycling and walking routes and facilities.</a:t>
            </a:r>
          </a:p>
        </p:txBody>
      </p:sp>
      <p:pic>
        <p:nvPicPr>
          <p:cNvPr id="7" name="Picture 4" descr="CHELMS_MAIN FULLCOL CMYK">
            <a:extLst>
              <a:ext uri="{FF2B5EF4-FFF2-40B4-BE49-F238E27FC236}">
                <a16:creationId xmlns:a16="http://schemas.microsoft.com/office/drawing/2014/main" id="{DF2D4F13-BECD-4191-94A9-F61983951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395F8AF-787B-4E01-881F-31FC0E361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Tree>
    <p:extLst>
      <p:ext uri="{BB962C8B-B14F-4D97-AF65-F5344CB8AC3E}">
        <p14:creationId xmlns:p14="http://schemas.microsoft.com/office/powerpoint/2010/main" val="1987268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Current Status of Design Development</a:t>
            </a:r>
            <a:endParaRPr lang="en-GB" dirty="0"/>
          </a:p>
        </p:txBody>
      </p:sp>
      <p:pic>
        <p:nvPicPr>
          <p:cNvPr id="4" name="Picture 3"/>
          <p:cNvPicPr>
            <a:picLocks noChangeAspect="1"/>
          </p:cNvPicPr>
          <p:nvPr/>
        </p:nvPicPr>
        <p:blipFill>
          <a:blip r:embed="rId3"/>
          <a:stretch>
            <a:fillRect/>
          </a:stretch>
        </p:blipFill>
        <p:spPr>
          <a:xfrm>
            <a:off x="4047744" y="1745378"/>
            <a:ext cx="4225778" cy="2467327"/>
          </a:xfrm>
          <a:prstGeom prst="rect">
            <a:avLst/>
          </a:prstGeom>
        </p:spPr>
      </p:pic>
      <p:pic>
        <p:nvPicPr>
          <p:cNvPr id="2" name="Picture 1">
            <a:extLst>
              <a:ext uri="{FF2B5EF4-FFF2-40B4-BE49-F238E27FC236}">
                <a16:creationId xmlns:a16="http://schemas.microsoft.com/office/drawing/2014/main" id="{DD6708E5-749E-4DFA-990B-C5CA578DD416}"/>
              </a:ext>
            </a:extLst>
          </p:cNvPr>
          <p:cNvPicPr>
            <a:picLocks noChangeAspect="1"/>
          </p:cNvPicPr>
          <p:nvPr/>
        </p:nvPicPr>
        <p:blipFill>
          <a:blip r:embed="rId4"/>
          <a:stretch>
            <a:fillRect/>
          </a:stretch>
        </p:blipFill>
        <p:spPr>
          <a:xfrm>
            <a:off x="1991544" y="4311279"/>
            <a:ext cx="8585016" cy="1689472"/>
          </a:xfrm>
          <a:prstGeom prst="rect">
            <a:avLst/>
          </a:prstGeom>
        </p:spPr>
      </p:pic>
      <p:pic>
        <p:nvPicPr>
          <p:cNvPr id="5" name="Picture 4" descr="CHELMS_MAIN FULLCOL CMYK">
            <a:extLst>
              <a:ext uri="{FF2B5EF4-FFF2-40B4-BE49-F238E27FC236}">
                <a16:creationId xmlns:a16="http://schemas.microsoft.com/office/drawing/2014/main" id="{DB837953-A726-BC4B-A08A-BF62992887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FDF0E44-32B4-E342-A6F3-0FFD9EA590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Tree>
    <p:extLst>
      <p:ext uri="{BB962C8B-B14F-4D97-AF65-F5344CB8AC3E}">
        <p14:creationId xmlns:p14="http://schemas.microsoft.com/office/powerpoint/2010/main" val="187660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279576" y="113985"/>
            <a:ext cx="7848600" cy="1181100"/>
          </a:xfrm>
        </p:spPr>
        <p:txBody>
          <a:bodyPr/>
          <a:lstStyle/>
          <a:p>
            <a:pPr eaLnBrk="1" hangingPunct="1"/>
            <a:endParaRPr lang="en-GB" altLang="en-US" sz="4000" dirty="0">
              <a:latin typeface="Avenir LT Std 65 Medium" pitchFamily="34" charset="0"/>
            </a:endParaRP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
        <p:nvSpPr>
          <p:cNvPr id="7" name="Rectangle 6">
            <a:extLst>
              <a:ext uri="{FF2B5EF4-FFF2-40B4-BE49-F238E27FC236}">
                <a16:creationId xmlns:a16="http://schemas.microsoft.com/office/drawing/2014/main" id="{83F0CF0D-D6B1-4D8C-857F-BF0E10A99E56}"/>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0" name="Rectangle 9">
            <a:extLst>
              <a:ext uri="{FF2B5EF4-FFF2-40B4-BE49-F238E27FC236}">
                <a16:creationId xmlns:a16="http://schemas.microsoft.com/office/drawing/2014/main" id="{5878449A-7571-43DB-B53B-8700B6008FF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1" name="Rectangle 10">
            <a:extLst>
              <a:ext uri="{FF2B5EF4-FFF2-40B4-BE49-F238E27FC236}">
                <a16:creationId xmlns:a16="http://schemas.microsoft.com/office/drawing/2014/main" id="{ADD9B904-EFF7-48FC-AF93-27F9AD35B5B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3" name="AutoShape 8" descr="data:image/jpg;base64,%20/9j/4AAQSkZJRgABAQEAYABgAAD/2wBDAAUDBAQEAwUEBAQFBQUGBwwIBwcHBw8LCwkMEQ8SEhEPERETFhwXExQaFRERGCEYGh0dHx8fExciJCIeJBweHx7/2wBDAQUFBQcGBw4ICA4eFBEUHh4eHh4eHh4eHh4eHh4eHh4eHh4eHh4eHh4eHh4eHh4eHh4eHh4eHh4eHh4eHh4eHh7/wAARCAGeAL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ooooAKKKKACiis3xFr+i+HbBr7XNUtdPt16vPIFz9B1P4U0m3ZDSbdkaVQ3l1b2ds9zdTxQQoNzSSOFUD3Jr54+In7TumWizWngvTWv5hwLy6ykQPqF6t+lfO3jbx94s8ZzmTxFrFxdpnKwBtkKfRBx+eTXrYbJq9XWfur8fuPVw2UVqus/dX4n1V8Q/wBo3wdoPm2nh9X8Q3y8ZhO23U+7/wAX/AQa+dfHfxo8feK5ytxq8mn2ituS109jCg9MkHc34n8K85JyaSvocNlmHoapXfdnvYfLaFDVK78z274d/tGeMdBaO115U8QWK45lO24A9nHDf8CBPvX0b8PvjF4G8Z+XBZaoLLUH/wCXO9xHJn2zw34E18CUqnac1licnoVtYrlfl/kZYnKaFbWPuvyP087ZHI7UV8HfDz42eOvCBSCPUTqenrjNrfEyAD0V/vD9fpX0d8Pv2hvBXiTy7XVnbQL9sDbcnMTH2cf1xXz+JyrEUNbXXkeDiMrr0dbXXkev3M0dtbyXEzbY413McdBWZB4j0maZIY53LuwVR5TDk/hUmtTQ3Hhu6nt5o5onhJV42DK30Irz/R/+Qraf9dk/9CFc1ChGcW30PBxOInSmorqep0UUVynaFFFFABRRRQAUUUUAFFFcB8QPi94H8Gq8N9qi3l+o/wCPKyxLID6MR8q/8CIq6dOdR8sFdl06c6j5Yq7O/rmPHHj3wn4LtjN4h1m3tXxlYAd8zfRBz+eBXy18RP2jPGevGS18Pwr4fsmyAYTvuGHvJ2/4CB9a8XvLm8vLh7i7klnmc5aSQlmJ+pr28Nkc5WdZ2XbqezhslnLWq7H0P8Q/2ntSu1ltPBemLYxHIF5dYeU+4Tov45rwPxF4g1nxFfNfa5qNzqFwxzvnkLY+g6Cs3Y/9xvyo2P8A3G/KvoMPg6GHX7tf5nu0MJRoL3ENop2x/wC435UbH/uN+VdVzquNop2x/wC435UbH/uN+VFwuNop2x/7jflRsf8AuN+VFwuNop2x/wC435UbH/uN+VFwudN4Q+IHizworQ6LrE8Vs4w9s7b4mHptPA/CvZPAHxx0ebUbNPE1u2nssiE3EWXi4I5I6j9a+ddj/wBxvyo2P/cb8q5a2EpVb3Wp5uNyrC4zWpHXutz9K9D1rSddsVvtH1K1v7ZgMSQSBh9D6H2OK0K/Nvwz4j8QeGr5b7QdRu9OnB+9A5UH2I6Eexr3/wCHn7Td9b+XZ+NdJ+1JwDe2ahZPq0Z+U/gRXzeJyWrT1pvmX4njYnJ6tPWm+ZfifUtFc74M8beF/GFp9o8P6xa3hAy0QbbKn+8hww/LFdFXjyjKLtJWZ5Moyi7SVmFFFFSSFFFFAEN5bQXlrJa3MYkhkUq6How9K5gfDL4e5J/4QvQSSeSbJP8ACutoHWrjUlH4XYuM5R+F2PJb3QfAVveTQD4eeHWEblcm1TnH/Aai/sfwH/0Tvw5/4DJ/8TVzWP8AkLXf/XVv51DbwTXD7IInlbGcKMn/ADzXsJaJtv72eLLMcXzNKbIf7H8B/wDRO/Dn/gMn/wATR/Y/gP8A6J34c/8AAZP/AImr39lan/0D7n/v2aP7L1LOPsFzn/rmaXu/zfi/8w+v43+dlH+x/Af/AETvw5/4DJ/8TR/Y/gP/AKJ34c/8Bk/+Jq9/ZWp/9A+5/wC/ZqG5tbm2IFxBJET03rjNNWez/Fg8wxi+2yv/AGP4D/6J34c/8Bk/+Jo/sfwH/wBE78Of+Ayf/E06iny+b+9k/wBpYr/n4xv9j+A/+id+HP8AwGT/AOJo/sfwH/0Tvw5/4DJ/8TTqKOXzf3sP7SxX/Pxjf7H8B/8ARO/Dn/gMn/xNH9j+A/8Aonfhz/wGT/4mngEnAGTVn+ztQ/58bj/v2aGkur+9jWY4t7TZT/sfwH/0Tvw5/wCAyf8AxNH9j+A/+id+HP8AwGT/AOJq5/Z2of8APjc/9+zR/Zuof8+Nz/37NLTv+LH9fxn87Kf9j+A/+id+HP8AwGT/AOJp0OieA5Jo4/8AhXfhwbmC5+yp3P8Au1Ylsb2JDJJaToo6lkIFMs/+PyD/AK6r/MUWVtG/vYLMcXfWbOxsPh/4HsLyK9sPCmj2lzEQ0csNqqOp9iBmunoHQfSivGlOUvidz2ZTlL4ncKKKKkkKKKKACgdaKB1oA8s1j/kLXf8A11b+dYXjeWWH4ceK5oJZIpU0mVleNirKdy8gjkVu6x/yFrv/AK6t/OsbxbDBceA/E0N1diztn0uUSzmMv5a7k52jk/hXux2j8jx8D/vkP8X6nx//AG9r3/Qc1T/wMk/xrrtL1nWW+E2tTHWNSMi6pbqHN1JkDY3Gc1Q/4R7wV/0UBP8AwUzf410+n6H4VX4Y6tCnjZGtm1OBnn/syUbW2thdvU59a92tVptLR7r7L7+h+nVqlOy0e66Pv6HnP9va9/0HNU/8DJP8a+pPgjc3N38GtDmuria4lNxdgvLIXY4l9TzXz1/wj3gr/ooCf+Cmb/Gvo34R2thZ/CXRYNN1IalbCe623AhaLcTLyNrcjB4rmx84ShHlXXs10fkeNxLOLwLsuq6NHR0UUV5h+eBRRRQBJbf8fEf++P518w/GfxFr9t8VPEkFvrmpQxR37hES6dVUYHAANfT1t/x8R/7w/nXzr8XNE8Kz/E7xFLe+NUtJ3vmLwnTZX2HA43Dg11YJxVZ8yvp2v1R9Zwq4qpU5lfRdLmN8JfEWv3HxF0SG41vUponulDI905UjB6jNcvJ4o8S+Y3/FQ6t94/8AL5J/jXefC7Q/CkPxB0WWz8bJdSrdArCNMlTecHAyeBXOSeHvBfmN/wAXATqf+YTN/jXoxnS9q/d6L7L8/I+wjKn7R+70XR+fkej/ALLWsatqWveI4tQ1S9u400ncqzTs4B81ecE17ZZ/8fkH/XVf5ivIf2bNM0Gx1rxDJo/iVdWlbStrxiykh2DzF+bLcH6V69Z/8fkH/XVf5ivLxbi6snFfhbofCcRtPHe6ui8j1gdB9KKB0H0or5o1CiiigAooooAKB1ooHWgDyzWP+Qtd/wDXVv51z/j3/kmXi7/sES/+hJXQax/yFrv/AK6t/OqzLazWd3Y31nFe2d3CYJ4ZCQrocZGRg9hXuxdkn6Hh4arGjiY1JbJ3Ph6uw0r/AJJDrf8A2Frb/wBAavpD/hX3w2/6EPTP+/8AP/8AF1aj8IeBI9Lm0uPwXpwsppVlki86bDOowD97PevUqZjGSVovddv8z7apxRg5JaS3XT/gnxrX1h8B/wDkimhf9fF5/wCja0P+FffDb/oQ9M/7/wA//wAXW9ZWumabpFtpGjaZBptjbs7RwxMzAFzljliT1rHF4yNeKiota+XZnm5znuGxuGdKmne6eo6iiiuI+RCiiigCS2/4+I/94fzr5O+OH/JXPE//AGEH/kK+r422urdwQaydY8JeBdY1S41PU/BemXN5cuZJpWlmBdj3OHxW+FrqhU5mr6HvZFmdHATnKqnr2PmH4O/8lK0L/r7X+Rrk5f8AWv8A7xr7J0rwh4D0rUIdQ0/wVplvdQNvikWWYlW9eXxVU+AfhuSSfAWlZP8A02n/APi67VmEVNy5Xsu3n5n0K4owam5Wl06evmeVfskf8jH4l/7A/wD7VSvebP8A4/IP+uq/zFZ2gaH4X8Om6k8PeGbHS5rqLyZZYZJGYpkHHzMR1ArRs/8Aj8g/66r/ADFcGIq+1qSmlb/hj5fOMdTxuKVWntZbnrA6D6UUDoPpRXzh3hRRRQAUUyd/LiL4zjtRQA+gdaKB1oA8s1j/AJC13/11b+dVatax/wAha7/66t/Oo7W2uLqQx28TSMBkgele6naKPm5JuTSIaKv/ANjan/z5y/8AfNH9janj/jzk/Kl7SPcfsp/ysoUVf/sbU/8Anzl/75qveWlzZuq3MLxFwSu4dRQpxezE6ckrtEUcckhIjRnI67Rmn/Zrj/n3m/74NUPEmoX2l/D/AMW6hp11La3dvpMskM0TbWRhjBB7GvmBvix8SQf+R31z/wACm/xrooYepXvy20PbyzI5Y+k6kZ2Pq77Ncf8APvN/3waR4ZkUs0MqgdSUNfKP/C2PiR/0O+uf+BTf417P+zl4u8TeJtK8WL4g1y/1MW8VmYRczF9haRs4z0zgVdfCVaMOeVrafnbsdOM4bnhaMqznex6HRSgEtgdewp/kTf8APKT/AL4Ncx8zYjoqTyJv+eUn/fJo8ib/AJ5Sf98Gi4WZHUtn/wAfkH/XVf5imtDKq7micKOpKkCnWf8Ax+Qf9dV/mKHsNbo9YHQfSigdB9KK8E+lCiiigAPNFFFABQOtFA60AeWax/yFrv8A66t/Ouf8e/8AJM/F3/YIl/8AQkroNY/5C13/ANdW/nWP4sSzk8BeJl1CWaK0Olyec8KhnVdycgHrXuxdlH5Hj4F2xkP8X6nxfvf+83511+lM3/CotbOTn+1rbn/gDU77D8N/+g54g/8AAGP/AOKrp7C08CD4Y6rHHq+tm0Op25kkNmm9W2NgAbuQa96rWTS0e66eZ+n1aqaWj3XTzPJ97/3m/OvrT4KEn4JeFcnPF5/6VSV8+fYfhv8A9BzxB/4Ax/8AxVfSHwvj0yL4S+Gk0ee5nsgLvy5LiMI5/wBJkzkAkDnNcuYVFKEVZ79vJnh8TVFLBaLqv1LXjj/kl/jT/sCzf0r40f7xr7L8cf8AJL/Gn/YFm/pXxo/3jVZXtP1/QOFP91l6ja+gv2TP+QZ4z/64WP8A6Mevn2voL9kz/kGeM/8ArhY/+jHrbMv4D9V+aPSzz/canoe06P8A8hi0HYzr/Ovlrxp8RvHtr4y1y3t/GWvRQxajcJHGt7IFRRIwAAzwAK+pdH/5DFp/13X+dfLXjXwPdXHjHW518R+FIxJqNw4WTVkDLmRuCMcH2rz8F7P2j9p2PmuFvZ3qe08jQ+H3xC8c3j6+Lnxdrk3k6JcTR771zscFMMOeCMnmuY/4Wd8Qv+h28Qf+B0n+NdP8P/BtxZvrxbxD4Yl83RLiMCLVFbaSU5PHCjua5j/hAbv/AKGfwj/4N0/wruh9W55aLp0Pq4rD88tF06Hsn7OXinxH4i0zxOuu65qOprAtuYhdXDSBCX5xk8V6lZ/8fkH/AF1X+Yry39nLw/Nomm+JjLqmj33mrb4+wXgn24f+LHSvUrP/AI/IP+uq/wAxXl4jk9rLk2/4CPg+IOX6++TayPWB0H0ooHQfSivnDpCiiigAooooAKB1ooHWgDyzWP8AkLXf/XVv51z/AI9/5Jl4u/7BEv8A6EldBrH/ACFrv/rq386gRo/Kmgmt4LmCeMxywzxh0dSQSCD16Cvdjok/Q8LD1VRxEaktk7nw5muw0o/8Wg1v/sLW3/oDV9S/2J4V/wChN8N/+C2L/Cpl07w+tnJZr4V8Pi2kdZHiGnx7WYdCRjBIr0qmY8yXude59nPirDSS9x/gfEma+tvgn/yRLwr9Lz/0qkrf/sTwr/0Jvhv/AMFsX+FXQYY7O3srOztLK0twwigtoRGi7m3HAHHJJP41jisX7eKjy2s7/gzzc4z2jjsP7KEWndMyvHH/ACS/xp/2BZv6V8aP9419l+OP+SX+NP8AsCzf0r40f7xrqyvafr+h6/Cn+6y9RtfQX7Jn/IM8Z/8AXCx/9GPXz7X0F+yZ/wAgzxn/ANcLH/0Y9bZl/AfqvzR6Wef7jU9D2rRv+Qxaf9d0/nXxd4/A/wCE68Qcf8xS5/8ARrV9lWsxt7qOdRkxuGA9cGuU1D4bfDXUNRudQu/CTSXFzK80rDUrgZZiSTgPxya83CYhUJuUk3ddD47IMzoYBzdW+ttj50+GH+t8Sf8AYAuv5pXIV9gaX8P/AIdaWbo2PhVojdW7W03/ABMrht0bY3Dl+Og5qn/wqv4W/wDQnt/4NLn/AOLrsjmMFOT5Xr6f5n0MeJsEpN66+Rwv7J//ACDvFv8AuW3/AKHXtdn/AMfkH/XVf5isrwx4c8K+FbW9h8NaH/Z5vQgnY3csu4Kcj75OPwrVs/8Aj8g/66r/ADFedXqKrUlNLf8AyPks4xlPGYt1aezsesDoPpRQOg+lFfOnoBRRRQAUUUUAFA60UUAef6loOrTajcSx2bsjSMVII5Gar/8ACO6z/wA+L/mP8a9IorrWMmlayOF4Cm3e7PN/+Ed1n/nxf8x/jR/wjus/8+L/AJj/ABr0iin9dn2Qv7Pp92eb/wDCO6z/AM+L/mP8aP8AhHdZ/wCfF/zH+NekUUfXZ9kH9n0+7PL9c8H65q3g/wAR6LDbpDcahp0lvC0rYTc2MZIrwJv2Y/iITzc6IP8At5b/AOJr7NorWjmlejfktqevgMVUwNNwpbeZ8Zf8MxfEP/n60X/wJb/4mvT/AII/CbxV4F07xEurfYp21CO2WFbWUucxuxOcgY6ivfqKqrm2Iqx5ZWsbYnMa2JpSpT2Z5v8A8I7rP/Pi/wCY/wAaP+Ed1n/nxf8AMf416RRWH12fZHhf2fT7s83/AOEd1n/nxf8AMf40f8I7rP8Az4v+Y/xr0iij67Psg/s+n3Z5v/wjus/8+L/mP8aktvD+sLcxM1k4VZFJOR0z9a9Eoo+uz7Iay+n3YDpRRRXGdwUUUUAFFFFABRRRQAUUUUAFFFFABRRRQAUUUUAFFFFABRRRQAUUUUAFFFFABRRRQAUUUUAFFFFABRRRQAUUUUAFFFFABRRSUALRRRQAUUUUAFFFFABRRRQAUUUUAFFFFABRRRQAUUUUAFZ3iDWLXRLJbq6SaQNII0SJQzMx6AZIH61o1zHxLhMnheS4AJNpLHcYHU7W6frWtGKlUUZbEVG1FtbmdceOrt/+PLRNqno1xOAR9UAP/oVdJ4V1Ya3osV/5YikLNHLGDnY6kqwB7jIOD3GK83Pyt9K6H4a3Ji1PU9O3HZII7qMH12+W4HsNin6vXdXw8FTbitUcGGxU6lTlkd3SMyqpZmCqBkk9AKWuM+JWoSbYNDhYqLtTJcEcfuVOCoPuSB9K4KVN1JqJ31JqnFyZW1rxnd3UrQ6B5ccCnBvZV3eZ/wBc16Y9z19O9YbXurO+59e1QnOTtn2D8hwKhAVQANqqBgdgBUtrZ6re2P22x0e7ntyN0cgMaiQeqh3BPscAH3FevGnTprRJep4zrV6z92/yLdj4g8RWLApfi/iHWK6UEkezjkH65Fd74f1e11rT1u7bcpBKSxOMPE46q3+ea8xhkWWMSRk4yRhhggg4IIPIIIIP0rW8F3ZsfFUa5Kw38ZikHbzF5Q/XGRWWIoRlFtKzRthcVPnUJs9JrzzXPEmtPrl5Hp+oJbWlvMYEQQI5crgMxLc/e3DH+zXfzyxwwPNK4SNFLMx6ADkmvH9PZ5bNbiUETXBM8oI53uS7fqxrnwdNSvJq50Y6rKEVyux0Nv4v8QREebHp1yg/2GRz+IOP0q9D48YAG70O4jH/AE7zLKfyO3+dc5YWN7qmojT9PaGOQRNM8koJVVBAAwMckn17Hr0pdRsdR0u6ittTto4zKD5UsUu+OTHUcgFT7EfQmup0aLdrK5yxxGIUOfodvp/jDQbuVIGu3tJnICx3UZjyTwBu+6ST0wa3wc15DLGksZjlRXQggqwyMEYNdx8OL6a60Wa0uJHkksJzbh2OS6bQyE+uFYLnvtzXJiMNGEeaJ14bFuq+WS1Onqve31lYxrJfXlvaoxwrTyhAT7E1j+Ntcm0exijs1V767cxwbhlUwMs5HcAdu5wK89MCtK9xcO91cOP3k053M359B7DgVNDC+0XNJ2RWIxcaL5bXZ6fH4i8PyOEj13S2YnAAu48k+3NaQZSBgg56V49i3dmhxFkAhl44qfS573RXEujy+UudxtWOYJR6Y/hP+0v6jitpYFW91mNPME3aSPW6Ko6DqUOr6Rb6jAGCTKTtbqpBwVP0IIq9XntOLsz0U7hRRRSAKr6laJfafc2b4xPE0eSOmRjNWKKadncDxyxZjZQh1IdB5bZPOVO3n34rS8OXBs/FWmXAOFldrWQnoFkXI/N0jH41FrEH2TxNq1soO37QJx6fvFDY/CqGpTNbWMl3HnzLYrcpgfxRsJB+qgV7tvaL1/U8Bfuq3oz2WvNPF8jSeMtQVjxHBAqewwxP64/KvSUYOgYEEEZBHevOPGcfl+MbxiMebbQsg/vY3Bj+ZFebgvjfp/kenjr+yMS+RZYo4H5jnuIYZB6o8qow/EMRXsSIqxCMKAoGMV45qTeXZtcDrbslwB6+WwfH47cV7DbyLNBHKjBldQwIPBBrXHXtH5/oY5da0jzXxRALTxdqUMYxHMsN1gdAzgqf/RQP4ms9JDDqGn3I58i8jfHrzj/2atPxjMJvGd8EwVhtoImb/by7FfwDKfxrNSMzX1hbjrPdxJ9Oc/8AstdVP4Fft+hy1P8AeNO56B8QJ/s3g/UVGA00Ytl/7aEJ/Jifwrz4DAA549a6r4oXGRpVip5kuHuDnoRGpGPzkU/hXLZHLN9TWWEjakvM0zCV6ij2LXh/VptC1K7ulsWvI7mKJMJIqvHsL5xuwDncD17VL4g1ybXpbQNp8lnBbMznznRpHYjHRCQAPrn2q1onhG41PQrbUm1WW2nu4xMqCNXREblBg4OduMnPUmsi5hns7+50278v7RbFdzRk7XVhlWGemfStF7KVRtfEv+GFU9vTpKL+EjnkjgjaWaRY0AyWY44rtvhvZz2+k3F5cRPE19P5yI4wyoFVFz9Qu72DAGuO0Oa103Xlvr+1jvLeWVAJJeWtGJABUHjbnqcAjJOa9ZGO1c+Nm4x5bbm+ApR+O+pwPxJ8z/hI9Mx9w2cy/wDAvMjP54BrBt4YrrVNPs7mQx209yqSsrFSwwTsyORkgc/h3ruPiDpU2o6XFc2kfmXVi5mjQdZBjDL9SpOPfFcCPIvLUYO+J+44IIP6EEfgRW2GkpUkl0McXHkr87Wh6XL4X8OvafZToeniID5QtuqlT6ggZB9wc15vGjRtcQmRpfIuZoVdjlmVJGVST3OAMnuc10nhrxZNaPFY67NvjYhIb0jAz2WT0P8AtdD7Vrap4N0y9u5LqCa8sZJSWlFvKArsTksVIOCfUYrGnOVCTjVejOmtCOJgnTIPhd5n9i3zSZwdQkKZ9Nif1zXW1V0mwttL06Gws0KQRDCgnJ5OSSe5JJJ+tWq4a01Obkjspx5IKPYKKKKzLOb1zxjpmnyva2qyaheKdrRQkbYz6O/RfpyR6Vg2fjLVY9Vim1RbVNNkbZIsSnMAPRix5OD16DvWVrGmPoOrNYyZ+zTu72cp6MCSxjJ/vrk/VQDyQxqAgMCCMg9Qa9enh6XLor36nk1sXVjUttY1fG8kL+Mibdkb/QI/N2kH5t7Ff/Hcfhise5Ma20rS4EYQls+mOaS2t4LdfLt4UiUnOEXAJrzb40/EG30LTzo+lus2pXIG9sZSKPPIPYk4Ix25zzXVQouTUImdOjUxuI5aa1Z9NeGFkXw3pizAiUWcQkB6htgzn8a5v4m2pjax1dV+WMm3nb0Rvuk+24CtrwJr1v4n8IaX4gtcCO+t1l2j+BsYZfwYEfhWpfWlvfWktpdRiSGZCjqe4NeNGbpVuZo9etSvF05HlRXBw1WdO1rXtM05NNsrq1NtGuyF5oi0sK9gOcNjtkGvKND+LFhJ4om8M3Gn3ksn202ljLEVczDftQNkjB7Zr1NNN19xlPDt+RnHMsC/zkFexVpcllUt87HlzwuLwkrOLRWij2lmaRpZHYvJK5yzseST/nsBWx4Is/7Q8TiZlzb6cpZj2MrDCr9QMn8a8q+L/j7UfAl/BpMmhNHeXMAmjllmUoqliDwuQWGDxn0r6F8G21jb+GbBtPjKwzwJPuY5Zy6hizHuTmsMVJ06Sl/Nsb0MvrR5a1VWT28zj/HEwn8YtAGGLW0RQhPOWJYsB6Y2j8KyWVXRlYkAgjI6jNdf8W7rRNH8Dap4h1fTbO8+wwFoRPGGzIflQDP+0RXz5+zU3i7xrrmprqPiK6j0mwg3SEqjnzGJ2KGcHAwGJ+nvVYZqVB1NlE2qZVWrxnXi1Zdz2C01nxBZ2sVrBrH7mJBHHutI8qoGAOnPFUz5sk81zczvcXEzbpJXABbHTgcAD0FaFvolxeSSR6T4g0HV5I/vRxyGNk/3ihf/ANBFcR8SPGdv8Pr21sfEemzie7iaWL7JIsqFQcHLHaRz7VVJRnLlp2u/kcTwuMqP2fK2butKz6LfRoMyPA6R+7MCFA9ySMV6B4p8ST6TLa2Njbx3F48fmSCViqIgwATjuTwPox7Vzfw30xvE2l6V4quvLi0+eNLq0tASWJ6q0hwBkHkKO/OTxjn/AIyeMdD8K/EPTbPUblkOo2I85yMiALI3ls3fDb3HttB7msnGNaqqdrtXN6GFxFOnLlj73b0PSNC8W6dfSLa3hNhfHgQzH5XP+w/Q/Tg+1UPFXhVpJpdU0SNVuD81xbE7Un9x/df9D39a49Gtr60WRGiuIJVyrAhlYeoPQ1Lbtc20XlWuo6lbx9BHHeSBFHsucD8MUlh+SXNTdvIx+uRnHlqxI0aK6tzmMlGBV45FwQejKwPcHg12/wAONRkm06fS7h3eWwdVjdjktCwzHk+owy/8AzXFQxrFGVBZiWLOzMWZmJyWJPJJJ6mul+GMbtqus3IX90I7aHd/tr5jMv1AdP8AvqniknSl5EYKTVWy2O7ooorxz2QooooAp6za2l5plxDfW0VxD5ZZkkXIOBn+nWvj/wCDnjvxJ4m+I9j4dutSC2F/PIFJiVniXkqAx5PbqTX2RcR+bbyxf30ZfzGK/PzwtdSfD/4u2ct8hj/sfVNkwPGEVipP/fJzXt5THnp1Y9bafielgcJRxNOpGcU3bT8T334kfEDwL4F11tFuP7Y8S38JH2iBZUjgiPdWKgFjjqvzD1riPjjr/hT4l/D+z8WeG7U2N9oLra3tlJGFaOCQ/IRt4KB+AR/f7V5R8TrK8sPHerR3rM7zXLzxy5yJo3O5HB7ggineGI5rfwv4jv5MraS2qWYJOBLK00UgQeuFjZvbA9RXrU8HCEYVVJ82n476Hq4bLKGGhCpT0enzufT37FmsT3vw61HS5CWTT7/90T2WRQcfmCf+BV7pcBmtpVjzvKMFx644rxf9jbRW034VS6jIuH1K+kkU+qJhB+oevbK+bzBx+tT5e54mPcXiZ8vc/PLwXqMeh/FSDV76MSfYbq4uNh/ikRZGUf8AfQWn+IPiZ441jW5NUufFGrRTF96Jb3TxRxeyqpAAra+PPhe48GfF6/L2mbC7nN3ag8LJE5+Zc/mD6VjXnhPR7iL+1NM8Y6OLFxnybpyl1Fx9xo8fMR7cGvrIyoz5asle6PqIyoz5ajW6LXxG8aX/AI48K6Dea04l1XTTPbS3G0Bp4jsZGbH8QIYf5NfbfwtkaT4beG3bOTpsHX/cFfAenae+ua/YeHdHV5jPOsMJIwZGYgFsdh7elfoloGnrpOhWGloQVs7aOAEd9qgZ/SvGzlRhThTirbv5HkZuowpwhHzZ5V+2G0y/BmbycgG/gEmP7uG/rivln/hINQ0z4Vw6HYzy28Gp6lPLePGxBmWOOJUjJ/ujLEjvuHpX2h8edCfxF8Jdf0+JN8y2/wBoiA6lozvwPwBH418aeB9S8K32h3fhfxdJc2UTT/arDUoI/MNrKVCurJ/EjBU+hUVplMk8PtezuzXK5J0HpezOY8Oa1qXh/V4NX0m7mtbu3YPG8bYOQeh9Qe4r079qjxA3iLxXokxXbKmiwSTIBwjyjeVrNh8OfDzw/nVtS8cWniRYjvg0zTbd0eZuoWRmACLnr1rR+C/hnUvit8WH1jVY86fbzLd3zqMIoGPLhX24Ax6CvSqVKfP9Yasop67fLU76lSnz+3tZRT1Prz4aaa2kfD7QNMdSr22nwxsD2OwV8afHG7vPGfx21Sztjuk+3jTLVc9AjCMD8Wyfxr7sUBQAoAAGAB2FfCvxV0670P47+I4LbctzJdTzW23rumQyIV98uPxrxMonetOfWx4+VTvWnLrY9jbxn8FvC8Np4Xi1O7WewjW3lvtNiYq0g4ZmwCjnOeSrY6ZrovGoTRfhte+OdD1221jT7e3E0KvBzMCwXBdWABGf7tfFQyMDPHSvZND1e80r9ljW7K9lbydU1dbfT1Y/eUANIR7AgfnXo1sC6XI4ybu1e/XuaYvI8PeMnq21fz+49B+BHizUPidr2oabcxx6XBaW6zF4BvdyWxgFuF/I19E6NptppOnx2NnF5cKZIySxJPJYk8kk8kmvnH9hrR5kg8Sa68f7uRobWNj3K5Zsf99LX03XjZrK1eVOOy/yPKxmFoYfESjRjZBRRRXmHOFFI+7advWigBa+cP2sfhW+oI/jvQLYvdRJ/wATKBF5kQdJQO5A6+30r6PpGVWUqyhlIwQRkEV0YbETw9RVIm+GxEsPUU4n556P48vLPS4tL1TSdK1+ygH+jJqMG9oB6K4+YL7ZxWZ4m8Uahr7wx3Edta2lvkW1naRCOCEHrhR3Pcnk4Fdz+054FtvBfxEb+zk8vTtTiN3BGOkZJw6D2B6fWvK4ziRT7ivtcOqVWCqwW59lh1SqQVWC3P0T+E+mLo/wz8OacFCmLToS4H99lDN/48xrqKy/CVxHd+FdIuoSDHNYwOh9QY1NalfC1G3NtnxNRtzbZ5X+0/4RtfE3wt1C8ZAL7SUN3bSY5AGN6/Qr+oFfC/fIPavvT9pPxBH4f+D+tSMR516gs4VPdpDz/wCOhq+Cz1r6nInP2DvtfQ+myRy9i77X0Pob9inwxbah4p1PxNcoHbS4VjtwR92SXd831Cqfzr62r5k/YYvoVj8TaWT++byLhR6qN6n9WH519N142byk8XLm6Hj5rKTxUrjXVXUqwBU8EHuK/Of4m6RFoHxB1/SLdsw2moTRR/7oc7f0xX6Ga9qdroui3mr3zBbazgeeU/7Kgkj6np+NfnH4p1abXfEepazcD99fXUlw/wBWYn+td2QRlzTfQ7sijLmm+gvhbR73xB4gstF09C91ezLDGOwJPU+wr9Avhn4L0vwJ4UttC01FbaN9xOR808p+8x/p6Cvjb9l6a3g+N2gm4wA7SRpn++UIH6193jpSz6tPnjS6WuLPKsueNPpuLXyL+2np50/4gaNrtvuje8stu9Tg+ZE/X64dK+uq+ZP262j8rwimf3mbwj6Yi/riuLKJNYuK73/I4sqlbFRXe/5Hjlh4s8C3IF14n8ByX2ojl5bLUGtop2/vPGARk99uM1Dq2sa/8TfEumaNpunw28akWumabariG3Qnk/1ZjXDDrX2P+yZ8O4NC8Mr4wv4w2qaomYNw/wBTB2x6Fup/CvocbOlg4e0tr01Z7+MnSwkPaW16anqHww8I2fgfwVp/h20IcwJunlA5llPLt+JrpqKK+NnNzk5S3Z8jOTnJye7CiiipJCiiigAooqG9uI7Synupv9XDE0jfRQSf5UID4+/bP16HUfiVZ6TCwZdMswkvPG9yW/QEV5br3gvxFoGhaRr2p6e8FhqqeZaSkghu+Dj7pI5we1VfFmpXHifxhf6nJJ5k2o3jMD/vNhf0xX2N+0V4et7j9n+8t0jGdKggnt8fwbCqn/xxmr7B1Xgo0aK66P8Ar1Z9Y6zwcaNHvo/69WT/ALLHihPEXwksLeSTN1pLGxlXOTtXmM/TYQP+AmvVq+Rf2ItZkt/Gur6G0mIb2zEyr6yRsMf+Os1fXVfPZnR9jiZJddfvPBzGj7LESS66/efL37cetP52geHUfCBHvJF9STtX+R/OsP8AZz+HOl+Ifhp4s1/VLRJp5IJrKwZxnyise4yL/tbmUZ9jWN+2LdtP8ZJ7YtlbaxgUD0yu7+te3/swQrb/ALO0Ew4MxvZG9yJHX+S1605Sw+XQ5d21+Op6k5Ohl8OXq1/mfOv7N/ihvDPxc0iSZ9lteMbK4ycDEnAJ+jYP4V941+Z+iTNb61YzRnDRzRkH0IIr9LYn8yJJD1ZQ35isM+pqNSE11X5GOeU1GcJLqvyPCf2zfFT6V4Fs/Dtu+JNWuCZsHnyo8Ej8WI/75rgv2S/hzoniq21vX/EFnHeQp/oNvFIuVDsu53+oVkAPbJqX9uaQnxT4di7LYuw/GQj+ldv+xC3/ABbDVV7jWpD+cEP+FXrRyxSho3/mXrRy1Sho3/mfN0ltceAfiw8AkJl0bVQFcjBZVfIb8Vwfxr9CIJo7iCO4iOY5UDofUEZFfCf7UMQh+N3iTZxveFj9TAlfZHwpv21L4a+HLxm3F9Ohyfou3+lRmy9pRpVnu1+iIzVOdGlVe7X6HT18V/theIV1j4pLpcDbodIthbnHQysd7/zVfqpr7K1e+i0zS7vUbj/U2sDzyf7qKWP6Cvg34Z2snj340aYmqDzvt+ptc3Wedy5aRx+QNZ5NBRlOvLaKM8ogoynWe0UcVq+k6jpbRQ6jZXFpJPEJY1mjKF0b7rDPUH1r9BPg3qMGq/C3w5eW+NhsY0I9GUbSP0rxD9uLS4Uj8MawsYEgaW1YhcZBAZR+GDj6mt39ivxC974L1TQJWy2n3XmRAn+CQZ/mDXTmFR4vBRrW2f8AwDox9R4rBxrW2f8AwD3+iiivnD58KKKKACiiigArm/ilO1t8OPEVwhwyadNg/VSK6SsTx3pE+v8Ag3V9FtpEinvbR4Y3kztDEcZx2q6TSmm9rl0mlNX7n52+FVDeJNIVuhvYAfp5i197/G1N3wc8Ur1A0qY/kua8E8L/ALL/AIpttbsbvU9f0iKC3uI5XFv5kjsFYHAyqjtX1Lq2m2eraNdaRqERms7uB4J0yV3IwwwyORweor280xlKpVpypu9v+AezmeLpVKtOUHe3/APif9k+4a3+NWjAHAmSeM++YmxX3JXD+D/hN4A8J6nFqeiaBHDexZ8ueWV5XTIwcFyccV3FcGY4qGKq88F0OHMMVDE1eeK6HxP+1TpOrXnxw1SS30u+nR4LcI0Vu7g4jHQgc19A/s76VqNv+z9Y6TfWdxZXbrdqIriMxuA8shUlTyMgj8K9VKKW3FVJ9cU6qr5g6tCFHlty2/Aqvj3VoRo8u1vwPh7R/gB8TpNXgE2hx20UcylpZblNuAeSMEk9PSvt6BfLgjTrtUL+Qp9FZYvHVMVbntoZYrG1MVbn6Hgn7S/wn8VfEHxJpmo6D9gMNpZGF1nnMbF97Nx8p4wRXRfsyeCPEXgTwpqel+IoIIpp7/zovKl8wFfLRc5wO616zRRLG1JUFQfwhLGVJUPYvY+Jf2qtE1lvjHqt7HpN/JazJC0cyWzsjYjUHDAY6ivp79nxLiP4MeF47qGSGZbPaySKVYfO3UHmu7ZVb7yg/UUBQvQAfStMRj3WoQouPw9TSvjnWoRpNfCch8arhrX4TeKJk4b+zZVz7MNp/nXyV+yYgPxy0Zm4KxXJUH18h6+2db0yy1nSbrStSgE9ndRGKaI9HU9RXm/hD4HeFPCPj2z8WaBc6hA9usq/ZJJBJEd6FOCRuGNxPU1pg8XTpYepSlvL/I0wmLp0sPUpy3l/kct+26it8PtFY9V1Tj/v09cX+wuzf8JR4mjz8psYWx7iQ16x+0/4J8QeOPBNlY+HbeO5urW9E7RNIELLsK8E8Z56E1xv7J/gDxh4L8Ua5P4i0SawguLOOOOR5EYMwckgbWPaumjWp/2bKm5K/b5nRSrU/wCzpU7q/b5n0XRRRXhHiBRRRQAUUUUAFFFFABRRRQAUUUUAFFFFABRRRQAUUUUAFFFFABRRRQAUUUUAFFFFABRRRQAUUUUAFFFFABRRXjPxo+PWjeB72XRNIt01fWoxiVd2IbY+jkcs3+yPxI6VtRoVK8uSmrs1o0KlaXLBXZ7NRXxiP2mviI115gh0cR5z5QtTtx6Z3Z/WvYfg7+0BpPjDUIdE1+1j0fVpTthZXzBO3oCeVb0Bzn1rrrZViaUeZq68jrrZZiKUeZq68j22iiivOPPCiiigAooooAKKKKACisrxZ4g0nwvoF1rmtXQtrK2XLuRkk9lA7kngCvlTxv8AtOeLL68ePwrbWukWQOI5JYlmnYep3ZUfQA/WuzC4Gtiv4a07nXhsFVxPwLQ+wKK+LPD37SfxEsLtX1O5sNXgyN0c1okRx7NGFwfrmvp/4T/EbQviJobX2ls0N1CQt3ZyH95Cx/mp7GrxWXV8Muaa07orE5fWw65pLTujtKKKK4DiCiiigAooooAKKKKAOW+LPiC48L/DvWtas1LXcFuRbgDJ8xiFU49ic/hXwfZeFPFmv3Ul1DpN7OzsXmuJVKqCTks7tgD1yTX3R8abXVbv4X68uhzTQ6jHbedA0R+bKEMQPfANfA+s+INf1cBdX1rUb5eoS4uXdR/wEnAr6XI4v2cnC17n0WSxl7OTja9zqY7rw74JTy7aPTfEuuPxPJInm2VqvdE/56yHpv8Aur2yeRDqvh2HUbVvE3gnzpbJGD3NkrbrjTn68jq0efuuPocGuINWtL1C+0y8jvNOvLi0uI8lJYJCjD8RXtOg170Xr59T2XRa95PU+/vgf4kn8V/C/RtYuyTdNEYbgkcmRDtY/pXa1w3wHh1iH4VaM+vStJqFxG1xIWjVDhzkAhQBnGPeu5r4bEJKrJR2uz4mukqsktrsKKKKxMgooooAKKKKAPlL9t7xFdPr+jeF45GW0htzeSoOjyMSoz64UcfU18319LftueF7z+1dH8WwxM1q0P2O4YdI3BLLn0yCR+FfNNfb5Vy/VY8p9nlfL9VjyhXpf7NfiO60H4uaP5UjCC+k+yXCZ4ZWHH5ECvNK9S/Zj8MXXiD4r6bJHETbaY/2y5kxwoUfKM+pJ/St8by/V5821jfGOPsJ821j7rPWig9aK+BPhQooooAKKKKACiiigBCARg9D1r5i+OP7PF5calca94DjidZmMk2mswQox5JjJ4wT/CcY9a+nj0r57/ab+MuqeFNUTwn4ZZbe9aBZbm9KhmiDfdVB0Bxzu9xivQy2VdVkqG/4fM78udf2yVHf8D53Pwu+Iguvsv8AwhusebnGBbkjP+90/HNeyfBb9nTUv7Rt9a8exRW9vC4kj05XDPIw5HmEcAewJzXhVz418XXNy1xN4n1iSRjuZmvHJJ9ete5/sz/GXXZ/E9r4R8U6hJqFreny7S5nOZYpMcKW/iU9Oa+ix/1xUW4tedr3+R7+O+tqi3FrztufVCKqIqIoVVGAAOAPSnUinIyKWvjT5EKKKqahqVjYAfa7lIyeinkn8BTSb0QnJJXZborLs/EGk3Ugjiu1Dk4AcFc/nWpTlFx3QozjJXi7hRRVfULy10+ymvr64jt7aBDJLLI2FRR1JNSlcog8QaPpuv6Nc6Rq9pHd2VymyWJ+hHr7EdjXyR8R/gRpelaxLb+H/Hfh6PnP2LVb5IJos9i3OfxANegeNvjjcal4F8Vav4W3Wtra3UGm2N0w/eu8gZnmx/CNowo6jr9Pky5nmuZnmuJXmldizu7ZLE9yTX0mVYTEQu+blXbc+hyvCYiN3zcq7bnq2g/BgTXiprvxB8FadbkglodVSdyPYAgfrX1t8LfBPhzwR4bjsfDyrLHMBJLdlgz3JxwxYcEemOK/PBSV6HA74r379nr4kar4V8AeJrmYy6jYaVJbSR2rvjYrvtcIe3Y46ZrfNMJXqU789/LY3zLC16lO/Pfy2Pr6isTwV4o0bxf4fg1zQ7pbi1mH0aNu6MOzD0rbr5WUXF2a1PmJRcXZ7hRRRSEFFFFABTZHSNGeRlRFBLMxwAB3NOr5U/ae+Ll1f6lc+A/DU0iWsT+VqE8ed0794lxzj19TxXThMLPE1OSJ04XDSxE+WIn7Q/xyn1Z7jwj4GupEtTmG5v4SQ9wx48uMjnb6kcntxXmv7SWB8X9UjUYWKC1jA9AtvGP6V7Z+zd8ERo6weL/F1sp1HAeyspBkW47O4/veg7fWvGv2pE2fHLxAOOTAePeFDX0eAlQjiPY0dop3fd3R9BgZUViPZUfsp699UeY10Pw0kaP4h+HXViCupQY5/wBsVz1b/wAOF3fEHw8vrqMH/oYr2Kv8OXoetV+CXoe4eEfjJfeAfinrvhrxEZ5/Dx1OYDcCXs8sfmX1TuV7dR6V9TadeWuo2MN9ZTxz206B4pY2BV1PQgivIf2jPg7D43s5Ne0CKKDxFAvI+6LtR/CT/eHY/hXjv7OnxP1TwN4mj8E+II7l9MnufI8pwd9lMxxkA/wknkfiK+VqYenjKPtaOkluv1PmKlCni6PtaOkluv1PsK+nFtZzXBGfLQt+VeW3lxNd3Dz3Dl5HOTn+VejLfadqtvNawXSMzqVIPB5rzy/tJ7G5a3uEKup/P3FcuDSjdPc+Tx8nJRaehXrvfBF/Jd6a0MzFngIAY91PT+RrggMkAdT0ru/Clquk6S9zfOsBmbd85xgDpWuLtyW6mOBuql+nU2767trGzlvLyZILeFC8srnCoo6kmvjD9oX4xXXjm9fRdEleDw7bycDo14w6O3fb6D8a7f8Aa88T69fyab4f0f7Q2iTxmSdoI2PnShsBGx2Awcd80fs8fAiUyW3irxzabVUiSz02Qck9nkH8l/OujBUaOFp/WK2/Rf1/SPs8DChRpLE1Hft/X9WOD1Lwxq/h/wDZoe71a1Nr/aniCC4t434cx+RIMkdskEivHa+0P2zk/wCLQ22MALq0PH/bOUV8X17OV1nXpSqPq2ezllZ1qcqj6sK9d+BXh3UfFXgT4gaJpKJJey2ls8SM2NxWQnA9z2ryKvpP9hb/AJC/ij/r3g/9CatMxm6eGlJbq35o0zCbhh5SXS35o8r+Fnj7xB8L/FjtGkrwNII9Q0+UlQ4Bx3+647H8K+5PBfifR/F3h+31zRLpZ7WYfRo27qw7MD2ry/8AaF+C9v41gl1/w/HFbeII1+dPupdgdj6P6Hv3rxb9m7UPGXhP4uWvhpLK7WK9nEOpWcqMBGo6y+xXHXuOK8XERo4+i60NJrdf1+DPHrxo46k60NJrc+06KKK+fPBCiiigAribD4W+CbPxpceL49GjfVZ3MhaRiyI56uqHgE+tdtRVxqShfldrlxqShfldriHvXyf8ffB/hPxD8VdVv5fiVpGk3jCGOayubSUmNkjVfvjg5wD+NfVV/dQ2VjcXtwwWG3iaWQnsqgk/oK/N7xfqs2u+J9R1i4YmS9uZJ2z/ALTE/wBa9jJKM51JSjK1l/W/oetk1GU6kpRlay/rc73/AIVToZ5X4r+Eyvr84rV8G+A/B2h+LtJ1O8+LHh+YWt3HL5MFrMxchuBnoM+teMU6P745I9x1FfQyoVXFp1H9y/yPflQquLTqP7kfp0GVwGXBU8gjvXD+MvhT4N8VeJLPxFqNjJFqdrIr+fbSGMy7TkB8dfr1qX4H+If+Eo+Fmhaszh5jbiGc/wDTRPlb+VdpXxN50KjSdmtD4xudGbSdnsclq/hVgzXGlyYbOfLY4P4Gq0t1cQaKX1m0W5lE3lxJMvKgDk57121cp8RT/o1mP9tv5VtRqyqSUZHl16MaUXUj/wAAoaFqlq+pww/2TZwtIdqSIpypPQ806HRtZ1i5MmoSPHGrEbpO49lrF0b/AJC9n/13T/0IV6lWlefspe71MsND28ff6Gfpej2Onw7IolkYncXkG4k/0rQoorglJyd2enGKirLY8b/a3m0c/DuysNZvbuyjuNRRo5be2Ex3IjcFSy8YbrntXyn/AGX4DH/M0ayfrpCj/wBq19GftvtjwdoA9b6T/wBAFfI1fWZPSbwyak1v2PqsppN4dNStudcum+BFznxLrJ/7hS//AB2vb/2Q77wvYeLdU0nRtQ1C+ub61EmZrRYVRYzzyGOSd1fMs0ckMhjkGGGMj6jP9a9n/Yy/5LEf+wZP/Na6Mwo3w025N6eR0Y6lfDTbk3ofadRiGETmcQxCYjBk2DcR6Z61JRXxR8cFFFFACMNwwaKWigAooooA8z/ac13+wfg7rEiPsmvQtlEfdzz/AOOhvzr4Oxx0r9L9b0jS9bsjZavp9tfWxOTFPGHXPrz0NeJ/GH4U/CTw34Zu/E19o+o2cMLIrJp05GSzBRhWyO9e7lOPp0I+zcW22e3leOhQj7NxbbZ8eUYNexaTofwa1TSNX1eK58WRW+lRxyzI6xlnDyBAFPrlhXXfBvwN8GPH2q3ljpsPiaSWzhWZxdzqispbHAUete5Ux8YRcnF2W+h7U8fGEXJxdlvoa/7D/iBpNP1zwvM3+pkW8gB/ut8rAfiM/jX0tXP+DfBfhjwfbNb+HdHtrEP/AKx1GZH+rHk10FfIY2tGvWlUgrJnyeMrRrVpVIqyYVzvjWxub+O2W2VGKEkguF/nXRVxHxEA/tG04/5Yn+dThk3UVjzcW0qTuV9M0LUodStppI41RJVZj5qngHPrXf15Pbxsl3CGTGXQ9OxIxXrFa4xO6uzDANWkkgoooriPQPnb9uI/8Ux4bH/T5Mf/ABxa+TYxmRR6kV9WftzsBoHhdWIGbqfkn0VK+WdMjW41C3gVxukmRFGepJxX2eTu2ET9fzPr8pdsKn6/mb3xQsP7M8cahYbdoh8oAen7pD/WvRP2Mv8AksZ/7Bk/81rA/agto7P436+iYVWMLAeg8lB/St79jJl/4XGeR/yDJ/5rTry5svcv7v6FVpc2Acv7p9qUUUV8WfHBRRRQAUUUUAFFFFABXk/7Wn/JENX/AOu1v/6NWvWK5r4m+EYPHPgu+8M3N3JaR3Ww+cihihVwwOD16Vvhaip1oTlsmjfDTVOtGctk0fDngrj4cePD/wBOlp/6VxV6f+w3/wAj1r//AGDF/wDRgr0XQf2c9L0vwl4g0JvEl1O+sJEn2j7Mq+SI3DjC5O7JA7iuh+CHwbs/hnqOo38WtzanPeQrD80AiVFDZ7E5Oa93F5jQqUasYvV7aeh7eKx9CdKpGL1b0/D/ACPU6KKK+bPnQrkviBalntLndgE+VjHqetdbWbr+mNqkMEayiPypQ/IzkVtQnyTTMMTDnpuJzGq6YV8S2NuknMiRnJHTb1/lXc1mXekmfXbTUhKAIE2lCOvX/GtM9adapzKIqFLkcvNhRRRWB0GN40traXw3qFxNaW88ttaTSQmaJX2MEJBAI9QPyrw39kjWbvxlJ4lbxFb6fdtYm1NsfsUamMsZckYH+wv5V9CX9st5Y3FnISEniaNiOuGBB/nXnHwF+FbfDKDWVk1ldTfUpIjlbbyggjD4H3mz9813UasI4apF/E7W+/U7aNSmsPUjL4tLffqYv7WF7L4f8Cwa1pMdtBqL30cT3BgR3ZMHgkjpXUfAVIb/AOF/h7X7q1tTqd3abprhIFR2O4jqB7CrPxn8BL8RPB50I6kdOZZ1mWbyfMAK9tuR/OtrwBoEfhXwbpfhuK4a5TT7cQiZl2l+5OO3WiVWDwkYL4r/AIBKrD6qoL4r/gbtFFFcJxBRRRQAUUUUAf/Z">
            <a:extLst>
              <a:ext uri="{FF2B5EF4-FFF2-40B4-BE49-F238E27FC236}">
                <a16:creationId xmlns:a16="http://schemas.microsoft.com/office/drawing/2014/main" id="{7A01B6C3-F8BC-43C0-8EE9-05EDB04FE8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45DAC644-89B3-4B04-B542-E209DE6FDF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9577" y="332656"/>
            <a:ext cx="7189435" cy="5445224"/>
          </a:xfrm>
          <a:prstGeom prst="rect">
            <a:avLst/>
          </a:prstGeom>
        </p:spPr>
      </p:pic>
    </p:spTree>
    <p:extLst>
      <p:ext uri="{BB962C8B-B14F-4D97-AF65-F5344CB8AC3E}">
        <p14:creationId xmlns:p14="http://schemas.microsoft.com/office/powerpoint/2010/main" val="1417847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968A-F3BE-4EAA-9A58-34CDC9F609EB}"/>
              </a:ext>
            </a:extLst>
          </p:cNvPr>
          <p:cNvSpPr>
            <a:spLocks noGrp="1"/>
          </p:cNvSpPr>
          <p:nvPr>
            <p:ph type="ctrTitle"/>
          </p:nvPr>
        </p:nvSpPr>
        <p:spPr>
          <a:xfrm>
            <a:off x="1938338" y="1007981"/>
            <a:ext cx="6858000" cy="569777"/>
          </a:xfrm>
        </p:spPr>
        <p:txBody>
          <a:bodyPr>
            <a:normAutofit/>
          </a:bodyPr>
          <a:lstStyle/>
          <a:p>
            <a:r>
              <a:rPr lang="en-GB" sz="3000" dirty="0">
                <a:solidFill>
                  <a:srgbClr val="7030A0"/>
                </a:solidFill>
                <a:latin typeface="Arial Bold" panose="020B0704020202020204" pitchFamily="34" charset="0"/>
                <a:cs typeface="Arial Bold" panose="020B0704020202020204" pitchFamily="34" charset="0"/>
              </a:rPr>
              <a:t>Beaulieu Station Delivery Milestones</a:t>
            </a:r>
          </a:p>
        </p:txBody>
      </p:sp>
      <p:sp>
        <p:nvSpPr>
          <p:cNvPr id="3" name="Subtitle 2">
            <a:extLst>
              <a:ext uri="{FF2B5EF4-FFF2-40B4-BE49-F238E27FC236}">
                <a16:creationId xmlns:a16="http://schemas.microsoft.com/office/drawing/2014/main" id="{6659CC1B-94C1-4DE0-938A-935327D11F76}"/>
              </a:ext>
            </a:extLst>
          </p:cNvPr>
          <p:cNvSpPr>
            <a:spLocks noGrp="1"/>
          </p:cNvSpPr>
          <p:nvPr>
            <p:ph type="subTitle" idx="1"/>
          </p:nvPr>
        </p:nvSpPr>
        <p:spPr>
          <a:xfrm>
            <a:off x="1938338" y="1836930"/>
            <a:ext cx="7572653" cy="3702485"/>
          </a:xfrm>
        </p:spPr>
        <p:txBody>
          <a:bodyPr>
            <a:normAutofit fontScale="70000" lnSpcReduction="20000"/>
          </a:bodyPr>
          <a:lstStyle/>
          <a:p>
            <a:pPr algn="l"/>
            <a:r>
              <a:rPr lang="en-GB" dirty="0">
                <a:solidFill>
                  <a:srgbClr val="7030A0"/>
                </a:solidFill>
                <a:cs typeface="Arial Bold" panose="020B0704020202020204" pitchFamily="34" charset="0"/>
              </a:rPr>
              <a:t>Target Delivery Milestones – agreed by Steering Group</a:t>
            </a:r>
          </a:p>
          <a:p>
            <a:pPr algn="l"/>
            <a:endParaRPr lang="en-GB" dirty="0">
              <a:solidFill>
                <a:srgbClr val="7030A0"/>
              </a:solidFill>
              <a:cs typeface="Arial Bold" panose="020B0704020202020204" pitchFamily="34" charset="0"/>
            </a:endParaRPr>
          </a:p>
          <a:p>
            <a:pPr marL="257175" indent="-257175" algn="l">
              <a:buFont typeface="Arial" panose="020B0604020202020204" pitchFamily="34" charset="0"/>
              <a:buChar char="•"/>
            </a:pPr>
            <a:r>
              <a:rPr lang="en-GB" dirty="0">
                <a:solidFill>
                  <a:srgbClr val="7030A0"/>
                </a:solidFill>
                <a:cs typeface="Arial Bold" panose="020B0704020202020204" pitchFamily="34" charset="0"/>
              </a:rPr>
              <a:t>Complete GRIP 3 (AIP Outline Design) – 2 March 2020 </a:t>
            </a:r>
          </a:p>
          <a:p>
            <a:pPr marL="257175" indent="-257175" algn="l">
              <a:buFont typeface="Arial" panose="020B0604020202020204" pitchFamily="34" charset="0"/>
              <a:buChar char="•"/>
            </a:pPr>
            <a:r>
              <a:rPr lang="en-GB" dirty="0">
                <a:solidFill>
                  <a:srgbClr val="7030A0"/>
                </a:solidFill>
                <a:cs typeface="Arial Bold" panose="020B0704020202020204" pitchFamily="34" charset="0"/>
              </a:rPr>
              <a:t>Complete GRIP 4-5 (Consents and Detailed Design)– March 2023</a:t>
            </a:r>
          </a:p>
          <a:p>
            <a:pPr marL="257175" indent="-257175" algn="l">
              <a:buFont typeface="Arial" panose="020B0604020202020204" pitchFamily="34" charset="0"/>
              <a:buChar char="•"/>
            </a:pPr>
            <a:r>
              <a:rPr lang="en-GB" dirty="0">
                <a:solidFill>
                  <a:srgbClr val="7030A0"/>
                </a:solidFill>
                <a:cs typeface="Arial Bold" panose="020B0704020202020204" pitchFamily="34" charset="0"/>
              </a:rPr>
              <a:t>Commence GRIP 6 (Construction) – March 2023 (including enabling works)</a:t>
            </a:r>
          </a:p>
          <a:p>
            <a:pPr marL="257175" indent="-257175" algn="l">
              <a:buFont typeface="Arial" panose="020B0604020202020204" pitchFamily="34" charset="0"/>
              <a:buChar char="•"/>
            </a:pPr>
            <a:r>
              <a:rPr lang="en-GB" dirty="0">
                <a:solidFill>
                  <a:srgbClr val="7030A0"/>
                </a:solidFill>
                <a:cs typeface="Arial Bold" panose="020B0704020202020204" pitchFamily="34" charset="0"/>
              </a:rPr>
              <a:t>Complete HIF spend by March 2024</a:t>
            </a:r>
          </a:p>
          <a:p>
            <a:pPr marL="257175" indent="-257175" algn="l">
              <a:buFont typeface="Arial" panose="020B0604020202020204" pitchFamily="34" charset="0"/>
              <a:buChar char="•"/>
            </a:pPr>
            <a:r>
              <a:rPr lang="en-GB" dirty="0">
                <a:solidFill>
                  <a:srgbClr val="7030A0"/>
                </a:solidFill>
                <a:cs typeface="Arial Bold" panose="020B0704020202020204" pitchFamily="34" charset="0"/>
              </a:rPr>
              <a:t>Target Station Fully Operational for timetable change – December 2025 </a:t>
            </a:r>
          </a:p>
          <a:p>
            <a:pPr algn="l"/>
            <a:endParaRPr lang="en-US" dirty="0">
              <a:solidFill>
                <a:srgbClr val="002060"/>
              </a:solidFill>
              <a:latin typeface="Arial Bold" panose="020B0704020202020204" pitchFamily="34" charset="0"/>
              <a:cs typeface="Arial Bold" panose="020B0704020202020204" pitchFamily="34" charset="0"/>
            </a:endParaRPr>
          </a:p>
          <a:p>
            <a:pPr algn="l"/>
            <a:endParaRPr lang="en-GB" dirty="0"/>
          </a:p>
        </p:txBody>
      </p:sp>
      <p:pic>
        <p:nvPicPr>
          <p:cNvPr id="4" name="Picture 4" descr="CHELMS_MAIN FULLCOL CMYK">
            <a:extLst>
              <a:ext uri="{FF2B5EF4-FFF2-40B4-BE49-F238E27FC236}">
                <a16:creationId xmlns:a16="http://schemas.microsoft.com/office/drawing/2014/main" id="{A95ABD23-AFE2-9947-BACE-6B570B0BB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732152D-4E96-F747-A18C-ACD30D71A1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Tree>
    <p:extLst>
      <p:ext uri="{BB962C8B-B14F-4D97-AF65-F5344CB8AC3E}">
        <p14:creationId xmlns:p14="http://schemas.microsoft.com/office/powerpoint/2010/main" val="532064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279576" y="113985"/>
            <a:ext cx="7848600" cy="1181100"/>
          </a:xfrm>
        </p:spPr>
        <p:txBody>
          <a:bodyPr/>
          <a:lstStyle/>
          <a:p>
            <a:pPr eaLnBrk="1" hangingPunct="1"/>
            <a:r>
              <a:rPr lang="en-GB" altLang="en-US" sz="4000" dirty="0">
                <a:solidFill>
                  <a:srgbClr val="7030A0"/>
                </a:solidFill>
                <a:latin typeface="Avenir LT Std 65 Medium" pitchFamily="34" charset="0"/>
              </a:rPr>
              <a:t>Funding </a:t>
            </a: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
        <p:nvSpPr>
          <p:cNvPr id="3" name="TextBox 2">
            <a:extLst>
              <a:ext uri="{FF2B5EF4-FFF2-40B4-BE49-F238E27FC236}">
                <a16:creationId xmlns:a16="http://schemas.microsoft.com/office/drawing/2014/main" id="{B85B91DF-E8DF-40EE-BF3F-228B919C5897}"/>
              </a:ext>
            </a:extLst>
          </p:cNvPr>
          <p:cNvSpPr txBox="1"/>
          <p:nvPr/>
        </p:nvSpPr>
        <p:spPr>
          <a:xfrm>
            <a:off x="2063824" y="908721"/>
            <a:ext cx="7872264" cy="502291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
                <a:srgbClr val="000000"/>
              </a:buClr>
              <a:buSzPct val="150000"/>
              <a:buFontTx/>
              <a:buNone/>
              <a:tabLst/>
              <a:defRPr/>
            </a:pPr>
            <a:r>
              <a:rPr kumimoji="0" lang="en-GB" sz="18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£34m secured through SELEP and S106</a:t>
            </a:r>
          </a:p>
          <a:p>
            <a:pPr marL="0" marR="0" lvl="0" indent="0" algn="l" defTabSz="914400" rtl="0" eaLnBrk="0" fontAlgn="base" latinLnBrk="0" hangingPunct="0">
              <a:lnSpc>
                <a:spcPct val="100000"/>
              </a:lnSpc>
              <a:spcBef>
                <a:spcPct val="0"/>
              </a:spcBef>
              <a:spcAft>
                <a:spcPct val="0"/>
              </a:spcAft>
              <a:buClr>
                <a:srgbClr val="000000"/>
              </a:buClr>
              <a:buSzPct val="150000"/>
              <a:buFontTx/>
              <a:buNone/>
              <a:tabLst/>
              <a:defRPr/>
            </a:pPr>
            <a:endParaRPr kumimoji="0" lang="en-GB" sz="18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
                <a:srgbClr val="000000"/>
              </a:buClr>
              <a:buSzPct val="150000"/>
              <a:buFontTx/>
              <a:buNone/>
              <a:tabLst/>
              <a:defRPr/>
            </a:pPr>
            <a:r>
              <a:rPr kumimoji="0" lang="en-GB" sz="18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Housing Infrastructure Fund made available for infrastructure projects that deliver significant numbers of new homes. £218M total bid, £124.5M for the station</a:t>
            </a:r>
          </a:p>
          <a:p>
            <a:pPr marL="285750" marR="0" lvl="0" indent="-285750" algn="l" defTabSz="914400" rtl="0" eaLnBrk="0" fontAlgn="base" latinLnBrk="0" hangingPunct="0">
              <a:lnSpc>
                <a:spcPct val="100000"/>
              </a:lnSpc>
              <a:spcBef>
                <a:spcPct val="0"/>
              </a:spcBef>
              <a:spcAft>
                <a:spcPct val="0"/>
              </a:spcAft>
              <a:buClr>
                <a:srgbClr val="000000"/>
              </a:buClr>
              <a:buSzPct val="150000"/>
              <a:buFont typeface="Arial" panose="020B0604020202020204" pitchFamily="34" charset="0"/>
              <a:buChar char="•"/>
              <a:tabLst/>
              <a:defRPr/>
            </a:pPr>
            <a:endParaRPr kumimoji="0" lang="en-GB" sz="18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
                <a:srgbClr val="000000"/>
              </a:buClr>
              <a:buSzPct val="150000"/>
              <a:buFontTx/>
              <a:buNone/>
              <a:tabLst/>
              <a:defRPr/>
            </a:pPr>
            <a:r>
              <a:rPr kumimoji="0" lang="en-GB" sz="18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The planned new station at Beaulieu Park is important for the construction of 4,000 new homes currently being built, a further 3,000 planned for the future, and the potential for 2500 more home in the long term.</a:t>
            </a:r>
          </a:p>
          <a:p>
            <a:pPr marL="285750" marR="0" lvl="0" indent="-285750" algn="l" defTabSz="914400" rtl="0" eaLnBrk="0" fontAlgn="base" latinLnBrk="0" hangingPunct="0">
              <a:lnSpc>
                <a:spcPct val="100000"/>
              </a:lnSpc>
              <a:spcBef>
                <a:spcPct val="0"/>
              </a:spcBef>
              <a:spcAft>
                <a:spcPct val="0"/>
              </a:spcAft>
              <a:buClr>
                <a:srgbClr val="000000"/>
              </a:buClr>
              <a:buSzPct val="150000"/>
              <a:buFont typeface="Arial" panose="020B0604020202020204" pitchFamily="34" charset="0"/>
              <a:buChar char="•"/>
              <a:tabLst/>
              <a:defRPr/>
            </a:pPr>
            <a:endParaRPr kumimoji="0" lang="en-US" sz="18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
                <a:srgbClr val="000000"/>
              </a:buClr>
              <a:buSzPct val="150000"/>
              <a:buFontTx/>
              <a:buNone/>
              <a:tabLst/>
              <a:defRPr/>
            </a:pPr>
            <a:r>
              <a:rPr kumimoji="0" lang="en-US" sz="18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Development of Evidence Base – including wider economic impacts and understanding of scheme benefits. </a:t>
            </a:r>
          </a:p>
          <a:p>
            <a:pPr marL="0" marR="0" lvl="0" indent="0" algn="l" defTabSz="914400" rtl="0" eaLnBrk="0" fontAlgn="base" latinLnBrk="0" hangingPunct="0">
              <a:lnSpc>
                <a:spcPct val="100000"/>
              </a:lnSpc>
              <a:spcBef>
                <a:spcPct val="20000"/>
              </a:spcBef>
              <a:spcAft>
                <a:spcPct val="0"/>
              </a:spcAft>
              <a:buClr>
                <a:srgbClr val="E00069"/>
              </a:buClr>
              <a:buSzPct val="150000"/>
              <a:buFontTx/>
              <a:buNone/>
              <a:tabLst/>
              <a:defRPr/>
            </a:pPr>
            <a:endParaRPr kumimoji="0" lang="en-US" sz="1800" b="0" i="0" u="none" strike="noStrike" kern="0" cap="none" spc="0" normalizeH="0" baseline="0" noProof="0" dirty="0">
              <a:ln>
                <a:noFill/>
              </a:ln>
              <a:solidFill>
                <a:srgbClr val="7030A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
                <a:srgbClr val="E00069"/>
              </a:buClr>
              <a:buSzPct val="150000"/>
              <a:buFontTx/>
              <a:buNone/>
              <a:tabLst/>
              <a:defRPr/>
            </a:pPr>
            <a:r>
              <a:rPr kumimoji="0" lang="en-US" sz="1800" b="0" i="0" u="none" strike="noStrike" kern="0" cap="none" spc="0" normalizeH="0" baseline="0" noProof="0" dirty="0">
                <a:ln>
                  <a:noFill/>
                </a:ln>
                <a:solidFill>
                  <a:srgbClr val="7030A0"/>
                </a:solidFill>
                <a:effectLst/>
                <a:uLnTx/>
                <a:uFillTx/>
                <a:latin typeface="Arial" panose="020B0604020202020204" pitchFamily="34" charset="0"/>
                <a:ea typeface="+mn-ea"/>
                <a:cs typeface="+mn-cs"/>
              </a:rPr>
              <a:t>Submission of Chelmsford bid covering both Beaulieu station and Chelmsford North East Bypass in March 2022</a:t>
            </a:r>
          </a:p>
          <a:p>
            <a:pPr marL="285750" marR="0" lvl="0" indent="-285750" algn="l" defTabSz="914400" rtl="0" eaLnBrk="0" fontAlgn="base" latinLnBrk="0" hangingPunct="0">
              <a:lnSpc>
                <a:spcPct val="100000"/>
              </a:lnSpc>
              <a:spcBef>
                <a:spcPct val="20000"/>
              </a:spcBef>
              <a:spcAft>
                <a:spcPct val="0"/>
              </a:spcAft>
              <a:buClr>
                <a:srgbClr val="E00069"/>
              </a:buClr>
              <a:buSzPct val="150000"/>
              <a:buFont typeface="Arial" panose="020B0604020202020204" pitchFamily="34" charset="0"/>
              <a:buChar char="•"/>
              <a:tabLst/>
              <a:defRPr/>
            </a:pPr>
            <a:endParaRPr kumimoji="0" lang="en-GB" sz="1800" b="0" i="0" u="none" strike="noStrike" kern="0" cap="none" spc="0" normalizeH="0" baseline="0" noProof="0" dirty="0">
              <a:ln>
                <a:noFill/>
              </a:ln>
              <a:solidFill>
                <a:srgbClr val="7030A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
                <a:srgbClr val="E00069"/>
              </a:buClr>
              <a:buSzPct val="150000"/>
              <a:buFontTx/>
              <a:buNone/>
              <a:tabLst/>
              <a:defRPr/>
            </a:pPr>
            <a:r>
              <a:rPr kumimoji="0" lang="en-GB" sz="1800" b="0" i="0" u="none" strike="noStrike" kern="0" cap="none" spc="0" normalizeH="0" baseline="0" noProof="0" dirty="0">
                <a:ln>
                  <a:noFill/>
                </a:ln>
                <a:solidFill>
                  <a:srgbClr val="7030A0"/>
                </a:solidFill>
                <a:effectLst/>
                <a:uLnTx/>
                <a:uFillTx/>
                <a:latin typeface="Arial" panose="020B0604020202020204" pitchFamily="34" charset="0"/>
                <a:ea typeface="+mn-ea"/>
                <a:cs typeface="+mn-cs"/>
              </a:rPr>
              <a:t>Currently working through ‘due diligence’ stage and await announcement</a:t>
            </a:r>
            <a:endParaRPr kumimoji="0" lang="en-US" sz="18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3270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279576" y="113985"/>
            <a:ext cx="7848600" cy="1181100"/>
          </a:xfrm>
        </p:spPr>
        <p:txBody>
          <a:bodyPr/>
          <a:lstStyle/>
          <a:p>
            <a:pPr eaLnBrk="1" hangingPunct="1"/>
            <a:endParaRPr lang="en-GB" altLang="en-US" sz="4000" dirty="0">
              <a:latin typeface="Avenir LT Std 65 Medium" pitchFamily="34" charset="0"/>
            </a:endParaRP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
        <p:nvSpPr>
          <p:cNvPr id="7" name="Rectangle 6">
            <a:extLst>
              <a:ext uri="{FF2B5EF4-FFF2-40B4-BE49-F238E27FC236}">
                <a16:creationId xmlns:a16="http://schemas.microsoft.com/office/drawing/2014/main" id="{83F0CF0D-D6B1-4D8C-857F-BF0E10A99E56}"/>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0" name="Rectangle 9">
            <a:extLst>
              <a:ext uri="{FF2B5EF4-FFF2-40B4-BE49-F238E27FC236}">
                <a16:creationId xmlns:a16="http://schemas.microsoft.com/office/drawing/2014/main" id="{5878449A-7571-43DB-B53B-8700B6008FF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1" name="Rectangle 10">
            <a:extLst>
              <a:ext uri="{FF2B5EF4-FFF2-40B4-BE49-F238E27FC236}">
                <a16:creationId xmlns:a16="http://schemas.microsoft.com/office/drawing/2014/main" id="{ADD9B904-EFF7-48FC-AF93-27F9AD35B5B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3" name="AutoShape 8" descr="data:image/jpg;base64,%20/9j/4AAQSkZJRgABAQEAYABgAAD/2wBDAAUDBAQEAwUEBAQFBQUGBwwIBwcHBw8LCwkMEQ8SEhEPERETFhwXExQaFRERGCEYGh0dHx8fExciJCIeJBweHx7/2wBDAQUFBQcGBw4ICA4eFBEUHh4eHh4eHh4eHh4eHh4eHh4eHh4eHh4eHh4eHh4eHh4eHh4eHh4eHh4eHh4eHh4eHh7/wAARCAGeAL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ooooAKKKKACiis3xFr+i+HbBr7XNUtdPt16vPIFz9B1P4U0m3ZDSbdkaVQ3l1b2ds9zdTxQQoNzSSOFUD3Jr54+In7TumWizWngvTWv5hwLy6ykQPqF6t+lfO3jbx94s8ZzmTxFrFxdpnKwBtkKfRBx+eTXrYbJq9XWfur8fuPVw2UVqus/dX4n1V8Q/wBo3wdoPm2nh9X8Q3y8ZhO23U+7/wAX/AQa+dfHfxo8feK5ytxq8mn2ituS109jCg9MkHc34n8K85JyaSvocNlmHoapXfdnvYfLaFDVK78z274d/tGeMdBaO115U8QWK45lO24A9nHDf8CBPvX0b8PvjF4G8Z+XBZaoLLUH/wCXO9xHJn2zw34E18CUqnac1licnoVtYrlfl/kZYnKaFbWPuvyP087ZHI7UV8HfDz42eOvCBSCPUTqenrjNrfEyAD0V/vD9fpX0d8Pv2hvBXiTy7XVnbQL9sDbcnMTH2cf1xXz+JyrEUNbXXkeDiMrr0dbXXkev3M0dtbyXEzbY413McdBWZB4j0maZIY53LuwVR5TDk/hUmtTQ3Hhu6nt5o5onhJV42DK30Irz/R/+Qraf9dk/9CFc1ChGcW30PBxOInSmorqep0UUVynaFFFFABRRRQAUUUUAFFFcB8QPi94H8Gq8N9qi3l+o/wCPKyxLID6MR8q/8CIq6dOdR8sFdl06c6j5Yq7O/rmPHHj3wn4LtjN4h1m3tXxlYAd8zfRBz+eBXy18RP2jPGevGS18Pwr4fsmyAYTvuGHvJ2/4CB9a8XvLm8vLh7i7klnmc5aSQlmJ+pr28Nkc5WdZ2XbqezhslnLWq7H0P8Q/2ntSu1ltPBemLYxHIF5dYeU+4Tov45rwPxF4g1nxFfNfa5qNzqFwxzvnkLY+g6Cs3Y/9xvyo2P8A3G/KvoMPg6GHX7tf5nu0MJRoL3ENop2x/wC435UbH/uN+VdVzquNop2x/wC435UbH/uN+VFwuNop2x/7jflRsf8AuN+VFwuNop2x/wC435UbH/uN+VFwudN4Q+IHizworQ6LrE8Vs4w9s7b4mHptPA/CvZPAHxx0ebUbNPE1u2nssiE3EWXi4I5I6j9a+ddj/wBxvyo2P/cb8q5a2EpVb3Wp5uNyrC4zWpHXutz9K9D1rSddsVvtH1K1v7ZgMSQSBh9D6H2OK0K/Nvwz4j8QeGr5b7QdRu9OnB+9A5UH2I6Eexr3/wCHn7Td9b+XZ+NdJ+1JwDe2ahZPq0Z+U/gRXzeJyWrT1pvmX4njYnJ6tPWm+ZfifUtFc74M8beF/GFp9o8P6xa3hAy0QbbKn+8hww/LFdFXjyjKLtJWZ5Moyi7SVmFFFFSSFFFFAEN5bQXlrJa3MYkhkUq6How9K5gfDL4e5J/4QvQSSeSbJP8ACutoHWrjUlH4XYuM5R+F2PJb3QfAVveTQD4eeHWEblcm1TnH/Aai/sfwH/0Tvw5/4DJ/8TVzWP8AkLXf/XVv51DbwTXD7IInlbGcKMn/ADzXsJaJtv72eLLMcXzNKbIf7H8B/wDRO/Dn/gMn/wATR/Y/gP8A6J34c/8AAZP/AImr39lan/0D7n/v2aP7L1LOPsFzn/rmaXu/zfi/8w+v43+dlH+x/Af/AETvw5/4DJ/8TR/Y/gP/AKJ34c/8Bk/+Jq9/ZWp/9A+5/wC/ZqG5tbm2IFxBJET03rjNNWez/Fg8wxi+2yv/AGP4D/6J34c/8Bk/+Jo/sfwH/wBE78Of+Ayf/E06iny+b+9k/wBpYr/n4xv9j+A/+id+HP8AwGT/AOJo/sfwH/0Tvw5/4DJ/8TTqKOXzf3sP7SxX/Pxjf7H8B/8ARO/Dn/gMn/xNH9j+A/8Aonfhz/wGT/4mngEnAGTVn+ztQ/58bj/v2aGkur+9jWY4t7TZT/sfwH/0Tvw5/wCAyf8AxNH9j+A/+id+HP8AwGT/AOJq5/Z2of8APjc/9+zR/Zuof8+Nz/37NLTv+LH9fxn87Kf9j+A/+id+HP8AwGT/AOJp0OieA5Jo4/8AhXfhwbmC5+yp3P8Au1Ylsb2JDJJaToo6lkIFMs/+PyD/AK6r/MUWVtG/vYLMcXfWbOxsPh/4HsLyK9sPCmj2lzEQ0csNqqOp9iBmunoHQfSivGlOUvidz2ZTlL4ncKKKKkkKKKKACgdaKB1oA8s1j/kLXf8A11b+dYXjeWWH4ceK5oJZIpU0mVleNirKdy8gjkVu6x/yFrv/AK6t/OsbxbDBceA/E0N1diztn0uUSzmMv5a7k52jk/hXux2j8jx8D/vkP8X6nx//AG9r3/Qc1T/wMk/xrrtL1nWW+E2tTHWNSMi6pbqHN1JkDY3Gc1Q/4R7wV/0UBP8AwUzf410+n6H4VX4Y6tCnjZGtm1OBnn/syUbW2thdvU59a92tVptLR7r7L7+h+nVqlOy0e66Pv6HnP9va9/0HNU/8DJP8a+pPgjc3N38GtDmuria4lNxdgvLIXY4l9TzXz1/wj3gr/ooCf+Cmb/Gvo34R2thZ/CXRYNN1IalbCe623AhaLcTLyNrcjB4rmx84ShHlXXs10fkeNxLOLwLsuq6NHR0UUV5h+eBRRRQBJbf8fEf++P518w/GfxFr9t8VPEkFvrmpQxR37hES6dVUYHAANfT1t/x8R/7w/nXzr8XNE8Kz/E7xFLe+NUtJ3vmLwnTZX2HA43Dg11YJxVZ8yvp2v1R9Zwq4qpU5lfRdLmN8JfEWv3HxF0SG41vUponulDI905UjB6jNcvJ4o8S+Y3/FQ6t94/8AL5J/jXefC7Q/CkPxB0WWz8bJdSrdArCNMlTecHAyeBXOSeHvBfmN/wAXATqf+YTN/jXoxnS9q/d6L7L8/I+wjKn7R+70XR+fkej/ALLWsatqWveI4tQ1S9u400ncqzTs4B81ecE17ZZ/8fkH/XVf5ivIf2bNM0Gx1rxDJo/iVdWlbStrxiykh2DzF+bLcH6V69Z/8fkH/XVf5ivLxbi6snFfhbofCcRtPHe6ui8j1gdB9KKB0H0or5o1CiiigAooooAKB1ooHWgDyzWP+Qtd/wDXVv51z/j3/kmXi7/sES/+hJXQax/yFrv/AK6t/OqzLazWd3Y31nFe2d3CYJ4ZCQrocZGRg9hXuxdkn6Hh4arGjiY1JbJ3Ph6uw0r/AJJDrf8A2Frb/wBAavpD/hX3w2/6EPTP+/8AP/8AF1aj8IeBI9Lm0uPwXpwsppVlki86bDOowD97PevUqZjGSVovddv8z7apxRg5JaS3XT/gnxrX1h8B/wDkimhf9fF5/wCja0P+FffDb/oQ9M/7/wA//wAXW9ZWumabpFtpGjaZBptjbs7RwxMzAFzljliT1rHF4yNeKiota+XZnm5znuGxuGdKmne6eo6iiiuI+RCiiigCS2/4+I/94fzr5O+OH/JXPE//AGEH/kK+r422urdwQaydY8JeBdY1S41PU/BemXN5cuZJpWlmBdj3OHxW+FrqhU5mr6HvZFmdHATnKqnr2PmH4O/8lK0L/r7X+Rrk5f8AWv8A7xr7J0rwh4D0rUIdQ0/wVplvdQNvikWWYlW9eXxVU+AfhuSSfAWlZP8A02n/APi67VmEVNy5Xsu3n5n0K4owam5Wl06evmeVfskf8jH4l/7A/wD7VSvebP8A4/IP+uq/zFZ2gaH4X8Om6k8PeGbHS5rqLyZZYZJGYpkHHzMR1ArRs/8Aj8g/66r/ADFcGIq+1qSmlb/hj5fOMdTxuKVWntZbnrA6D6UUDoPpRXzh3hRRRQAUUyd/LiL4zjtRQA+gdaKB1oA8s1j/AJC13/11b+dVatax/wAha7/66t/Oo7W2uLqQx28TSMBkgele6naKPm5JuTSIaKv/ANjan/z5y/8AfNH9janj/jzk/Kl7SPcfsp/ysoUVf/sbU/8Anzl/75qveWlzZuq3MLxFwSu4dRQpxezE6ckrtEUcckhIjRnI67Rmn/Zrj/n3m/74NUPEmoX2l/D/AMW6hp11La3dvpMskM0TbWRhjBB7GvmBvix8SQf+R31z/wACm/xrooYepXvy20PbyzI5Y+k6kZ2Pq77Ncf8APvN/3waR4ZkUs0MqgdSUNfKP/C2PiR/0O+uf+BTf417P+zl4u8TeJtK8WL4g1y/1MW8VmYRczF9haRs4z0zgVdfCVaMOeVrafnbsdOM4bnhaMqznex6HRSgEtgdewp/kTf8APKT/AL4Ncx8zYjoqTyJv+eUn/fJo8ib/AJ5Sf98Gi4WZHUtn/wAfkH/XVf5imtDKq7micKOpKkCnWf8Ax+Qf9dV/mKHsNbo9YHQfSigdB9KK8E+lCiiigAPNFFFABQOtFA60AeWax/yFrv8A66t/Ouf8e/8AJM/F3/YIl/8AQkroNY/5C13/ANdW/nWP4sSzk8BeJl1CWaK0Olyec8KhnVdycgHrXuxdlH5Hj4F2xkP8X6nxfvf+83511+lM3/CotbOTn+1rbn/gDU77D8N/+g54g/8AAGP/AOKrp7C08CD4Y6rHHq+tm0Op25kkNmm9W2NgAbuQa96rWTS0e66eZ+n1aqaWj3XTzPJ97/3m/OvrT4KEn4JeFcnPF5/6VSV8+fYfhv8A9BzxB/4Ax/8AxVfSHwvj0yL4S+Gk0ee5nsgLvy5LiMI5/wBJkzkAkDnNcuYVFKEVZ79vJnh8TVFLBaLqv1LXjj/kl/jT/sCzf0r40f7xr7L8cf8AJL/Gn/YFm/pXxo/3jVZXtP1/QOFP91l6ja+gv2TP+QZ4z/64WP8A6Mevn2voL9kz/kGeM/8ArhY/+jHrbMv4D9V+aPSzz/canoe06P8A8hi0HYzr/Ovlrxp8RvHtr4y1y3t/GWvRQxajcJHGt7IFRRIwAAzwAK+pdH/5DFp/13X+dfLXjXwPdXHjHW518R+FIxJqNw4WTVkDLmRuCMcH2rz8F7P2j9p2PmuFvZ3qe08jQ+H3xC8c3j6+Lnxdrk3k6JcTR771zscFMMOeCMnmuY/4Wd8Qv+h28Qf+B0n+NdP8P/BtxZvrxbxD4Yl83RLiMCLVFbaSU5PHCjua5j/hAbv/AKGfwj/4N0/wruh9W55aLp0Pq4rD88tF06Hsn7OXinxH4i0zxOuu65qOprAtuYhdXDSBCX5xk8V6lZ/8fkH/AF1X+Yry39nLw/Nomm+JjLqmj33mrb4+wXgn24f+LHSvUrP/AI/IP+uq/wAxXl4jk9rLk2/4CPg+IOX6++TayPWB0H0ooHQfSivnDpCiiigAooooAKB1ooHWgDyzWP8AkLXf/XVv51z/AI9/5Jl4u/7BEv8A6EldBrH/ACFrv/rq386gRo/Kmgmt4LmCeMxywzxh0dSQSCD16Cvdjok/Q8LD1VRxEaktk7nw5muw0o/8Wg1v/sLW3/oDV9S/2J4V/wChN8N/+C2L/Cpl07w+tnJZr4V8Pi2kdZHiGnx7WYdCRjBIr0qmY8yXude59nPirDSS9x/gfEma+tvgn/yRLwr9Lz/0qkrf/sTwr/0Jvhv/AMFsX+FXQYY7O3srOztLK0twwigtoRGi7m3HAHHJJP41jisX7eKjy2s7/gzzc4z2jjsP7KEWndMyvHH/ACS/xp/2BZv6V8aP9419l+OP+SX+NP8AsCzf0r40f7xrqyvafr+h6/Cn+6y9RtfQX7Jn/IM8Z/8AXCx/9GPXz7X0F+yZ/wAgzxn/ANcLH/0Y9bZl/AfqvzR6Wef7jU9D2rRv+Qxaf9d0/nXxd4/A/wCE68Qcf8xS5/8ARrV9lWsxt7qOdRkxuGA9cGuU1D4bfDXUNRudQu/CTSXFzK80rDUrgZZiSTgPxya83CYhUJuUk3ddD47IMzoYBzdW+ttj50+GH+t8Sf8AYAuv5pXIV9gaX8P/AIdaWbo2PhVojdW7W03/ABMrht0bY3Dl+Og5qn/wqv4W/wDQnt/4NLn/AOLrsjmMFOT5Xr6f5n0MeJsEpN66+Rwv7J//ACDvFv8AuW3/AKHXtdn/AMfkH/XVf5isrwx4c8K+FbW9h8NaH/Z5vQgnY3csu4Kcj75OPwrVs/8Aj8g/66r/ADFedXqKrUlNLf8AyPks4xlPGYt1aezsesDoPpRQOg+lFfOnoBRRRQAUUUUAFA60UUAef6loOrTajcSx2bsjSMVII5Gar/8ACO6z/wA+L/mP8a9IorrWMmlayOF4Cm3e7PN/+Ed1n/nxf8x/jR/wjus/8+L/AJj/ABr0iin9dn2Qv7Pp92eb/wDCO6z/AM+L/mP8aP8AhHdZ/wCfF/zH+NekUUfXZ9kH9n0+7PL9c8H65q3g/wAR6LDbpDcahp0lvC0rYTc2MZIrwJv2Y/iITzc6IP8At5b/AOJr7NorWjmlejfktqevgMVUwNNwpbeZ8Zf8MxfEP/n60X/wJb/4mvT/AII/CbxV4F07xEurfYp21CO2WFbWUucxuxOcgY6ivfqKqrm2Iqx5ZWsbYnMa2JpSpT2Z5v8A8I7rP/Pi/wCY/wAaP+Ed1n/nxf8AMf416RRWH12fZHhf2fT7s83/AOEd1n/nxf8AMf40f8I7rP8Az4v+Y/xr0iij67Psg/s+n3Z5v/wjus/8+L/mP8aktvD+sLcxM1k4VZFJOR0z9a9Eoo+uz7Iay+n3YDpRRRXGdwUUUUAFFFFABRRRQAUUUUAFFFFABRRRQAUUUUAFFFFABRRRQAUUUUAFFFFABRRRQAUUUUAFFFFABRRRQAUUUUAFFFFABRRSUALRRRQAUUUUAFFFFABRRRQAUUUUAFFFFABRRRQAUUUUAFZ3iDWLXRLJbq6SaQNII0SJQzMx6AZIH61o1zHxLhMnheS4AJNpLHcYHU7W6frWtGKlUUZbEVG1FtbmdceOrt/+PLRNqno1xOAR9UAP/oVdJ4V1Ya3osV/5YikLNHLGDnY6kqwB7jIOD3GK83Pyt9K6H4a3Ji1PU9O3HZII7qMH12+W4HsNin6vXdXw8FTbitUcGGxU6lTlkd3SMyqpZmCqBkk9AKWuM+JWoSbYNDhYqLtTJcEcfuVOCoPuSB9K4KVN1JqJ31JqnFyZW1rxnd3UrQ6B5ccCnBvZV3eZ/wBc16Y9z19O9YbXurO+59e1QnOTtn2D8hwKhAVQANqqBgdgBUtrZ6re2P22x0e7ntyN0cgMaiQeqh3BPscAH3FevGnTprRJep4zrV6z92/yLdj4g8RWLApfi/iHWK6UEkezjkH65Fd74f1e11rT1u7bcpBKSxOMPE46q3+ea8xhkWWMSRk4yRhhggg4IIPIIIIP0rW8F3ZsfFUa5Kw38ZikHbzF5Q/XGRWWIoRlFtKzRthcVPnUJs9JrzzXPEmtPrl5Hp+oJbWlvMYEQQI5crgMxLc/e3DH+zXfzyxwwPNK4SNFLMx6ADkmvH9PZ5bNbiUETXBM8oI53uS7fqxrnwdNSvJq50Y6rKEVyux0Nv4v8QREebHp1yg/2GRz+IOP0q9D48YAG70O4jH/AE7zLKfyO3+dc5YWN7qmojT9PaGOQRNM8koJVVBAAwMckn17Hr0pdRsdR0u6ittTto4zKD5UsUu+OTHUcgFT7EfQmup0aLdrK5yxxGIUOfodvp/jDQbuVIGu3tJnICx3UZjyTwBu+6ST0wa3wc15DLGksZjlRXQggqwyMEYNdx8OL6a60Wa0uJHkksJzbh2OS6bQyE+uFYLnvtzXJiMNGEeaJ14bFuq+WS1Onqve31lYxrJfXlvaoxwrTyhAT7E1j+Ntcm0exijs1V767cxwbhlUwMs5HcAdu5wK89MCtK9xcO91cOP3k053M359B7DgVNDC+0XNJ2RWIxcaL5bXZ6fH4i8PyOEj13S2YnAAu48k+3NaQZSBgg56V49i3dmhxFkAhl44qfS573RXEujy+UudxtWOYJR6Y/hP+0v6jitpYFW91mNPME3aSPW6Ko6DqUOr6Rb6jAGCTKTtbqpBwVP0IIq9XntOLsz0U7hRRRSAKr6laJfafc2b4xPE0eSOmRjNWKKadncDxyxZjZQh1IdB5bZPOVO3n34rS8OXBs/FWmXAOFldrWQnoFkXI/N0jH41FrEH2TxNq1soO37QJx6fvFDY/CqGpTNbWMl3HnzLYrcpgfxRsJB+qgV7tvaL1/U8Bfuq3oz2WvNPF8jSeMtQVjxHBAqewwxP64/KvSUYOgYEEEZBHevOPGcfl+MbxiMebbQsg/vY3Bj+ZFebgvjfp/kenjr+yMS+RZYo4H5jnuIYZB6o8qow/EMRXsSIqxCMKAoGMV45qTeXZtcDrbslwB6+WwfH47cV7DbyLNBHKjBldQwIPBBrXHXtH5/oY5da0jzXxRALTxdqUMYxHMsN1gdAzgqf/RQP4ms9JDDqGn3I58i8jfHrzj/2atPxjMJvGd8EwVhtoImb/by7FfwDKfxrNSMzX1hbjrPdxJ9Oc/8AstdVP4Fft+hy1P8AeNO56B8QJ/s3g/UVGA00Ytl/7aEJ/Jifwrz4DAA549a6r4oXGRpVip5kuHuDnoRGpGPzkU/hXLZHLN9TWWEjakvM0zCV6ij2LXh/VptC1K7ulsWvI7mKJMJIqvHsL5xuwDncD17VL4g1ybXpbQNp8lnBbMznznRpHYjHRCQAPrn2q1onhG41PQrbUm1WW2nu4xMqCNXREblBg4OduMnPUmsi5hns7+50278v7RbFdzRk7XVhlWGemfStF7KVRtfEv+GFU9vTpKL+EjnkjgjaWaRY0AyWY44rtvhvZz2+k3F5cRPE19P5yI4wyoFVFz9Qu72DAGuO0Oa103Xlvr+1jvLeWVAJJeWtGJABUHjbnqcAjJOa9ZGO1c+Nm4x5bbm+ApR+O+pwPxJ8z/hI9Mx9w2cy/wDAvMjP54BrBt4YrrVNPs7mQx209yqSsrFSwwTsyORkgc/h3ruPiDpU2o6XFc2kfmXVi5mjQdZBjDL9SpOPfFcCPIvLUYO+J+44IIP6EEfgRW2GkpUkl0McXHkr87Wh6XL4X8OvafZToeniID5QtuqlT6ggZB9wc15vGjRtcQmRpfIuZoVdjlmVJGVST3OAMnuc10nhrxZNaPFY67NvjYhIb0jAz2WT0P8AtdD7Vrap4N0y9u5LqCa8sZJSWlFvKArsTksVIOCfUYrGnOVCTjVejOmtCOJgnTIPhd5n9i3zSZwdQkKZ9Nif1zXW1V0mwttL06Gws0KQRDCgnJ5OSSe5JJJ+tWq4a01Obkjspx5IKPYKKKKzLOb1zxjpmnyva2qyaheKdrRQkbYz6O/RfpyR6Vg2fjLVY9Vim1RbVNNkbZIsSnMAPRix5OD16DvWVrGmPoOrNYyZ+zTu72cp6MCSxjJ/vrk/VQDyQxqAgMCCMg9Qa9enh6XLor36nk1sXVjUttY1fG8kL+Mibdkb/QI/N2kH5t7Ff/Hcfhise5Ma20rS4EYQls+mOaS2t4LdfLt4UiUnOEXAJrzb40/EG30LTzo+lus2pXIG9sZSKPPIPYk4Ix25zzXVQouTUImdOjUxuI5aa1Z9NeGFkXw3pizAiUWcQkB6htgzn8a5v4m2pjax1dV+WMm3nb0Rvuk+24CtrwJr1v4n8IaX4gtcCO+t1l2j+BsYZfwYEfhWpfWlvfWktpdRiSGZCjqe4NeNGbpVuZo9etSvF05HlRXBw1WdO1rXtM05NNsrq1NtGuyF5oi0sK9gOcNjtkGvKND+LFhJ4om8M3Gn3ksn202ljLEVczDftQNkjB7Zr1NNN19xlPDt+RnHMsC/zkFexVpcllUt87HlzwuLwkrOLRWij2lmaRpZHYvJK5yzseST/nsBWx4Is/7Q8TiZlzb6cpZj2MrDCr9QMn8a8q+L/j7UfAl/BpMmhNHeXMAmjllmUoqliDwuQWGDxn0r6F8G21jb+GbBtPjKwzwJPuY5Zy6hizHuTmsMVJ06Sl/Nsb0MvrR5a1VWT28zj/HEwn8YtAGGLW0RQhPOWJYsB6Y2j8KyWVXRlYkAgjI6jNdf8W7rRNH8Dap4h1fTbO8+wwFoRPGGzIflQDP+0RXz5+zU3i7xrrmprqPiK6j0mwg3SEqjnzGJ2KGcHAwGJ+nvVYZqVB1NlE2qZVWrxnXi1Zdz2C01nxBZ2sVrBrH7mJBHHutI8qoGAOnPFUz5sk81zczvcXEzbpJXABbHTgcAD0FaFvolxeSSR6T4g0HV5I/vRxyGNk/3ihf/ANBFcR8SPGdv8Pr21sfEemzie7iaWL7JIsqFQcHLHaRz7VVJRnLlp2u/kcTwuMqP2fK2butKz6LfRoMyPA6R+7MCFA9ySMV6B4p8ST6TLa2Njbx3F48fmSCViqIgwATjuTwPox7Vzfw30xvE2l6V4quvLi0+eNLq0tASWJ6q0hwBkHkKO/OTxjn/AIyeMdD8K/EPTbPUblkOo2I85yMiALI3ls3fDb3HttB7msnGNaqqdrtXN6GFxFOnLlj73b0PSNC8W6dfSLa3hNhfHgQzH5XP+w/Q/Tg+1UPFXhVpJpdU0SNVuD81xbE7Un9x/df9D39a49Gtr60WRGiuIJVyrAhlYeoPQ1Lbtc20XlWuo6lbx9BHHeSBFHsucD8MUlh+SXNTdvIx+uRnHlqxI0aK6tzmMlGBV45FwQejKwPcHg12/wAONRkm06fS7h3eWwdVjdjktCwzHk+owy/8AzXFQxrFGVBZiWLOzMWZmJyWJPJJJ6mul+GMbtqus3IX90I7aHd/tr5jMv1AdP8AvqniknSl5EYKTVWy2O7ooorxz2QooooAp6za2l5plxDfW0VxD5ZZkkXIOBn+nWvj/wCDnjvxJ4m+I9j4dutSC2F/PIFJiVniXkqAx5PbqTX2RcR+bbyxf30ZfzGK/PzwtdSfD/4u2ct8hj/sfVNkwPGEVipP/fJzXt5THnp1Y9bafielgcJRxNOpGcU3bT8T334kfEDwL4F11tFuP7Y8S38JH2iBZUjgiPdWKgFjjqvzD1riPjjr/hT4l/D+z8WeG7U2N9oLra3tlJGFaOCQ/IRt4KB+AR/f7V5R8TrK8sPHerR3rM7zXLzxy5yJo3O5HB7ggineGI5rfwv4jv5MraS2qWYJOBLK00UgQeuFjZvbA9RXrU8HCEYVVJ82n476Hq4bLKGGhCpT0enzufT37FmsT3vw61HS5CWTT7/90T2WRQcfmCf+BV7pcBmtpVjzvKMFx644rxf9jbRW034VS6jIuH1K+kkU+qJhB+oevbK+bzBx+tT5e54mPcXiZ8vc/PLwXqMeh/FSDV76MSfYbq4uNh/ikRZGUf8AfQWn+IPiZ441jW5NUufFGrRTF96Jb3TxRxeyqpAAra+PPhe48GfF6/L2mbC7nN3ag8LJE5+Zc/mD6VjXnhPR7iL+1NM8Y6OLFxnybpyl1Fx9xo8fMR7cGvrIyoz5asle6PqIyoz5ajW6LXxG8aX/AI48K6Dea04l1XTTPbS3G0Bp4jsZGbH8QIYf5NfbfwtkaT4beG3bOTpsHX/cFfAenae+ua/YeHdHV5jPOsMJIwZGYgFsdh7elfoloGnrpOhWGloQVs7aOAEd9qgZ/SvGzlRhThTirbv5HkZuowpwhHzZ5V+2G0y/BmbycgG/gEmP7uG/rivln/hINQ0z4Vw6HYzy28Gp6lPLePGxBmWOOJUjJ/ujLEjvuHpX2h8edCfxF8Jdf0+JN8y2/wBoiA6lozvwPwBH418aeB9S8K32h3fhfxdJc2UTT/arDUoI/MNrKVCurJ/EjBU+hUVplMk8PtezuzXK5J0HpezOY8Oa1qXh/V4NX0m7mtbu3YPG8bYOQeh9Qe4r079qjxA3iLxXokxXbKmiwSTIBwjyjeVrNh8OfDzw/nVtS8cWniRYjvg0zTbd0eZuoWRmACLnr1rR+C/hnUvit8WH1jVY86fbzLd3zqMIoGPLhX24Ax6CvSqVKfP9Yasop67fLU76lSnz+3tZRT1Prz4aaa2kfD7QNMdSr22nwxsD2OwV8afHG7vPGfx21Sztjuk+3jTLVc9AjCMD8Wyfxr7sUBQAoAAGAB2FfCvxV0670P47+I4LbctzJdTzW23rumQyIV98uPxrxMonetOfWx4+VTvWnLrY9jbxn8FvC8Np4Xi1O7WewjW3lvtNiYq0g4ZmwCjnOeSrY6ZrovGoTRfhte+OdD1221jT7e3E0KvBzMCwXBdWABGf7tfFQyMDPHSvZND1e80r9ljW7K9lbydU1dbfT1Y/eUANIR7AgfnXo1sC6XI4ybu1e/XuaYvI8PeMnq21fz+49B+BHizUPidr2oabcxx6XBaW6zF4BvdyWxgFuF/I19E6NptppOnx2NnF5cKZIySxJPJYk8kk8kmvnH9hrR5kg8Sa68f7uRobWNj3K5Zsf99LX03XjZrK1eVOOy/yPKxmFoYfESjRjZBRRRXmHOFFI+7advWigBa+cP2sfhW+oI/jvQLYvdRJ/wATKBF5kQdJQO5A6+30r6PpGVWUqyhlIwQRkEV0YbETw9RVIm+GxEsPUU4n556P48vLPS4tL1TSdK1+ygH+jJqMG9oB6K4+YL7ZxWZ4m8Uahr7wx3Edta2lvkW1naRCOCEHrhR3Pcnk4Fdz+054FtvBfxEb+zk8vTtTiN3BGOkZJw6D2B6fWvK4ziRT7ivtcOqVWCqwW59lh1SqQVWC3P0T+E+mLo/wz8OacFCmLToS4H99lDN/48xrqKy/CVxHd+FdIuoSDHNYwOh9QY1NalfC1G3NtnxNRtzbZ5X+0/4RtfE3wt1C8ZAL7SUN3bSY5AGN6/Qr+oFfC/fIPavvT9pPxBH4f+D+tSMR516gs4VPdpDz/wCOhq+Cz1r6nInP2DvtfQ+myRy9i77X0Pob9inwxbah4p1PxNcoHbS4VjtwR92SXd831Cqfzr62r5k/YYvoVj8TaWT++byLhR6qN6n9WH519N142byk8XLm6Hj5rKTxUrjXVXUqwBU8EHuK/Of4m6RFoHxB1/SLdsw2moTRR/7oc7f0xX6Ga9qdroui3mr3zBbazgeeU/7Kgkj6np+NfnH4p1abXfEepazcD99fXUlw/wBWYn+td2QRlzTfQ7sijLmm+gvhbR73xB4gstF09C91ezLDGOwJPU+wr9Avhn4L0vwJ4UttC01FbaN9xOR808p+8x/p6Cvjb9l6a3g+N2gm4wA7SRpn++UIH6193jpSz6tPnjS6WuLPKsueNPpuLXyL+2np50/4gaNrtvuje8stu9Tg+ZE/X64dK+uq+ZP262j8rwimf3mbwj6Yi/riuLKJNYuK73/I4sqlbFRXe/5Hjlh4s8C3IF14n8ByX2ojl5bLUGtop2/vPGARk99uM1Dq2sa/8TfEumaNpunw28akWumabariG3Qnk/1ZjXDDrX2P+yZ8O4NC8Mr4wv4w2qaomYNw/wBTB2x6Fup/CvocbOlg4e0tr01Z7+MnSwkPaW16anqHww8I2fgfwVp/h20IcwJunlA5llPLt+JrpqKK+NnNzk5S3Z8jOTnJye7CiiipJCiiigAooqG9uI7Synupv9XDE0jfRQSf5UID4+/bP16HUfiVZ6TCwZdMswkvPG9yW/QEV5br3gvxFoGhaRr2p6e8FhqqeZaSkghu+Dj7pI5we1VfFmpXHifxhf6nJJ5k2o3jMD/vNhf0xX2N+0V4et7j9n+8t0jGdKggnt8fwbCqn/xxmr7B1Xgo0aK66P8Ar1Z9Y6zwcaNHvo/69WT/ALLHihPEXwksLeSTN1pLGxlXOTtXmM/TYQP+AmvVq+Rf2ItZkt/Gur6G0mIb2zEyr6yRsMf+Os1fXVfPZnR9jiZJddfvPBzGj7LESS66/efL37cetP52geHUfCBHvJF9STtX+R/OsP8AZz+HOl+Ifhp4s1/VLRJp5IJrKwZxnyise4yL/tbmUZ9jWN+2LdtP8ZJ7YtlbaxgUD0yu7+te3/swQrb/ALO0Ew4MxvZG9yJHX+S1605Sw+XQ5d21+Op6k5Ohl8OXq1/mfOv7N/ihvDPxc0iSZ9lteMbK4ycDEnAJ+jYP4V941+Z+iTNb61YzRnDRzRkH0IIr9LYn8yJJD1ZQ35isM+pqNSE11X5GOeU1GcJLqvyPCf2zfFT6V4Fs/Dtu+JNWuCZsHnyo8Ej8WI/75rgv2S/hzoniq21vX/EFnHeQp/oNvFIuVDsu53+oVkAPbJqX9uaQnxT4di7LYuw/GQj+ldv+xC3/ABbDVV7jWpD+cEP+FXrRyxSho3/mXrRy1Sho3/mfN0ltceAfiw8AkJl0bVQFcjBZVfIb8Vwfxr9CIJo7iCO4iOY5UDofUEZFfCf7UMQh+N3iTZxveFj9TAlfZHwpv21L4a+HLxm3F9Ohyfou3+lRmy9pRpVnu1+iIzVOdGlVe7X6HT18V/theIV1j4pLpcDbodIthbnHQysd7/zVfqpr7K1e+i0zS7vUbj/U2sDzyf7qKWP6Cvg34Z2snj340aYmqDzvt+ptc3Wedy5aRx+QNZ5NBRlOvLaKM8ogoynWe0UcVq+k6jpbRQ6jZXFpJPEJY1mjKF0b7rDPUH1r9BPg3qMGq/C3w5eW+NhsY0I9GUbSP0rxD9uLS4Uj8MawsYEgaW1YhcZBAZR+GDj6mt39ivxC974L1TQJWy2n3XmRAn+CQZ/mDXTmFR4vBRrW2f8AwDox9R4rBxrW2f8AwD3+iiivnD58KKKKACiiigArm/ilO1t8OPEVwhwyadNg/VSK6SsTx3pE+v8Ag3V9FtpEinvbR4Y3kztDEcZx2q6TSmm9rl0mlNX7n52+FVDeJNIVuhvYAfp5i197/G1N3wc8Ur1A0qY/kua8E8L/ALL/AIpttbsbvU9f0iKC3uI5XFv5kjsFYHAyqjtX1Lq2m2eraNdaRqERms7uB4J0yV3IwwwyORweor280xlKpVpypu9v+AezmeLpVKtOUHe3/APif9k+4a3+NWjAHAmSeM++YmxX3JXD+D/hN4A8J6nFqeiaBHDexZ8ueWV5XTIwcFyccV3FcGY4qGKq88F0OHMMVDE1eeK6HxP+1TpOrXnxw1SS30u+nR4LcI0Vu7g4jHQgc19A/s76VqNv+z9Y6TfWdxZXbrdqIriMxuA8shUlTyMgj8K9VKKW3FVJ9cU6qr5g6tCFHlty2/Aqvj3VoRo8u1vwPh7R/gB8TpNXgE2hx20UcylpZblNuAeSMEk9PSvt6BfLgjTrtUL+Qp9FZYvHVMVbntoZYrG1MVbn6Hgn7S/wn8VfEHxJpmo6D9gMNpZGF1nnMbF97Nx8p4wRXRfsyeCPEXgTwpqel+IoIIpp7/zovKl8wFfLRc5wO616zRRLG1JUFQfwhLGVJUPYvY+Jf2qtE1lvjHqt7HpN/JazJC0cyWzsjYjUHDAY6ivp79nxLiP4MeF47qGSGZbPaySKVYfO3UHmu7ZVb7yg/UUBQvQAfStMRj3WoQouPw9TSvjnWoRpNfCch8arhrX4TeKJk4b+zZVz7MNp/nXyV+yYgPxy0Zm4KxXJUH18h6+2db0yy1nSbrStSgE9ndRGKaI9HU9RXm/hD4HeFPCPj2z8WaBc6hA9usq/ZJJBJEd6FOCRuGNxPU1pg8XTpYepSlvL/I0wmLp0sPUpy3l/kct+26it8PtFY9V1Tj/v09cX+wuzf8JR4mjz8psYWx7iQ16x+0/4J8QeOPBNlY+HbeO5urW9E7RNIELLsK8E8Z56E1xv7J/gDxh4L8Ua5P4i0SawguLOOOOR5EYMwckgbWPaumjWp/2bKm5K/b5nRSrU/wCzpU7q/b5n0XRRRXhHiBRRRQAUUUUAFFFFABRRRQAUUUUAFFFFABRRRQAUUUUAFFFFABRRRQAUUUUAFFFFABRRRQAUUUUAFFFFABRRXjPxo+PWjeB72XRNIt01fWoxiVd2IbY+jkcs3+yPxI6VtRoVK8uSmrs1o0KlaXLBXZ7NRXxiP2mviI115gh0cR5z5QtTtx6Z3Z/WvYfg7+0BpPjDUIdE1+1j0fVpTthZXzBO3oCeVb0Bzn1rrrZViaUeZq68jrrZZiKUeZq68j22iiivOPPCiiigAooooAKKKKACisrxZ4g0nwvoF1rmtXQtrK2XLuRkk9lA7kngCvlTxv8AtOeLL68ePwrbWukWQOI5JYlmnYep3ZUfQA/WuzC4Gtiv4a07nXhsFVxPwLQ+wKK+LPD37SfxEsLtX1O5sNXgyN0c1okRx7NGFwfrmvp/4T/EbQviJobX2ls0N1CQt3ZyH95Cx/mp7GrxWXV8Muaa07orE5fWw65pLTujtKKKK4DiCiiigAooooAKKKKAOW+LPiC48L/DvWtas1LXcFuRbgDJ8xiFU49ic/hXwfZeFPFmv3Ul1DpN7OzsXmuJVKqCTks7tgD1yTX3R8abXVbv4X68uhzTQ6jHbedA0R+bKEMQPfANfA+s+INf1cBdX1rUb5eoS4uXdR/wEnAr6XI4v2cnC17n0WSxl7OTja9zqY7rw74JTy7aPTfEuuPxPJInm2VqvdE/56yHpv8Aur2yeRDqvh2HUbVvE3gnzpbJGD3NkrbrjTn68jq0efuuPocGuINWtL1C+0y8jvNOvLi0uI8lJYJCjD8RXtOg170Xr59T2XRa95PU+/vgf4kn8V/C/RtYuyTdNEYbgkcmRDtY/pXa1w3wHh1iH4VaM+vStJqFxG1xIWjVDhzkAhQBnGPeu5r4bEJKrJR2uz4mukqsktrsKKKKxMgooooAKKKKAPlL9t7xFdPr+jeF45GW0htzeSoOjyMSoz64UcfU18319LftueF7z+1dH8WwxM1q0P2O4YdI3BLLn0yCR+FfNNfb5Vy/VY8p9nlfL9VjyhXpf7NfiO60H4uaP5UjCC+k+yXCZ4ZWHH5ECvNK9S/Zj8MXXiD4r6bJHETbaY/2y5kxwoUfKM+pJ/St8by/V5821jfGOPsJ821j7rPWig9aK+BPhQooooAKKKKACiiigBCARg9D1r5i+OP7PF5calca94DjidZmMk2mswQox5JjJ4wT/CcY9a+nj0r57/ab+MuqeFNUTwn4ZZbe9aBZbm9KhmiDfdVB0Bxzu9xivQy2VdVkqG/4fM78udf2yVHf8D53Pwu+Iguvsv8AwhusebnGBbkjP+90/HNeyfBb9nTUv7Rt9a8exRW9vC4kj05XDPIw5HmEcAewJzXhVz418XXNy1xN4n1iSRjuZmvHJJ9ete5/sz/GXXZ/E9r4R8U6hJqFreny7S5nOZYpMcKW/iU9Oa+ix/1xUW4tedr3+R7+O+tqi3FrztufVCKqIqIoVVGAAOAPSnUinIyKWvjT5EKKKqahqVjYAfa7lIyeinkn8BTSb0QnJJXZborLs/EGk3Ugjiu1Dk4AcFc/nWpTlFx3QozjJXi7hRRVfULy10+ymvr64jt7aBDJLLI2FRR1JNSlcog8QaPpuv6Nc6Rq9pHd2VymyWJ+hHr7EdjXyR8R/gRpelaxLb+H/Hfh6PnP2LVb5IJos9i3OfxANegeNvjjcal4F8Vav4W3Wtra3UGm2N0w/eu8gZnmx/CNowo6jr9Pky5nmuZnmuJXmldizu7ZLE9yTX0mVYTEQu+blXbc+hyvCYiN3zcq7bnq2g/BgTXiprvxB8FadbkglodVSdyPYAgfrX1t8LfBPhzwR4bjsfDyrLHMBJLdlgz3JxwxYcEemOK/PBSV6HA74r379nr4kar4V8AeJrmYy6jYaVJbSR2rvjYrvtcIe3Y46ZrfNMJXqU789/LY3zLC16lO/Pfy2Pr6isTwV4o0bxf4fg1zQ7pbi1mH0aNu6MOzD0rbr5WUXF2a1PmJRcXZ7hRRRSEFFFFABTZHSNGeRlRFBLMxwAB3NOr5U/ae+Ll1f6lc+A/DU0iWsT+VqE8ed0794lxzj19TxXThMLPE1OSJ04XDSxE+WIn7Q/xyn1Z7jwj4GupEtTmG5v4SQ9wx48uMjnb6kcntxXmv7SWB8X9UjUYWKC1jA9AtvGP6V7Z+zd8ERo6weL/F1sp1HAeyspBkW47O4/veg7fWvGv2pE2fHLxAOOTAePeFDX0eAlQjiPY0dop3fd3R9BgZUViPZUfsp699UeY10Pw0kaP4h+HXViCupQY5/wBsVz1b/wAOF3fEHw8vrqMH/oYr2Kv8OXoetV+CXoe4eEfjJfeAfinrvhrxEZ5/Dx1OYDcCXs8sfmX1TuV7dR6V9TadeWuo2MN9ZTxz206B4pY2BV1PQgivIf2jPg7D43s5Ne0CKKDxFAvI+6LtR/CT/eHY/hXjv7OnxP1TwN4mj8E+II7l9MnufI8pwd9lMxxkA/wknkfiK+VqYenjKPtaOkluv1PmKlCni6PtaOkluv1PsK+nFtZzXBGfLQt+VeW3lxNd3Dz3Dl5HOTn+VejLfadqtvNawXSMzqVIPB5rzy/tJ7G5a3uEKup/P3FcuDSjdPc+Tx8nJRaehXrvfBF/Jd6a0MzFngIAY91PT+RrggMkAdT0ru/Clquk6S9zfOsBmbd85xgDpWuLtyW6mOBuql+nU2767trGzlvLyZILeFC8srnCoo6kmvjD9oX4xXXjm9fRdEleDw7bycDo14w6O3fb6D8a7f8Aa88T69fyab4f0f7Q2iTxmSdoI2PnShsBGx2Awcd80fs8fAiUyW3irxzabVUiSz02Qck9nkH8l/OujBUaOFp/WK2/Rf1/SPs8DChRpLE1Hft/X9WOD1Lwxq/h/wDZoe71a1Nr/aniCC4t434cx+RIMkdskEivHa+0P2zk/wCLQ22MALq0PH/bOUV8X17OV1nXpSqPq2ezllZ1qcqj6sK9d+BXh3UfFXgT4gaJpKJJey2ls8SM2NxWQnA9z2ryKvpP9hb/AJC/ij/r3g/9CatMxm6eGlJbq35o0zCbhh5SXS35o8r+Fnj7xB8L/FjtGkrwNII9Q0+UlQ4Bx3+647H8K+5PBfifR/F3h+31zRLpZ7WYfRo27qw7MD2ry/8AaF+C9v41gl1/w/HFbeII1+dPupdgdj6P6Hv3rxb9m7UPGXhP4uWvhpLK7WK9nEOpWcqMBGo6y+xXHXuOK8XERo4+i60NJrdf1+DPHrxo46k60NJrc+06KKK+fPBCiiigAribD4W+CbPxpceL49GjfVZ3MhaRiyI56uqHgE+tdtRVxqShfldrlxqShfldriHvXyf8ffB/hPxD8VdVv5fiVpGk3jCGOayubSUmNkjVfvjg5wD+NfVV/dQ2VjcXtwwWG3iaWQnsqgk/oK/N7xfqs2u+J9R1i4YmS9uZJ2z/ALTE/wBa9jJKM51JSjK1l/W/oetk1GU6kpRlay/rc73/AIVToZ5X4r+Eyvr84rV8G+A/B2h+LtJ1O8+LHh+YWt3HL5MFrMxchuBnoM+teMU6P745I9x1FfQyoVXFp1H9y/yPflQquLTqP7kfp0GVwGXBU8gjvXD+MvhT4N8VeJLPxFqNjJFqdrIr+fbSGMy7TkB8dfr1qX4H+If+Eo+Fmhaszh5jbiGc/wDTRPlb+VdpXxN50KjSdmtD4xudGbSdnsclq/hVgzXGlyYbOfLY4P4Gq0t1cQaKX1m0W5lE3lxJMvKgDk57121cp8RT/o1mP9tv5VtRqyqSUZHl16MaUXUj/wAAoaFqlq+pww/2TZwtIdqSIpypPQ806HRtZ1i5MmoSPHGrEbpO49lrF0b/AJC9n/13T/0IV6lWlefspe71MsND28ff6Gfpej2Onw7IolkYncXkG4k/0rQoorglJyd2enGKirLY8b/a3m0c/DuysNZvbuyjuNRRo5be2Ex3IjcFSy8YbrntXyn/AGX4DH/M0ayfrpCj/wBq19GftvtjwdoA9b6T/wBAFfI1fWZPSbwyak1v2PqsppN4dNStudcum+BFznxLrJ/7hS//AB2vb/2Q77wvYeLdU0nRtQ1C+ub61EmZrRYVRYzzyGOSd1fMs0ckMhjkGGGMj6jP9a9n/Yy/5LEf+wZP/Na6Mwo3w025N6eR0Y6lfDTbk3ofadRiGETmcQxCYjBk2DcR6Z61JRXxR8cFFFFACMNwwaKWigAooooA8z/ac13+wfg7rEiPsmvQtlEfdzz/AOOhvzr4Oxx0r9L9b0jS9bsjZavp9tfWxOTFPGHXPrz0NeJ/GH4U/CTw34Zu/E19o+o2cMLIrJp05GSzBRhWyO9e7lOPp0I+zcW22e3leOhQj7NxbbZ8eUYNexaTofwa1TSNX1eK58WRW+lRxyzI6xlnDyBAFPrlhXXfBvwN8GPH2q3ljpsPiaSWzhWZxdzqispbHAUete5Ux8YRcnF2W+h7U8fGEXJxdlvoa/7D/iBpNP1zwvM3+pkW8gB/ut8rAfiM/jX0tXP+DfBfhjwfbNb+HdHtrEP/AKx1GZH+rHk10FfIY2tGvWlUgrJnyeMrRrVpVIqyYVzvjWxub+O2W2VGKEkguF/nXRVxHxEA/tG04/5Yn+dThk3UVjzcW0qTuV9M0LUodStppI41RJVZj5qngHPrXf15Pbxsl3CGTGXQ9OxIxXrFa4xO6uzDANWkkgoooriPQPnb9uI/8Ux4bH/T5Mf/ABxa+TYxmRR6kV9WftzsBoHhdWIGbqfkn0VK+WdMjW41C3gVxukmRFGepJxX2eTu2ET9fzPr8pdsKn6/mb3xQsP7M8cahYbdoh8oAen7pD/WvRP2Mv8AksZ/7Bk/81rA/agto7P436+iYVWMLAeg8lB/St79jJl/4XGeR/yDJ/5rTry5svcv7v6FVpc2Acv7p9qUUUV8WfHBRRRQAUUUUAFFFFABXk/7Wn/JENX/AOu1v/6NWvWK5r4m+EYPHPgu+8M3N3JaR3Ww+cihihVwwOD16Vvhaip1oTlsmjfDTVOtGctk0fDngrj4cePD/wBOlp/6VxV6f+w3/wAj1r//AGDF/wDRgr0XQf2c9L0vwl4g0JvEl1O+sJEn2j7Mq+SI3DjC5O7JA7iuh+CHwbs/hnqOo38WtzanPeQrD80AiVFDZ7E5Oa93F5jQqUasYvV7aeh7eKx9CdKpGL1b0/D/ACPU6KKK+bPnQrkviBalntLndgE+VjHqetdbWbr+mNqkMEayiPypQ/IzkVtQnyTTMMTDnpuJzGq6YV8S2NuknMiRnJHTb1/lXc1mXekmfXbTUhKAIE2lCOvX/GtM9adapzKIqFLkcvNhRRRWB0GN40traXw3qFxNaW88ttaTSQmaJX2MEJBAI9QPyrw39kjWbvxlJ4lbxFb6fdtYm1NsfsUamMsZckYH+wv5V9CX9st5Y3FnISEniaNiOuGBB/nXnHwF+FbfDKDWVk1ldTfUpIjlbbyggjD4H3mz9813UasI4apF/E7W+/U7aNSmsPUjL4tLffqYv7WF7L4f8Cwa1pMdtBqL30cT3BgR3ZMHgkjpXUfAVIb/AOF/h7X7q1tTqd3abprhIFR2O4jqB7CrPxn8BL8RPB50I6kdOZZ1mWbyfMAK9tuR/OtrwBoEfhXwbpfhuK4a5TT7cQiZl2l+5OO3WiVWDwkYL4r/AIBKrD6qoL4r/gbtFFFcJxBRRRQAUUUUAf/Z">
            <a:extLst>
              <a:ext uri="{FF2B5EF4-FFF2-40B4-BE49-F238E27FC236}">
                <a16:creationId xmlns:a16="http://schemas.microsoft.com/office/drawing/2014/main" id="{7A01B6C3-F8BC-43C0-8EE9-05EDB04FE8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50A515E0-89A4-4016-8B9B-170136A07E11}"/>
              </a:ext>
            </a:extLst>
          </p:cNvPr>
          <p:cNvSpPr txBox="1"/>
          <p:nvPr/>
        </p:nvSpPr>
        <p:spPr>
          <a:xfrm>
            <a:off x="2135560" y="2276873"/>
            <a:ext cx="7776864"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The benefits of the station – operational and economic</a:t>
            </a:r>
          </a:p>
        </p:txBody>
      </p:sp>
    </p:spTree>
    <p:extLst>
      <p:ext uri="{BB962C8B-B14F-4D97-AF65-F5344CB8AC3E}">
        <p14:creationId xmlns:p14="http://schemas.microsoft.com/office/powerpoint/2010/main" val="734112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31505" y="3433763"/>
            <a:ext cx="2615377" cy="2743200"/>
          </a:xfrm>
        </p:spPr>
        <p:txBody>
          <a:bodyPr vert="horz" wrap="square" lIns="91440" tIns="45720" rIns="91440" bIns="45720" numCol="1" rtlCol="0" anchor="t" anchorCtr="0" compatLnSpc="1">
            <a:prstTxWarp prst="textNoShape">
              <a:avLst/>
            </a:prstTxWarp>
            <a:normAutofit/>
          </a:bodyPr>
          <a:lstStyle/>
          <a:p>
            <a:pPr eaLnBrk="1" hangingPunct="1">
              <a:lnSpc>
                <a:spcPct val="90000"/>
              </a:lnSpc>
            </a:pPr>
            <a:r>
              <a:rPr lang="en-US" kern="1200" cap="all" spc="75" dirty="0">
                <a:solidFill>
                  <a:srgbClr val="7030A0"/>
                </a:solidFill>
              </a:rPr>
              <a:t>Operational Benefits</a:t>
            </a:r>
          </a:p>
        </p:txBody>
      </p:sp>
      <p:pic>
        <p:nvPicPr>
          <p:cNvPr id="9" name="Picture 4" descr="CHELMS_MAIN FULLCOL CMYK">
            <a:extLst>
              <a:ext uri="{FF2B5EF4-FFF2-40B4-BE49-F238E27FC236}">
                <a16:creationId xmlns:a16="http://schemas.microsoft.com/office/drawing/2014/main" id="{38A91BA8-A348-DC45-852D-457E1D67D1D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16623" y="6176964"/>
            <a:ext cx="2397760" cy="6810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BCF1AB0-5474-AF48-95BF-E177C6D11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6360" y="6164583"/>
            <a:ext cx="1088248" cy="525703"/>
          </a:xfrm>
          <a:prstGeom prst="rect">
            <a:avLst/>
          </a:prstGeom>
        </p:spPr>
      </p:pic>
      <p:graphicFrame>
        <p:nvGraphicFramePr>
          <p:cNvPr id="5" name="Content Placeholder 1">
            <a:extLst>
              <a:ext uri="{FF2B5EF4-FFF2-40B4-BE49-F238E27FC236}">
                <a16:creationId xmlns:a16="http://schemas.microsoft.com/office/drawing/2014/main" id="{061562E6-F4DC-4F4D-A5E1-2CA3D075CB46}"/>
              </a:ext>
            </a:extLst>
          </p:cNvPr>
          <p:cNvGraphicFramePr>
            <a:graphicFrameLocks noGrp="1"/>
          </p:cNvGraphicFramePr>
          <p:nvPr>
            <p:ph sz="quarter" idx="10"/>
          </p:nvPr>
        </p:nvGraphicFramePr>
        <p:xfrm>
          <a:off x="4572001" y="643467"/>
          <a:ext cx="5467349" cy="55334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75475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279576" y="113985"/>
            <a:ext cx="7848600" cy="1181100"/>
          </a:xfrm>
        </p:spPr>
        <p:txBody>
          <a:bodyPr/>
          <a:lstStyle/>
          <a:p>
            <a:pPr eaLnBrk="1" hangingPunct="1"/>
            <a:endParaRPr lang="en-GB" altLang="en-US" sz="4000" dirty="0">
              <a:latin typeface="Avenir LT Std 65 Medium" pitchFamily="34" charset="0"/>
            </a:endParaRP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pic>
        <p:nvPicPr>
          <p:cNvPr id="5" name="Picture 4">
            <a:extLst>
              <a:ext uri="{FF2B5EF4-FFF2-40B4-BE49-F238E27FC236}">
                <a16:creationId xmlns:a16="http://schemas.microsoft.com/office/drawing/2014/main" id="{C759F015-54E5-4A28-8BA7-51541F760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821" y="359760"/>
            <a:ext cx="9326881" cy="6330526"/>
          </a:xfrm>
          <a:prstGeom prst="rect">
            <a:avLst/>
          </a:prstGeom>
        </p:spPr>
      </p:pic>
    </p:spTree>
    <p:extLst>
      <p:ext uri="{BB962C8B-B14F-4D97-AF65-F5344CB8AC3E}">
        <p14:creationId xmlns:p14="http://schemas.microsoft.com/office/powerpoint/2010/main" val="798912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279576" y="113985"/>
            <a:ext cx="7848600" cy="1181100"/>
          </a:xfrm>
        </p:spPr>
        <p:txBody>
          <a:bodyPr/>
          <a:lstStyle/>
          <a:p>
            <a:pPr eaLnBrk="1" hangingPunct="1"/>
            <a:endParaRPr lang="en-GB" altLang="en-US" sz="4000" dirty="0">
              <a:latin typeface="Avenir LT Std 65 Medium" pitchFamily="34" charset="0"/>
            </a:endParaRP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pic>
        <p:nvPicPr>
          <p:cNvPr id="3" name="Picture 2">
            <a:extLst>
              <a:ext uri="{FF2B5EF4-FFF2-40B4-BE49-F238E27FC236}">
                <a16:creationId xmlns:a16="http://schemas.microsoft.com/office/drawing/2014/main" id="{69753461-C21B-40EE-8167-43FE6B4F6C22}"/>
              </a:ext>
            </a:extLst>
          </p:cNvPr>
          <p:cNvPicPr>
            <a:picLocks noChangeAspect="1"/>
          </p:cNvPicPr>
          <p:nvPr/>
        </p:nvPicPr>
        <p:blipFill>
          <a:blip r:embed="rId4"/>
          <a:stretch>
            <a:fillRect/>
          </a:stretch>
        </p:blipFill>
        <p:spPr>
          <a:xfrm>
            <a:off x="3935761" y="453177"/>
            <a:ext cx="5107853" cy="5639648"/>
          </a:xfrm>
          <a:prstGeom prst="rect">
            <a:avLst/>
          </a:prstGeom>
        </p:spPr>
      </p:pic>
    </p:spTree>
    <p:extLst>
      <p:ext uri="{BB962C8B-B14F-4D97-AF65-F5344CB8AC3E}">
        <p14:creationId xmlns:p14="http://schemas.microsoft.com/office/powerpoint/2010/main" val="4157523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279576" y="113985"/>
            <a:ext cx="7848600" cy="1181100"/>
          </a:xfrm>
        </p:spPr>
        <p:txBody>
          <a:bodyPr/>
          <a:lstStyle/>
          <a:p>
            <a:pPr eaLnBrk="1" hangingPunct="1"/>
            <a:endParaRPr lang="en-GB" altLang="en-US" sz="4000" dirty="0">
              <a:latin typeface="Avenir LT Std 65 Medium" pitchFamily="34" charset="0"/>
            </a:endParaRP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pic>
        <p:nvPicPr>
          <p:cNvPr id="2050" name="Picture 2">
            <a:extLst>
              <a:ext uri="{FF2B5EF4-FFF2-40B4-BE49-F238E27FC236}">
                <a16:creationId xmlns:a16="http://schemas.microsoft.com/office/drawing/2014/main" id="{5DC6ACC8-3564-4392-8199-532F22E69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4525" y="493807"/>
            <a:ext cx="8362950"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445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279576" y="113985"/>
            <a:ext cx="7848600" cy="1181100"/>
          </a:xfrm>
        </p:spPr>
        <p:txBody>
          <a:bodyPr/>
          <a:lstStyle/>
          <a:p>
            <a:pPr eaLnBrk="1" hangingPunct="1"/>
            <a:endParaRPr lang="en-GB" altLang="en-US" sz="4000" dirty="0">
              <a:latin typeface="Avenir LT Std 65 Medium" pitchFamily="34" charset="0"/>
            </a:endParaRP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
        <p:nvSpPr>
          <p:cNvPr id="7" name="Rectangle 6">
            <a:extLst>
              <a:ext uri="{FF2B5EF4-FFF2-40B4-BE49-F238E27FC236}">
                <a16:creationId xmlns:a16="http://schemas.microsoft.com/office/drawing/2014/main" id="{83F0CF0D-D6B1-4D8C-857F-BF0E10A99E56}"/>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0" name="Rectangle 9">
            <a:extLst>
              <a:ext uri="{FF2B5EF4-FFF2-40B4-BE49-F238E27FC236}">
                <a16:creationId xmlns:a16="http://schemas.microsoft.com/office/drawing/2014/main" id="{5878449A-7571-43DB-B53B-8700B6008FF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1" name="Rectangle 10">
            <a:extLst>
              <a:ext uri="{FF2B5EF4-FFF2-40B4-BE49-F238E27FC236}">
                <a16:creationId xmlns:a16="http://schemas.microsoft.com/office/drawing/2014/main" id="{ADD9B904-EFF7-48FC-AF93-27F9AD35B5B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3" name="AutoShape 8" descr="data:image/jpg;base64,%20/9j/4AAQSkZJRgABAQEAYABgAAD/2wBDAAUDBAQEAwUEBAQFBQUGBwwIBwcHBw8LCwkMEQ8SEhEPERETFhwXExQaFRERGCEYGh0dHx8fExciJCIeJBweHx7/2wBDAQUFBQcGBw4ICA4eFBEUHh4eHh4eHh4eHh4eHh4eHh4eHh4eHh4eHh4eHh4eHh4eHh4eHh4eHh4eHh4eHh4eHh7/wAARCAGeAL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ooooAKKKKACiis3xFr+i+HbBr7XNUtdPt16vPIFz9B1P4U0m3ZDSbdkaVQ3l1b2ds9zdTxQQoNzSSOFUD3Jr54+In7TumWizWngvTWv5hwLy6ykQPqF6t+lfO3jbx94s8ZzmTxFrFxdpnKwBtkKfRBx+eTXrYbJq9XWfur8fuPVw2UVqus/dX4n1V8Q/wBo3wdoPm2nh9X8Q3y8ZhO23U+7/wAX/AQa+dfHfxo8feK5ytxq8mn2ituS109jCg9MkHc34n8K85JyaSvocNlmHoapXfdnvYfLaFDVK78z274d/tGeMdBaO115U8QWK45lO24A9nHDf8CBPvX0b8PvjF4G8Z+XBZaoLLUH/wCXO9xHJn2zw34E18CUqnac1licnoVtYrlfl/kZYnKaFbWPuvyP087ZHI7UV8HfDz42eOvCBSCPUTqenrjNrfEyAD0V/vD9fpX0d8Pv2hvBXiTy7XVnbQL9sDbcnMTH2cf1xXz+JyrEUNbXXkeDiMrr0dbXXkev3M0dtbyXEzbY413McdBWZB4j0maZIY53LuwVR5TDk/hUmtTQ3Hhu6nt5o5onhJV42DK30Irz/R/+Qraf9dk/9CFc1ChGcW30PBxOInSmorqep0UUVynaFFFFABRRRQAUUUUAFFFcB8QPi94H8Gq8N9qi3l+o/wCPKyxLID6MR8q/8CIq6dOdR8sFdl06c6j5Yq7O/rmPHHj3wn4LtjN4h1m3tXxlYAd8zfRBz+eBXy18RP2jPGevGS18Pwr4fsmyAYTvuGHvJ2/4CB9a8XvLm8vLh7i7klnmc5aSQlmJ+pr28Nkc5WdZ2XbqezhslnLWq7H0P8Q/2ntSu1ltPBemLYxHIF5dYeU+4Tov45rwPxF4g1nxFfNfa5qNzqFwxzvnkLY+g6Cs3Y/9xvyo2P8A3G/KvoMPg6GHX7tf5nu0MJRoL3ENop2x/wC435UbH/uN+VdVzquNop2x/wC435UbH/uN+VFwuNop2x/7jflRsf8AuN+VFwuNop2x/wC435UbH/uN+VFwudN4Q+IHizworQ6LrE8Vs4w9s7b4mHptPA/CvZPAHxx0ebUbNPE1u2nssiE3EWXi4I5I6j9a+ddj/wBxvyo2P/cb8q5a2EpVb3Wp5uNyrC4zWpHXutz9K9D1rSddsVvtH1K1v7ZgMSQSBh9D6H2OK0K/Nvwz4j8QeGr5b7QdRu9OnB+9A5UH2I6Eexr3/wCHn7Td9b+XZ+NdJ+1JwDe2ahZPq0Z+U/gRXzeJyWrT1pvmX4njYnJ6tPWm+ZfifUtFc74M8beF/GFp9o8P6xa3hAy0QbbKn+8hww/LFdFXjyjKLtJWZ5Moyi7SVmFFFFSSFFFFAEN5bQXlrJa3MYkhkUq6How9K5gfDL4e5J/4QvQSSeSbJP8ACutoHWrjUlH4XYuM5R+F2PJb3QfAVveTQD4eeHWEblcm1TnH/Aai/sfwH/0Tvw5/4DJ/8TVzWP8AkLXf/XVv51DbwTXD7IInlbGcKMn/ADzXsJaJtv72eLLMcXzNKbIf7H8B/wDRO/Dn/gMn/wATR/Y/gP8A6J34c/8AAZP/AImr39lan/0D7n/v2aP7L1LOPsFzn/rmaXu/zfi/8w+v43+dlH+x/Af/AETvw5/4DJ/8TR/Y/gP/AKJ34c/8Bk/+Jq9/ZWp/9A+5/wC/ZqG5tbm2IFxBJET03rjNNWez/Fg8wxi+2yv/AGP4D/6J34c/8Bk/+Jo/sfwH/wBE78Of+Ayf/E06iny+b+9k/wBpYr/n4xv9j+A/+id+HP8AwGT/AOJo/sfwH/0Tvw5/4DJ/8TTqKOXzf3sP7SxX/Pxjf7H8B/8ARO/Dn/gMn/xNH9j+A/8Aonfhz/wGT/4mngEnAGTVn+ztQ/58bj/v2aGkur+9jWY4t7TZT/sfwH/0Tvw5/wCAyf8AxNH9j+A/+id+HP8AwGT/AOJq5/Z2of8APjc/9+zR/Zuof8+Nz/37NLTv+LH9fxn87Kf9j+A/+id+HP8AwGT/AOJp0OieA5Jo4/8AhXfhwbmC5+yp3P8Au1Ylsb2JDJJaToo6lkIFMs/+PyD/AK6r/MUWVtG/vYLMcXfWbOxsPh/4HsLyK9sPCmj2lzEQ0csNqqOp9iBmunoHQfSivGlOUvidz2ZTlL4ncKKKKkkKKKKACgdaKB1oA8s1j/kLXf8A11b+dYXjeWWH4ceK5oJZIpU0mVleNirKdy8gjkVu6x/yFrv/AK6t/OsbxbDBceA/E0N1diztn0uUSzmMv5a7k52jk/hXux2j8jx8D/vkP8X6nx//AG9r3/Qc1T/wMk/xrrtL1nWW+E2tTHWNSMi6pbqHN1JkDY3Gc1Q/4R7wV/0UBP8AwUzf410+n6H4VX4Y6tCnjZGtm1OBnn/syUbW2thdvU59a92tVptLR7r7L7+h+nVqlOy0e66Pv6HnP9va9/0HNU/8DJP8a+pPgjc3N38GtDmuria4lNxdgvLIXY4l9TzXz1/wj3gr/ooCf+Cmb/Gvo34R2thZ/CXRYNN1IalbCe623AhaLcTLyNrcjB4rmx84ShHlXXs10fkeNxLOLwLsuq6NHR0UUV5h+eBRRRQBJbf8fEf++P518w/GfxFr9t8VPEkFvrmpQxR37hES6dVUYHAANfT1t/x8R/7w/nXzr8XNE8Kz/E7xFLe+NUtJ3vmLwnTZX2HA43Dg11YJxVZ8yvp2v1R9Zwq4qpU5lfRdLmN8JfEWv3HxF0SG41vUponulDI905UjB6jNcvJ4o8S+Y3/FQ6t94/8AL5J/jXefC7Q/CkPxB0WWz8bJdSrdArCNMlTecHAyeBXOSeHvBfmN/wAXATqf+YTN/jXoxnS9q/d6L7L8/I+wjKn7R+70XR+fkej/ALLWsatqWveI4tQ1S9u400ncqzTs4B81ecE17ZZ/8fkH/XVf5ivIf2bNM0Gx1rxDJo/iVdWlbStrxiykh2DzF+bLcH6V69Z/8fkH/XVf5ivLxbi6snFfhbofCcRtPHe6ui8j1gdB9KKB0H0or5o1CiiigAooooAKB1ooHWgDyzWP+Qtd/wDXVv51z/j3/kmXi7/sES/+hJXQax/yFrv/AK6t/OqzLazWd3Y31nFe2d3CYJ4ZCQrocZGRg9hXuxdkn6Hh4arGjiY1JbJ3Ph6uw0r/AJJDrf8A2Frb/wBAavpD/hX3w2/6EPTP+/8AP/8AF1aj8IeBI9Lm0uPwXpwsppVlki86bDOowD97PevUqZjGSVovddv8z7apxRg5JaS3XT/gnxrX1h8B/wDkimhf9fF5/wCja0P+FffDb/oQ9M/7/wA//wAXW9ZWumabpFtpGjaZBptjbs7RwxMzAFzljliT1rHF4yNeKiota+XZnm5znuGxuGdKmne6eo6iiiuI+RCiiigCS2/4+I/94fzr5O+OH/JXPE//AGEH/kK+r422urdwQaydY8JeBdY1S41PU/BemXN5cuZJpWlmBdj3OHxW+FrqhU5mr6HvZFmdHATnKqnr2PmH4O/8lK0L/r7X+Rrk5f8AWv8A7xr7J0rwh4D0rUIdQ0/wVplvdQNvikWWYlW9eXxVU+AfhuSSfAWlZP8A02n/APi67VmEVNy5Xsu3n5n0K4owam5Wl06evmeVfskf8jH4l/7A/wD7VSvebP8A4/IP+uq/zFZ2gaH4X8Om6k8PeGbHS5rqLyZZYZJGYpkHHzMR1ArRs/8Aj8g/66r/ADFcGIq+1qSmlb/hj5fOMdTxuKVWntZbnrA6D6UUDoPpRXzh3hRRRQAUUyd/LiL4zjtRQA+gdaKB1oA8s1j/AJC13/11b+dVatax/wAha7/66t/Oo7W2uLqQx28TSMBkgele6naKPm5JuTSIaKv/ANjan/z5y/8AfNH9janj/jzk/Kl7SPcfsp/ysoUVf/sbU/8Anzl/75qveWlzZuq3MLxFwSu4dRQpxezE6ckrtEUcckhIjRnI67Rmn/Zrj/n3m/74NUPEmoX2l/D/AMW6hp11La3dvpMskM0TbWRhjBB7GvmBvix8SQf+R31z/wACm/xrooYepXvy20PbyzI5Y+k6kZ2Pq77Ncf8APvN/3waR4ZkUs0MqgdSUNfKP/C2PiR/0O+uf+BTf417P+zl4u8TeJtK8WL4g1y/1MW8VmYRczF9haRs4z0zgVdfCVaMOeVrafnbsdOM4bnhaMqznex6HRSgEtgdewp/kTf8APKT/AL4Ncx8zYjoqTyJv+eUn/fJo8ib/AJ5Sf98Gi4WZHUtn/wAfkH/XVf5imtDKq7micKOpKkCnWf8Ax+Qf9dV/mKHsNbo9YHQfSigdB9KK8E+lCiiigAPNFFFABQOtFA60AeWax/yFrv8A66t/Ouf8e/8AJM/F3/YIl/8AQkroNY/5C13/ANdW/nWP4sSzk8BeJl1CWaK0Olyec8KhnVdycgHrXuxdlH5Hj4F2xkP8X6nxfvf+83511+lM3/CotbOTn+1rbn/gDU77D8N/+g54g/8AAGP/AOKrp7C08CD4Y6rHHq+tm0Op25kkNmm9W2NgAbuQa96rWTS0e66eZ+n1aqaWj3XTzPJ97/3m/OvrT4KEn4JeFcnPF5/6VSV8+fYfhv8A9BzxB/4Ax/8AxVfSHwvj0yL4S+Gk0ee5nsgLvy5LiMI5/wBJkzkAkDnNcuYVFKEVZ79vJnh8TVFLBaLqv1LXjj/kl/jT/sCzf0r40f7xr7L8cf8AJL/Gn/YFm/pXxo/3jVZXtP1/QOFP91l6ja+gv2TP+QZ4z/64WP8A6Mevn2voL9kz/kGeM/8ArhY/+jHrbMv4D9V+aPSzz/canoe06P8A8hi0HYzr/Ovlrxp8RvHtr4y1y3t/GWvRQxajcJHGt7IFRRIwAAzwAK+pdH/5DFp/13X+dfLXjXwPdXHjHW518R+FIxJqNw4WTVkDLmRuCMcH2rz8F7P2j9p2PmuFvZ3qe08jQ+H3xC8c3j6+Lnxdrk3k6JcTR771zscFMMOeCMnmuY/4Wd8Qv+h28Qf+B0n+NdP8P/BtxZvrxbxD4Yl83RLiMCLVFbaSU5PHCjua5j/hAbv/AKGfwj/4N0/wruh9W55aLp0Pq4rD88tF06Hsn7OXinxH4i0zxOuu65qOprAtuYhdXDSBCX5xk8V6lZ/8fkH/AF1X+Yry39nLw/Nomm+JjLqmj33mrb4+wXgn24f+LHSvUrP/AI/IP+uq/wAxXl4jk9rLk2/4CPg+IOX6++TayPWB0H0ooHQfSivnDpCiiigAooooAKB1ooHWgDyzWP8AkLXf/XVv51z/AI9/5Jl4u/7BEv8A6EldBrH/ACFrv/rq386gRo/Kmgmt4LmCeMxywzxh0dSQSCD16Cvdjok/Q8LD1VRxEaktk7nw5muw0o/8Wg1v/sLW3/oDV9S/2J4V/wChN8N/+C2L/Cpl07w+tnJZr4V8Pi2kdZHiGnx7WYdCRjBIr0qmY8yXude59nPirDSS9x/gfEma+tvgn/yRLwr9Lz/0qkrf/sTwr/0Jvhv/AMFsX+FXQYY7O3srOztLK0twwigtoRGi7m3HAHHJJP41jisX7eKjy2s7/gzzc4z2jjsP7KEWndMyvHH/ACS/xp/2BZv6V8aP9419l+OP+SX+NP8AsCzf0r40f7xrqyvafr+h6/Cn+6y9RtfQX7Jn/IM8Z/8AXCx/9GPXz7X0F+yZ/wAgzxn/ANcLH/0Y9bZl/AfqvzR6Wef7jU9D2rRv+Qxaf9d0/nXxd4/A/wCE68Qcf8xS5/8ARrV9lWsxt7qOdRkxuGA9cGuU1D4bfDXUNRudQu/CTSXFzK80rDUrgZZiSTgPxya83CYhUJuUk3ddD47IMzoYBzdW+ttj50+GH+t8Sf8AYAuv5pXIV9gaX8P/AIdaWbo2PhVojdW7W03/ABMrht0bY3Dl+Og5qn/wqv4W/wDQnt/4NLn/AOLrsjmMFOT5Xr6f5n0MeJsEpN66+Rwv7J//ACDvFv8AuW3/AKHXtdn/AMfkH/XVf5isrwx4c8K+FbW9h8NaH/Z5vQgnY3csu4Kcj75OPwrVs/8Aj8g/66r/ADFedXqKrUlNLf8AyPks4xlPGYt1aezsesDoPpRQOg+lFfOnoBRRRQAUUUUAFA60UUAef6loOrTajcSx2bsjSMVII5Gar/8ACO6z/wA+L/mP8a9IorrWMmlayOF4Cm3e7PN/+Ed1n/nxf8x/jR/wjus/8+L/AJj/ABr0iin9dn2Qv7Pp92eb/wDCO6z/AM+L/mP8aP8AhHdZ/wCfF/zH+NekUUfXZ9kH9n0+7PL9c8H65q3g/wAR6LDbpDcahp0lvC0rYTc2MZIrwJv2Y/iITzc6IP8At5b/AOJr7NorWjmlejfktqevgMVUwNNwpbeZ8Zf8MxfEP/n60X/wJb/4mvT/AII/CbxV4F07xEurfYp21CO2WFbWUucxuxOcgY6ivfqKqrm2Iqx5ZWsbYnMa2JpSpT2Z5v8A8I7rP/Pi/wCY/wAaP+Ed1n/nxf8AMf416RRWH12fZHhf2fT7s83/AOEd1n/nxf8AMf40f8I7rP8Az4v+Y/xr0iij67Psg/s+n3Z5v/wjus/8+L/mP8aktvD+sLcxM1k4VZFJOR0z9a9Eoo+uz7Iay+n3YDpRRRXGdwUUUUAFFFFABRRRQAUUUUAFFFFABRRRQAUUUUAFFFFABRRRQAUUUUAFFFFABRRRQAUUUUAFFFFABRRRQAUUUUAFFFFABRRSUALRRRQAUUUUAFFFFABRRRQAUUUUAFFFFABRRRQAUUUUAFZ3iDWLXRLJbq6SaQNII0SJQzMx6AZIH61o1zHxLhMnheS4AJNpLHcYHU7W6frWtGKlUUZbEVG1FtbmdceOrt/+PLRNqno1xOAR9UAP/oVdJ4V1Ya3osV/5YikLNHLGDnY6kqwB7jIOD3GK83Pyt9K6H4a3Ji1PU9O3HZII7qMH12+W4HsNin6vXdXw8FTbitUcGGxU6lTlkd3SMyqpZmCqBkk9AKWuM+JWoSbYNDhYqLtTJcEcfuVOCoPuSB9K4KVN1JqJ31JqnFyZW1rxnd3UrQ6B5ccCnBvZV3eZ/wBc16Y9z19O9YbXurO+59e1QnOTtn2D8hwKhAVQANqqBgdgBUtrZ6re2P22x0e7ntyN0cgMaiQeqh3BPscAH3FevGnTprRJep4zrV6z92/yLdj4g8RWLApfi/iHWK6UEkezjkH65Fd74f1e11rT1u7bcpBKSxOMPE46q3+ea8xhkWWMSRk4yRhhggg4IIPIIIIP0rW8F3ZsfFUa5Kw38ZikHbzF5Q/XGRWWIoRlFtKzRthcVPnUJs9JrzzXPEmtPrl5Hp+oJbWlvMYEQQI5crgMxLc/e3DH+zXfzyxwwPNK4SNFLMx6ADkmvH9PZ5bNbiUETXBM8oI53uS7fqxrnwdNSvJq50Y6rKEVyux0Nv4v8QREebHp1yg/2GRz+IOP0q9D48YAG70O4jH/AE7zLKfyO3+dc5YWN7qmojT9PaGOQRNM8koJVVBAAwMckn17Hr0pdRsdR0u6ittTto4zKD5UsUu+OTHUcgFT7EfQmup0aLdrK5yxxGIUOfodvp/jDQbuVIGu3tJnICx3UZjyTwBu+6ST0wa3wc15DLGksZjlRXQggqwyMEYNdx8OL6a60Wa0uJHkksJzbh2OS6bQyE+uFYLnvtzXJiMNGEeaJ14bFuq+WS1Onqve31lYxrJfXlvaoxwrTyhAT7E1j+Ntcm0exijs1V767cxwbhlUwMs5HcAdu5wK89MCtK9xcO91cOP3k053M359B7DgVNDC+0XNJ2RWIxcaL5bXZ6fH4i8PyOEj13S2YnAAu48k+3NaQZSBgg56V49i3dmhxFkAhl44qfS573RXEujy+UudxtWOYJR6Y/hP+0v6jitpYFW91mNPME3aSPW6Ko6DqUOr6Rb6jAGCTKTtbqpBwVP0IIq9XntOLsz0U7hRRRSAKr6laJfafc2b4xPE0eSOmRjNWKKadncDxyxZjZQh1IdB5bZPOVO3n34rS8OXBs/FWmXAOFldrWQnoFkXI/N0jH41FrEH2TxNq1soO37QJx6fvFDY/CqGpTNbWMl3HnzLYrcpgfxRsJB+qgV7tvaL1/U8Bfuq3oz2WvNPF8jSeMtQVjxHBAqewwxP64/KvSUYOgYEEEZBHevOPGcfl+MbxiMebbQsg/vY3Bj+ZFebgvjfp/kenjr+yMS+RZYo4H5jnuIYZB6o8qow/EMRXsSIqxCMKAoGMV45qTeXZtcDrbslwB6+WwfH47cV7DbyLNBHKjBldQwIPBBrXHXtH5/oY5da0jzXxRALTxdqUMYxHMsN1gdAzgqf/RQP4ms9JDDqGn3I58i8jfHrzj/2atPxjMJvGd8EwVhtoImb/by7FfwDKfxrNSMzX1hbjrPdxJ9Oc/8AstdVP4Fft+hy1P8AeNO56B8QJ/s3g/UVGA00Ytl/7aEJ/Jifwrz4DAA549a6r4oXGRpVip5kuHuDnoRGpGPzkU/hXLZHLN9TWWEjakvM0zCV6ij2LXh/VptC1K7ulsWvI7mKJMJIqvHsL5xuwDncD17VL4g1ybXpbQNp8lnBbMznznRpHYjHRCQAPrn2q1onhG41PQrbUm1WW2nu4xMqCNXREblBg4OduMnPUmsi5hns7+50278v7RbFdzRk7XVhlWGemfStF7KVRtfEv+GFU9vTpKL+EjnkjgjaWaRY0AyWY44rtvhvZz2+k3F5cRPE19P5yI4wyoFVFz9Qu72DAGuO0Oa103Xlvr+1jvLeWVAJJeWtGJABUHjbnqcAjJOa9ZGO1c+Nm4x5bbm+ApR+O+pwPxJ8z/hI9Mx9w2cy/wDAvMjP54BrBt4YrrVNPs7mQx209yqSsrFSwwTsyORkgc/h3ruPiDpU2o6XFc2kfmXVi5mjQdZBjDL9SpOPfFcCPIvLUYO+J+44IIP6EEfgRW2GkpUkl0McXHkr87Wh6XL4X8OvafZToeniID5QtuqlT6ggZB9wc15vGjRtcQmRpfIuZoVdjlmVJGVST3OAMnuc10nhrxZNaPFY67NvjYhIb0jAz2WT0P8AtdD7Vrap4N0y9u5LqCa8sZJSWlFvKArsTksVIOCfUYrGnOVCTjVejOmtCOJgnTIPhd5n9i3zSZwdQkKZ9Nif1zXW1V0mwttL06Gws0KQRDCgnJ5OSSe5JJJ+tWq4a01Obkjspx5IKPYKKKKzLOb1zxjpmnyva2qyaheKdrRQkbYz6O/RfpyR6Vg2fjLVY9Vim1RbVNNkbZIsSnMAPRix5OD16DvWVrGmPoOrNYyZ+zTu72cp6MCSxjJ/vrk/VQDyQxqAgMCCMg9Qa9enh6XLor36nk1sXVjUttY1fG8kL+Mibdkb/QI/N2kH5t7Ff/Hcfhise5Ma20rS4EYQls+mOaS2t4LdfLt4UiUnOEXAJrzb40/EG30LTzo+lus2pXIG9sZSKPPIPYk4Ix25zzXVQouTUImdOjUxuI5aa1Z9NeGFkXw3pizAiUWcQkB6htgzn8a5v4m2pjax1dV+WMm3nb0Rvuk+24CtrwJr1v4n8IaX4gtcCO+t1l2j+BsYZfwYEfhWpfWlvfWktpdRiSGZCjqe4NeNGbpVuZo9etSvF05HlRXBw1WdO1rXtM05NNsrq1NtGuyF5oi0sK9gOcNjtkGvKND+LFhJ4om8M3Gn3ksn202ljLEVczDftQNkjB7Zr1NNN19xlPDt+RnHMsC/zkFexVpcllUt87HlzwuLwkrOLRWij2lmaRpZHYvJK5yzseST/nsBWx4Is/7Q8TiZlzb6cpZj2MrDCr9QMn8a8q+L/j7UfAl/BpMmhNHeXMAmjllmUoqliDwuQWGDxn0r6F8G21jb+GbBtPjKwzwJPuY5Zy6hizHuTmsMVJ06Sl/Nsb0MvrR5a1VWT28zj/HEwn8YtAGGLW0RQhPOWJYsB6Y2j8KyWVXRlYkAgjI6jNdf8W7rRNH8Dap4h1fTbO8+wwFoRPGGzIflQDP+0RXz5+zU3i7xrrmprqPiK6j0mwg3SEqjnzGJ2KGcHAwGJ+nvVYZqVB1NlE2qZVWrxnXi1Zdz2C01nxBZ2sVrBrH7mJBHHutI8qoGAOnPFUz5sk81zczvcXEzbpJXABbHTgcAD0FaFvolxeSSR6T4g0HV5I/vRxyGNk/3ihf/ANBFcR8SPGdv8Pr21sfEemzie7iaWL7JIsqFQcHLHaRz7VVJRnLlp2u/kcTwuMqP2fK2butKz6LfRoMyPA6R+7MCFA9ySMV6B4p8ST6TLa2Njbx3F48fmSCViqIgwATjuTwPox7Vzfw30xvE2l6V4quvLi0+eNLq0tASWJ6q0hwBkHkKO/OTxjn/AIyeMdD8K/EPTbPUblkOo2I85yMiALI3ls3fDb3HttB7msnGNaqqdrtXN6GFxFOnLlj73b0PSNC8W6dfSLa3hNhfHgQzH5XP+w/Q/Tg+1UPFXhVpJpdU0SNVuD81xbE7Un9x/df9D39a49Gtr60WRGiuIJVyrAhlYeoPQ1Lbtc20XlWuo6lbx9BHHeSBFHsucD8MUlh+SXNTdvIx+uRnHlqxI0aK6tzmMlGBV45FwQejKwPcHg12/wAONRkm06fS7h3eWwdVjdjktCwzHk+owy/8AzXFQxrFGVBZiWLOzMWZmJyWJPJJJ6mul+GMbtqus3IX90I7aHd/tr5jMv1AdP8AvqniknSl5EYKTVWy2O7ooorxz2QooooAp6za2l5plxDfW0VxD5ZZkkXIOBn+nWvj/wCDnjvxJ4m+I9j4dutSC2F/PIFJiVniXkqAx5PbqTX2RcR+bbyxf30ZfzGK/PzwtdSfD/4u2ct8hj/sfVNkwPGEVipP/fJzXt5THnp1Y9bafielgcJRxNOpGcU3bT8T334kfEDwL4F11tFuP7Y8S38JH2iBZUjgiPdWKgFjjqvzD1riPjjr/hT4l/D+z8WeG7U2N9oLra3tlJGFaOCQ/IRt4KB+AR/f7V5R8TrK8sPHerR3rM7zXLzxy5yJo3O5HB7ggineGI5rfwv4jv5MraS2qWYJOBLK00UgQeuFjZvbA9RXrU8HCEYVVJ82n476Hq4bLKGGhCpT0enzufT37FmsT3vw61HS5CWTT7/90T2WRQcfmCf+BV7pcBmtpVjzvKMFx644rxf9jbRW034VS6jIuH1K+kkU+qJhB+oevbK+bzBx+tT5e54mPcXiZ8vc/PLwXqMeh/FSDV76MSfYbq4uNh/ikRZGUf8AfQWn+IPiZ441jW5NUufFGrRTF96Jb3TxRxeyqpAAra+PPhe48GfF6/L2mbC7nN3ag8LJE5+Zc/mD6VjXnhPR7iL+1NM8Y6OLFxnybpyl1Fx9xo8fMR7cGvrIyoz5asle6PqIyoz5ajW6LXxG8aX/AI48K6Dea04l1XTTPbS3G0Bp4jsZGbH8QIYf5NfbfwtkaT4beG3bOTpsHX/cFfAenae+ua/YeHdHV5jPOsMJIwZGYgFsdh7elfoloGnrpOhWGloQVs7aOAEd9qgZ/SvGzlRhThTirbv5HkZuowpwhHzZ5V+2G0y/BmbycgG/gEmP7uG/rivln/hINQ0z4Vw6HYzy28Gp6lPLePGxBmWOOJUjJ/ujLEjvuHpX2h8edCfxF8Jdf0+JN8y2/wBoiA6lozvwPwBH418aeB9S8K32h3fhfxdJc2UTT/arDUoI/MNrKVCurJ/EjBU+hUVplMk8PtezuzXK5J0HpezOY8Oa1qXh/V4NX0m7mtbu3YPG8bYOQeh9Qe4r079qjxA3iLxXokxXbKmiwSTIBwjyjeVrNh8OfDzw/nVtS8cWniRYjvg0zTbd0eZuoWRmACLnr1rR+C/hnUvit8WH1jVY86fbzLd3zqMIoGPLhX24Ax6CvSqVKfP9Yasop67fLU76lSnz+3tZRT1Prz4aaa2kfD7QNMdSr22nwxsD2OwV8afHG7vPGfx21Sztjuk+3jTLVc9AjCMD8Wyfxr7sUBQAoAAGAB2FfCvxV0670P47+I4LbctzJdTzW23rumQyIV98uPxrxMonetOfWx4+VTvWnLrY9jbxn8FvC8Np4Xi1O7WewjW3lvtNiYq0g4ZmwCjnOeSrY6ZrovGoTRfhte+OdD1221jT7e3E0KvBzMCwXBdWABGf7tfFQyMDPHSvZND1e80r9ljW7K9lbydU1dbfT1Y/eUANIR7AgfnXo1sC6XI4ybu1e/XuaYvI8PeMnq21fz+49B+BHizUPidr2oabcxx6XBaW6zF4BvdyWxgFuF/I19E6NptppOnx2NnF5cKZIySxJPJYk8kk8kmvnH9hrR5kg8Sa68f7uRobWNj3K5Zsf99LX03XjZrK1eVOOy/yPKxmFoYfESjRjZBRRRXmHOFFI+7advWigBa+cP2sfhW+oI/jvQLYvdRJ/wATKBF5kQdJQO5A6+30r6PpGVWUqyhlIwQRkEV0YbETw9RVIm+GxEsPUU4n556P48vLPS4tL1TSdK1+ygH+jJqMG9oB6K4+YL7ZxWZ4m8Uahr7wx3Edta2lvkW1naRCOCEHrhR3Pcnk4Fdz+054FtvBfxEb+zk8vTtTiN3BGOkZJw6D2B6fWvK4ziRT7ivtcOqVWCqwW59lh1SqQVWC3P0T+E+mLo/wz8OacFCmLToS4H99lDN/48xrqKy/CVxHd+FdIuoSDHNYwOh9QY1NalfC1G3NtnxNRtzbZ5X+0/4RtfE3wt1C8ZAL7SUN3bSY5AGN6/Qr+oFfC/fIPavvT9pPxBH4f+D+tSMR516gs4VPdpDz/wCOhq+Cz1r6nInP2DvtfQ+myRy9i77X0Pob9inwxbah4p1PxNcoHbS4VjtwR92SXd831Cqfzr62r5k/YYvoVj8TaWT++byLhR6qN6n9WH519N142byk8XLm6Hj5rKTxUrjXVXUqwBU8EHuK/Of4m6RFoHxB1/SLdsw2moTRR/7oc7f0xX6Ga9qdroui3mr3zBbazgeeU/7Kgkj6np+NfnH4p1abXfEepazcD99fXUlw/wBWYn+td2QRlzTfQ7sijLmm+gvhbR73xB4gstF09C91ezLDGOwJPU+wr9Avhn4L0vwJ4UttC01FbaN9xOR808p+8x/p6Cvjb9l6a3g+N2gm4wA7SRpn++UIH6193jpSz6tPnjS6WuLPKsueNPpuLXyL+2np50/4gaNrtvuje8stu9Tg+ZE/X64dK+uq+ZP262j8rwimf3mbwj6Yi/riuLKJNYuK73/I4sqlbFRXe/5Hjlh4s8C3IF14n8ByX2ojl5bLUGtop2/vPGARk99uM1Dq2sa/8TfEumaNpunw28akWumabariG3Qnk/1ZjXDDrX2P+yZ8O4NC8Mr4wv4w2qaomYNw/wBTB2x6Fup/CvocbOlg4e0tr01Z7+MnSwkPaW16anqHww8I2fgfwVp/h20IcwJunlA5llPLt+JrpqKK+NnNzk5S3Z8jOTnJye7CiiipJCiiigAooqG9uI7Synupv9XDE0jfRQSf5UID4+/bP16HUfiVZ6TCwZdMswkvPG9yW/QEV5br3gvxFoGhaRr2p6e8FhqqeZaSkghu+Dj7pI5we1VfFmpXHifxhf6nJJ5k2o3jMD/vNhf0xX2N+0V4et7j9n+8t0jGdKggnt8fwbCqn/xxmr7B1Xgo0aK66P8Ar1Z9Y6zwcaNHvo/69WT/ALLHihPEXwksLeSTN1pLGxlXOTtXmM/TYQP+AmvVq+Rf2ItZkt/Gur6G0mIb2zEyr6yRsMf+Os1fXVfPZnR9jiZJddfvPBzGj7LESS66/efL37cetP52geHUfCBHvJF9STtX+R/OsP8AZz+HOl+Ifhp4s1/VLRJp5IJrKwZxnyise4yL/tbmUZ9jWN+2LdtP8ZJ7YtlbaxgUD0yu7+te3/swQrb/ALO0Ew4MxvZG9yJHX+S1605Sw+XQ5d21+Op6k5Ohl8OXq1/mfOv7N/ihvDPxc0iSZ9lteMbK4ycDEnAJ+jYP4V941+Z+iTNb61YzRnDRzRkH0IIr9LYn8yJJD1ZQ35isM+pqNSE11X5GOeU1GcJLqvyPCf2zfFT6V4Fs/Dtu+JNWuCZsHnyo8Ej8WI/75rgv2S/hzoniq21vX/EFnHeQp/oNvFIuVDsu53+oVkAPbJqX9uaQnxT4di7LYuw/GQj+ldv+xC3/ABbDVV7jWpD+cEP+FXrRyxSho3/mXrRy1Sho3/mfN0ltceAfiw8AkJl0bVQFcjBZVfIb8Vwfxr9CIJo7iCO4iOY5UDofUEZFfCf7UMQh+N3iTZxveFj9TAlfZHwpv21L4a+HLxm3F9Ohyfou3+lRmy9pRpVnu1+iIzVOdGlVe7X6HT18V/theIV1j4pLpcDbodIthbnHQysd7/zVfqpr7K1e+i0zS7vUbj/U2sDzyf7qKWP6Cvg34Z2snj340aYmqDzvt+ptc3Wedy5aRx+QNZ5NBRlOvLaKM8ogoynWe0UcVq+k6jpbRQ6jZXFpJPEJY1mjKF0b7rDPUH1r9BPg3qMGq/C3w5eW+NhsY0I9GUbSP0rxD9uLS4Uj8MawsYEgaW1YhcZBAZR+GDj6mt39ivxC974L1TQJWy2n3XmRAn+CQZ/mDXTmFR4vBRrW2f8AwDox9R4rBxrW2f8AwD3+iiivnD58KKKKACiiigArm/ilO1t8OPEVwhwyadNg/VSK6SsTx3pE+v8Ag3V9FtpEinvbR4Y3kztDEcZx2q6TSmm9rl0mlNX7n52+FVDeJNIVuhvYAfp5i197/G1N3wc8Ur1A0qY/kua8E8L/ALL/AIpttbsbvU9f0iKC3uI5XFv5kjsFYHAyqjtX1Lq2m2eraNdaRqERms7uB4J0yV3IwwwyORweor280xlKpVpypu9v+AezmeLpVKtOUHe3/APif9k+4a3+NWjAHAmSeM++YmxX3JXD+D/hN4A8J6nFqeiaBHDexZ8ueWV5XTIwcFyccV3FcGY4qGKq88F0OHMMVDE1eeK6HxP+1TpOrXnxw1SS30u+nR4LcI0Vu7g4jHQgc19A/s76VqNv+z9Y6TfWdxZXbrdqIriMxuA8shUlTyMgj8K9VKKW3FVJ9cU6qr5g6tCFHlty2/Aqvj3VoRo8u1vwPh7R/gB8TpNXgE2hx20UcylpZblNuAeSMEk9PSvt6BfLgjTrtUL+Qp9FZYvHVMVbntoZYrG1MVbn6Hgn7S/wn8VfEHxJpmo6D9gMNpZGF1nnMbF97Nx8p4wRXRfsyeCPEXgTwpqel+IoIIpp7/zovKl8wFfLRc5wO616zRRLG1JUFQfwhLGVJUPYvY+Jf2qtE1lvjHqt7HpN/JazJC0cyWzsjYjUHDAY6ivp79nxLiP4MeF47qGSGZbPaySKVYfO3UHmu7ZVb7yg/UUBQvQAfStMRj3WoQouPw9TSvjnWoRpNfCch8arhrX4TeKJk4b+zZVz7MNp/nXyV+yYgPxy0Zm4KxXJUH18h6+2db0yy1nSbrStSgE9ndRGKaI9HU9RXm/hD4HeFPCPj2z8WaBc6hA9usq/ZJJBJEd6FOCRuGNxPU1pg8XTpYepSlvL/I0wmLp0sPUpy3l/kct+26it8PtFY9V1Tj/v09cX+wuzf8JR4mjz8psYWx7iQ16x+0/4J8QeOPBNlY+HbeO5urW9E7RNIELLsK8E8Z56E1xv7J/gDxh4L8Ua5P4i0SawguLOOOOR5EYMwckgbWPaumjWp/2bKm5K/b5nRSrU/wCzpU7q/b5n0XRRRXhHiBRRRQAUUUUAFFFFABRRRQAUUUUAFFFFABRRRQAUUUUAFFFFABRRRQAUUUUAFFFFABRRRQAUUUUAFFFFABRRXjPxo+PWjeB72XRNIt01fWoxiVd2IbY+jkcs3+yPxI6VtRoVK8uSmrs1o0KlaXLBXZ7NRXxiP2mviI115gh0cR5z5QtTtx6Z3Z/WvYfg7+0BpPjDUIdE1+1j0fVpTthZXzBO3oCeVb0Bzn1rrrZViaUeZq68jrrZZiKUeZq68j22iiivOPPCiiigAooooAKKKKACisrxZ4g0nwvoF1rmtXQtrK2XLuRkk9lA7kngCvlTxv8AtOeLL68ePwrbWukWQOI5JYlmnYep3ZUfQA/WuzC4Gtiv4a07nXhsFVxPwLQ+wKK+LPD37SfxEsLtX1O5sNXgyN0c1okRx7NGFwfrmvp/4T/EbQviJobX2ls0N1CQt3ZyH95Cx/mp7GrxWXV8Muaa07orE5fWw65pLTujtKKKK4DiCiiigAooooAKKKKAOW+LPiC48L/DvWtas1LXcFuRbgDJ8xiFU49ic/hXwfZeFPFmv3Ul1DpN7OzsXmuJVKqCTks7tgD1yTX3R8abXVbv4X68uhzTQ6jHbedA0R+bKEMQPfANfA+s+INf1cBdX1rUb5eoS4uXdR/wEnAr6XI4v2cnC17n0WSxl7OTja9zqY7rw74JTy7aPTfEuuPxPJInm2VqvdE/56yHpv8Aur2yeRDqvh2HUbVvE3gnzpbJGD3NkrbrjTn68jq0efuuPocGuINWtL1C+0y8jvNOvLi0uI8lJYJCjD8RXtOg170Xr59T2XRa95PU+/vgf4kn8V/C/RtYuyTdNEYbgkcmRDtY/pXa1w3wHh1iH4VaM+vStJqFxG1xIWjVDhzkAhQBnGPeu5r4bEJKrJR2uz4mukqsktrsKKKKxMgooooAKKKKAPlL9t7xFdPr+jeF45GW0htzeSoOjyMSoz64UcfU18319LftueF7z+1dH8WwxM1q0P2O4YdI3BLLn0yCR+FfNNfb5Vy/VY8p9nlfL9VjyhXpf7NfiO60H4uaP5UjCC+k+yXCZ4ZWHH5ECvNK9S/Zj8MXXiD4r6bJHETbaY/2y5kxwoUfKM+pJ/St8by/V5821jfGOPsJ821j7rPWig9aK+BPhQooooAKKKKACiiigBCARg9D1r5i+OP7PF5calca94DjidZmMk2mswQox5JjJ4wT/CcY9a+nj0r57/ab+MuqeFNUTwn4ZZbe9aBZbm9KhmiDfdVB0Bxzu9xivQy2VdVkqG/4fM78udf2yVHf8D53Pwu+Iguvsv8AwhusebnGBbkjP+90/HNeyfBb9nTUv7Rt9a8exRW9vC4kj05XDPIw5HmEcAewJzXhVz418XXNy1xN4n1iSRjuZmvHJJ9ete5/sz/GXXZ/E9r4R8U6hJqFreny7S5nOZYpMcKW/iU9Oa+ix/1xUW4tedr3+R7+O+tqi3FrztufVCKqIqIoVVGAAOAPSnUinIyKWvjT5EKKKqahqVjYAfa7lIyeinkn8BTSb0QnJJXZborLs/EGk3Ugjiu1Dk4AcFc/nWpTlFx3QozjJXi7hRRVfULy10+ymvr64jt7aBDJLLI2FRR1JNSlcog8QaPpuv6Nc6Rq9pHd2VymyWJ+hHr7EdjXyR8R/gRpelaxLb+H/Hfh6PnP2LVb5IJos9i3OfxANegeNvjjcal4F8Vav4W3Wtra3UGm2N0w/eu8gZnmx/CNowo6jr9Pky5nmuZnmuJXmldizu7ZLE9yTX0mVYTEQu+blXbc+hyvCYiN3zcq7bnq2g/BgTXiprvxB8FadbkglodVSdyPYAgfrX1t8LfBPhzwR4bjsfDyrLHMBJLdlgz3JxwxYcEemOK/PBSV6HA74r379nr4kar4V8AeJrmYy6jYaVJbSR2rvjYrvtcIe3Y46ZrfNMJXqU789/LY3zLC16lO/Pfy2Pr6isTwV4o0bxf4fg1zQ7pbi1mH0aNu6MOzD0rbr5WUXF2a1PmJRcXZ7hRRRSEFFFFABTZHSNGeRlRFBLMxwAB3NOr5U/ae+Ll1f6lc+A/DU0iWsT+VqE8ed0794lxzj19TxXThMLPE1OSJ04XDSxE+WIn7Q/xyn1Z7jwj4GupEtTmG5v4SQ9wx48uMjnb6kcntxXmv7SWB8X9UjUYWKC1jA9AtvGP6V7Z+zd8ERo6weL/F1sp1HAeyspBkW47O4/veg7fWvGv2pE2fHLxAOOTAePeFDX0eAlQjiPY0dop3fd3R9BgZUViPZUfsp699UeY10Pw0kaP4h+HXViCupQY5/wBsVz1b/wAOF3fEHw8vrqMH/oYr2Kv8OXoetV+CXoe4eEfjJfeAfinrvhrxEZ5/Dx1OYDcCXs8sfmX1TuV7dR6V9TadeWuo2MN9ZTxz206B4pY2BV1PQgivIf2jPg7D43s5Ne0CKKDxFAvI+6LtR/CT/eHY/hXjv7OnxP1TwN4mj8E+II7l9MnufI8pwd9lMxxkA/wknkfiK+VqYenjKPtaOkluv1PmKlCni6PtaOkluv1PsK+nFtZzXBGfLQt+VeW3lxNd3Dz3Dl5HOTn+VejLfadqtvNawXSMzqVIPB5rzy/tJ7G5a3uEKup/P3FcuDSjdPc+Tx8nJRaehXrvfBF/Jd6a0MzFngIAY91PT+RrggMkAdT0ru/Clquk6S9zfOsBmbd85xgDpWuLtyW6mOBuql+nU2767trGzlvLyZILeFC8srnCoo6kmvjD9oX4xXXjm9fRdEleDw7bycDo14w6O3fb6D8a7f8Aa88T69fyab4f0f7Q2iTxmSdoI2PnShsBGx2Awcd80fs8fAiUyW3irxzabVUiSz02Qck9nkH8l/OujBUaOFp/WK2/Rf1/SPs8DChRpLE1Hft/X9WOD1Lwxq/h/wDZoe71a1Nr/aniCC4t434cx+RIMkdskEivHa+0P2zk/wCLQ22MALq0PH/bOUV8X17OV1nXpSqPq2ezllZ1qcqj6sK9d+BXh3UfFXgT4gaJpKJJey2ls8SM2NxWQnA9z2ryKvpP9hb/AJC/ij/r3g/9CatMxm6eGlJbq35o0zCbhh5SXS35o8r+Fnj7xB8L/FjtGkrwNII9Q0+UlQ4Bx3+647H8K+5PBfifR/F3h+31zRLpZ7WYfRo27qw7MD2ry/8AaF+C9v41gl1/w/HFbeII1+dPupdgdj6P6Hv3rxb9m7UPGXhP4uWvhpLK7WK9nEOpWcqMBGo6y+xXHXuOK8XERo4+i60NJrdf1+DPHrxo46k60NJrc+06KKK+fPBCiiigAribD4W+CbPxpceL49GjfVZ3MhaRiyI56uqHgE+tdtRVxqShfldrlxqShfldriHvXyf8ffB/hPxD8VdVv5fiVpGk3jCGOayubSUmNkjVfvjg5wD+NfVV/dQ2VjcXtwwWG3iaWQnsqgk/oK/N7xfqs2u+J9R1i4YmS9uZJ2z/ALTE/wBa9jJKM51JSjK1l/W/oetk1GU6kpRlay/rc73/AIVToZ5X4r+Eyvr84rV8G+A/B2h+LtJ1O8+LHh+YWt3HL5MFrMxchuBnoM+teMU6P745I9x1FfQyoVXFp1H9y/yPflQquLTqP7kfp0GVwGXBU8gjvXD+MvhT4N8VeJLPxFqNjJFqdrIr+fbSGMy7TkB8dfr1qX4H+If+Eo+Fmhaszh5jbiGc/wDTRPlb+VdpXxN50KjSdmtD4xudGbSdnsclq/hVgzXGlyYbOfLY4P4Gq0t1cQaKX1m0W5lE3lxJMvKgDk57121cp8RT/o1mP9tv5VtRqyqSUZHl16MaUXUj/wAAoaFqlq+pww/2TZwtIdqSIpypPQ806HRtZ1i5MmoSPHGrEbpO49lrF0b/AJC9n/13T/0IV6lWlefspe71MsND28ff6Gfpej2Onw7IolkYncXkG4k/0rQoorglJyd2enGKirLY8b/a3m0c/DuysNZvbuyjuNRRo5be2Ex3IjcFSy8YbrntXyn/AGX4DH/M0ayfrpCj/wBq19GftvtjwdoA9b6T/wBAFfI1fWZPSbwyak1v2PqsppN4dNStudcum+BFznxLrJ/7hS//AB2vb/2Q77wvYeLdU0nRtQ1C+ub61EmZrRYVRYzzyGOSd1fMs0ckMhjkGGGMj6jP9a9n/Yy/5LEf+wZP/Na6Mwo3w025N6eR0Y6lfDTbk3ofadRiGETmcQxCYjBk2DcR6Z61JRXxR8cFFFFACMNwwaKWigAooooA8z/ac13+wfg7rEiPsmvQtlEfdzz/AOOhvzr4Oxx0r9L9b0jS9bsjZavp9tfWxOTFPGHXPrz0NeJ/GH4U/CTw34Zu/E19o+o2cMLIrJp05GSzBRhWyO9e7lOPp0I+zcW22e3leOhQj7NxbbZ8eUYNexaTofwa1TSNX1eK58WRW+lRxyzI6xlnDyBAFPrlhXXfBvwN8GPH2q3ljpsPiaSWzhWZxdzqispbHAUete5Ux8YRcnF2W+h7U8fGEXJxdlvoa/7D/iBpNP1zwvM3+pkW8gB/ut8rAfiM/jX0tXP+DfBfhjwfbNb+HdHtrEP/AKx1GZH+rHk10FfIY2tGvWlUgrJnyeMrRrVpVIqyYVzvjWxub+O2W2VGKEkguF/nXRVxHxEA/tG04/5Yn+dThk3UVjzcW0qTuV9M0LUodStppI41RJVZj5qngHPrXf15Pbxsl3CGTGXQ9OxIxXrFa4xO6uzDANWkkgoooriPQPnb9uI/8Ux4bH/T5Mf/ABxa+TYxmRR6kV9WftzsBoHhdWIGbqfkn0VK+WdMjW41C3gVxukmRFGepJxX2eTu2ET9fzPr8pdsKn6/mb3xQsP7M8cahYbdoh8oAen7pD/WvRP2Mv8AksZ/7Bk/81rA/agto7P436+iYVWMLAeg8lB/St79jJl/4XGeR/yDJ/5rTry5svcv7v6FVpc2Acv7p9qUUUV8WfHBRRRQAUUUUAFFFFABXk/7Wn/JENX/AOu1v/6NWvWK5r4m+EYPHPgu+8M3N3JaR3Ww+cihihVwwOD16Vvhaip1oTlsmjfDTVOtGctk0fDngrj4cePD/wBOlp/6VxV6f+w3/wAj1r//AGDF/wDRgr0XQf2c9L0vwl4g0JvEl1O+sJEn2j7Mq+SI3DjC5O7JA7iuh+CHwbs/hnqOo38WtzanPeQrD80AiVFDZ7E5Oa93F5jQqUasYvV7aeh7eKx9CdKpGL1b0/D/ACPU6KKK+bPnQrkviBalntLndgE+VjHqetdbWbr+mNqkMEayiPypQ/IzkVtQnyTTMMTDnpuJzGq6YV8S2NuknMiRnJHTb1/lXc1mXekmfXbTUhKAIE2lCOvX/GtM9adapzKIqFLkcvNhRRRWB0GN40traXw3qFxNaW88ttaTSQmaJX2MEJBAI9QPyrw39kjWbvxlJ4lbxFb6fdtYm1NsfsUamMsZckYH+wv5V9CX9st5Y3FnISEniaNiOuGBB/nXnHwF+FbfDKDWVk1ldTfUpIjlbbyggjD4H3mz9813UasI4apF/E7W+/U7aNSmsPUjL4tLffqYv7WF7L4f8Cwa1pMdtBqL30cT3BgR3ZMHgkjpXUfAVIb/AOF/h7X7q1tTqd3abprhIFR2O4jqB7CrPxn8BL8RPB50I6kdOZZ1mWbyfMAK9tuR/OtrwBoEfhXwbpfhuK4a5TT7cQiZl2l+5OO3WiVWDwkYL4r/AIBKrD6qoL4r/gbtFFFcJxBRRRQAUUUUAf/Z">
            <a:extLst>
              <a:ext uri="{FF2B5EF4-FFF2-40B4-BE49-F238E27FC236}">
                <a16:creationId xmlns:a16="http://schemas.microsoft.com/office/drawing/2014/main" id="{7A01B6C3-F8BC-43C0-8EE9-05EDB04FE8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2" name="Picture 2">
            <a:extLst>
              <a:ext uri="{FF2B5EF4-FFF2-40B4-BE49-F238E27FC236}">
                <a16:creationId xmlns:a16="http://schemas.microsoft.com/office/drawing/2014/main" id="{065BC9F0-5954-424A-9944-07685B97D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577" y="980728"/>
            <a:ext cx="2008187"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1A7FE588-3FCA-4A33-832A-658718F1F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4301" y="3370088"/>
            <a:ext cx="2303463"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4">
            <a:extLst>
              <a:ext uri="{FF2B5EF4-FFF2-40B4-BE49-F238E27FC236}">
                <a16:creationId xmlns:a16="http://schemas.microsoft.com/office/drawing/2014/main" id="{64342E45-F0DB-4902-AEDE-8B9C50894D21}"/>
              </a:ext>
            </a:extLst>
          </p:cNvPr>
          <p:cNvSpPr txBox="1">
            <a:spLocks noChangeArrowheads="1"/>
          </p:cNvSpPr>
          <p:nvPr/>
        </p:nvSpPr>
        <p:spPr bwMode="auto">
          <a:xfrm>
            <a:off x="4368801" y="1455580"/>
            <a:ext cx="61007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347788" algn="l"/>
              </a:tabLst>
              <a:defRPr sz="3200">
                <a:solidFill>
                  <a:schemeClr val="tx1"/>
                </a:solidFill>
                <a:latin typeface="Arial" panose="020B0604020202020204" pitchFamily="34" charset="0"/>
                <a:ea typeface="ヒラギノ角ゴ Pro W3" charset="-128"/>
              </a:defRPr>
            </a:lvl1pPr>
            <a:lvl2pPr marL="742950" indent="-285750">
              <a:spcBef>
                <a:spcPct val="20000"/>
              </a:spcBef>
              <a:buChar char="–"/>
              <a:tabLst>
                <a:tab pos="1347788" algn="l"/>
              </a:tabLst>
              <a:defRPr sz="2800">
                <a:solidFill>
                  <a:schemeClr val="tx1"/>
                </a:solidFill>
                <a:latin typeface="Arial" panose="020B0604020202020204" pitchFamily="34" charset="0"/>
                <a:ea typeface="ヒラギノ角ゴ Pro W3" charset="-128"/>
              </a:defRPr>
            </a:lvl2pPr>
            <a:lvl3pPr marL="1143000" indent="-228600">
              <a:spcBef>
                <a:spcPct val="20000"/>
              </a:spcBef>
              <a:buChar char="•"/>
              <a:tabLst>
                <a:tab pos="1347788" algn="l"/>
              </a:tabLst>
              <a:defRPr sz="2400">
                <a:solidFill>
                  <a:schemeClr val="tx1"/>
                </a:solidFill>
                <a:latin typeface="Arial" panose="020B0604020202020204" pitchFamily="34" charset="0"/>
                <a:ea typeface="ヒラギノ角ゴ Pro W3" charset="-128"/>
              </a:defRPr>
            </a:lvl3pPr>
            <a:lvl4pPr marL="1600200" indent="-228600">
              <a:spcBef>
                <a:spcPct val="20000"/>
              </a:spcBef>
              <a:buChar char="–"/>
              <a:tabLst>
                <a:tab pos="1347788" algn="l"/>
              </a:tabLst>
              <a:defRPr sz="2000">
                <a:solidFill>
                  <a:schemeClr val="tx1"/>
                </a:solidFill>
                <a:latin typeface="Arial" panose="020B0604020202020204" pitchFamily="34" charset="0"/>
                <a:ea typeface="ヒラギノ角ゴ Pro W3" charset="-128"/>
              </a:defRPr>
            </a:lvl4pPr>
            <a:lvl5pPr marL="2057400" indent="-228600">
              <a:spcBef>
                <a:spcPct val="20000"/>
              </a:spcBef>
              <a:buChar char="»"/>
              <a:tabLst>
                <a:tab pos="1347788" algn="l"/>
              </a:tabLst>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tabLst>
                <a:tab pos="1347788" algn="l"/>
              </a:tabLst>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tabLst>
                <a:tab pos="1347788" algn="l"/>
              </a:tabLst>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tabLst>
                <a:tab pos="1347788" algn="l"/>
              </a:tabLst>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tabLst>
                <a:tab pos="1347788" algn="l"/>
              </a:tabLst>
              <a:defRPr sz="2000">
                <a:solidFill>
                  <a:schemeClr val="tx1"/>
                </a:solidFill>
                <a:latin typeface="Arial" panose="020B0604020202020204" pitchFamily="34"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tab pos="1347788" algn="l"/>
              </a:tabLst>
              <a:defRPr/>
            </a:pPr>
            <a:r>
              <a:rPr kumimoji="0" lang="en-GB" altLang="en-US" sz="2400" b="0" i="0" u="none" strike="noStrike" kern="1200" cap="none" spc="0" normalizeH="0" baseline="0" noProof="0" dirty="0">
                <a:ln>
                  <a:noFill/>
                </a:ln>
                <a:solidFill>
                  <a:srgbClr val="7030A0"/>
                </a:solidFill>
                <a:effectLst/>
                <a:uLnTx/>
                <a:uFillTx/>
                <a:latin typeface="Calibri" panose="020F0502020204030204" pitchFamily="34" charset="0"/>
                <a:ea typeface="ヒラギノ角ゴ Pro W3" charset="-128"/>
                <a:cs typeface="+mn-cs"/>
              </a:rPr>
              <a:t>Projected Need:      18,515 homes (805 pa)</a:t>
            </a:r>
          </a:p>
          <a:p>
            <a:pPr marL="0" marR="0" lvl="0" indent="0" algn="l" defTabSz="914400" rtl="0" eaLnBrk="0" fontAlgn="base" latinLnBrk="0" hangingPunct="0">
              <a:lnSpc>
                <a:spcPct val="100000"/>
              </a:lnSpc>
              <a:spcBef>
                <a:spcPct val="0"/>
              </a:spcBef>
              <a:spcAft>
                <a:spcPct val="0"/>
              </a:spcAft>
              <a:buClrTx/>
              <a:buSzTx/>
              <a:buFontTx/>
              <a:buNone/>
              <a:tabLst>
                <a:tab pos="1347788" algn="l"/>
              </a:tabLst>
              <a:defRPr/>
            </a:pPr>
            <a:r>
              <a:rPr kumimoji="0" lang="en-GB" altLang="en-US" sz="2400" b="0" i="0" u="none" strike="noStrike" kern="1200" cap="none" spc="0" normalizeH="0" baseline="0" noProof="0" dirty="0">
                <a:ln>
                  <a:noFill/>
                </a:ln>
                <a:solidFill>
                  <a:srgbClr val="7030A0"/>
                </a:solidFill>
                <a:effectLst/>
                <a:uLnTx/>
                <a:uFillTx/>
                <a:latin typeface="Calibri" panose="020F0502020204030204" pitchFamily="34" charset="0"/>
                <a:ea typeface="ヒラギノ角ゴ Pro W3" charset="-128"/>
                <a:cs typeface="+mn-cs"/>
              </a:rPr>
              <a:t>Supply:                      22,043 homes (958 pa)</a:t>
            </a:r>
          </a:p>
        </p:txBody>
      </p:sp>
      <p:sp>
        <p:nvSpPr>
          <p:cNvPr id="16" name="TextBox 8">
            <a:extLst>
              <a:ext uri="{FF2B5EF4-FFF2-40B4-BE49-F238E27FC236}">
                <a16:creationId xmlns:a16="http://schemas.microsoft.com/office/drawing/2014/main" id="{03436694-A233-40C9-9DBB-CA9DDE90FF7B}"/>
              </a:ext>
            </a:extLst>
          </p:cNvPr>
          <p:cNvSpPr txBox="1">
            <a:spLocks noChangeArrowheads="1"/>
          </p:cNvSpPr>
          <p:nvPr/>
        </p:nvSpPr>
        <p:spPr bwMode="auto">
          <a:xfrm>
            <a:off x="4507706" y="4077072"/>
            <a:ext cx="5822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347788" algn="l"/>
              </a:tabLst>
              <a:defRPr sz="3200">
                <a:solidFill>
                  <a:schemeClr val="tx1"/>
                </a:solidFill>
                <a:latin typeface="Arial" panose="020B0604020202020204" pitchFamily="34" charset="0"/>
                <a:ea typeface="ヒラギノ角ゴ Pro W3" charset="-128"/>
              </a:defRPr>
            </a:lvl1pPr>
            <a:lvl2pPr marL="742950" indent="-285750">
              <a:spcBef>
                <a:spcPct val="20000"/>
              </a:spcBef>
              <a:buChar char="–"/>
              <a:tabLst>
                <a:tab pos="1347788" algn="l"/>
              </a:tabLst>
              <a:defRPr sz="2800">
                <a:solidFill>
                  <a:schemeClr val="tx1"/>
                </a:solidFill>
                <a:latin typeface="Arial" panose="020B0604020202020204" pitchFamily="34" charset="0"/>
                <a:ea typeface="ヒラギノ角ゴ Pro W3" charset="-128"/>
              </a:defRPr>
            </a:lvl2pPr>
            <a:lvl3pPr marL="1143000" indent="-228600">
              <a:spcBef>
                <a:spcPct val="20000"/>
              </a:spcBef>
              <a:buChar char="•"/>
              <a:tabLst>
                <a:tab pos="1347788" algn="l"/>
              </a:tabLst>
              <a:defRPr sz="2400">
                <a:solidFill>
                  <a:schemeClr val="tx1"/>
                </a:solidFill>
                <a:latin typeface="Arial" panose="020B0604020202020204" pitchFamily="34" charset="0"/>
                <a:ea typeface="ヒラギノ角ゴ Pro W3" charset="-128"/>
              </a:defRPr>
            </a:lvl3pPr>
            <a:lvl4pPr marL="1600200" indent="-228600">
              <a:spcBef>
                <a:spcPct val="20000"/>
              </a:spcBef>
              <a:buChar char="–"/>
              <a:tabLst>
                <a:tab pos="1347788" algn="l"/>
              </a:tabLst>
              <a:defRPr sz="2000">
                <a:solidFill>
                  <a:schemeClr val="tx1"/>
                </a:solidFill>
                <a:latin typeface="Arial" panose="020B0604020202020204" pitchFamily="34" charset="0"/>
                <a:ea typeface="ヒラギノ角ゴ Pro W3" charset="-128"/>
              </a:defRPr>
            </a:lvl4pPr>
            <a:lvl5pPr marL="2057400" indent="-228600">
              <a:spcBef>
                <a:spcPct val="20000"/>
              </a:spcBef>
              <a:buChar char="»"/>
              <a:tabLst>
                <a:tab pos="1347788" algn="l"/>
              </a:tabLst>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tabLst>
                <a:tab pos="1347788" algn="l"/>
              </a:tabLst>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tabLst>
                <a:tab pos="1347788" algn="l"/>
              </a:tabLst>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tabLst>
                <a:tab pos="1347788" algn="l"/>
              </a:tabLst>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tabLst>
                <a:tab pos="1347788" algn="l"/>
              </a:tabLst>
              <a:defRPr sz="2000">
                <a:solidFill>
                  <a:schemeClr val="tx1"/>
                </a:solidFill>
                <a:latin typeface="Arial" panose="020B0604020202020204" pitchFamily="34"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tab pos="1347788" algn="l"/>
              </a:tabLst>
              <a:defRPr/>
            </a:pPr>
            <a:r>
              <a:rPr kumimoji="0" lang="en-GB" altLang="en-US" sz="2400" b="0" i="0" u="none" strike="noStrike" kern="1200" cap="none" spc="0" normalizeH="0" baseline="0" noProof="0" dirty="0">
                <a:ln>
                  <a:noFill/>
                </a:ln>
                <a:solidFill>
                  <a:srgbClr val="7030A0"/>
                </a:solidFill>
                <a:effectLst/>
                <a:uLnTx/>
                <a:uFillTx/>
                <a:latin typeface="Calibri" panose="020F0502020204030204" pitchFamily="34" charset="0"/>
                <a:ea typeface="ヒラギノ角ゴ Pro W3" charset="-128"/>
                <a:cs typeface="+mn-cs"/>
              </a:rPr>
              <a:t>Projected Need:    65,000 sqm (725 jobs pa)</a:t>
            </a:r>
          </a:p>
          <a:p>
            <a:pPr marL="0" marR="0" lvl="0" indent="0" algn="l" defTabSz="914400" rtl="0" eaLnBrk="0" fontAlgn="base" latinLnBrk="0" hangingPunct="0">
              <a:lnSpc>
                <a:spcPct val="100000"/>
              </a:lnSpc>
              <a:spcBef>
                <a:spcPct val="0"/>
              </a:spcBef>
              <a:spcAft>
                <a:spcPct val="0"/>
              </a:spcAft>
              <a:buClrTx/>
              <a:buSzTx/>
              <a:buFontTx/>
              <a:buNone/>
              <a:tabLst>
                <a:tab pos="1347788" algn="l"/>
              </a:tabLst>
              <a:defRPr/>
            </a:pPr>
            <a:r>
              <a:rPr kumimoji="0" lang="en-GB" altLang="en-US" sz="2400" b="0" i="0" u="none" strike="noStrike" kern="1200" cap="none" spc="0" normalizeH="0" baseline="0" noProof="0" dirty="0">
                <a:ln>
                  <a:noFill/>
                </a:ln>
                <a:solidFill>
                  <a:srgbClr val="7030A0"/>
                </a:solidFill>
                <a:effectLst/>
                <a:uLnTx/>
                <a:uFillTx/>
                <a:latin typeface="Calibri" panose="020F0502020204030204" pitchFamily="34" charset="0"/>
                <a:ea typeface="ヒラギノ角ゴ Pro W3" charset="-128"/>
                <a:cs typeface="+mn-cs"/>
              </a:rPr>
              <a:t>Supply:                    55,000 sqm new + existing       		       allocations/permissions</a:t>
            </a:r>
          </a:p>
        </p:txBody>
      </p:sp>
    </p:spTree>
    <p:extLst>
      <p:ext uri="{BB962C8B-B14F-4D97-AF65-F5344CB8AC3E}">
        <p14:creationId xmlns:p14="http://schemas.microsoft.com/office/powerpoint/2010/main" val="897497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279576" y="113985"/>
            <a:ext cx="7848600" cy="1181100"/>
          </a:xfrm>
        </p:spPr>
        <p:txBody>
          <a:bodyPr/>
          <a:lstStyle/>
          <a:p>
            <a:pPr eaLnBrk="1" hangingPunct="1"/>
            <a:endParaRPr lang="en-GB" altLang="en-US" sz="4000" dirty="0">
              <a:latin typeface="Avenir LT Std 65 Medium" pitchFamily="34" charset="0"/>
            </a:endParaRP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
        <p:nvSpPr>
          <p:cNvPr id="7" name="Rectangle 6">
            <a:extLst>
              <a:ext uri="{FF2B5EF4-FFF2-40B4-BE49-F238E27FC236}">
                <a16:creationId xmlns:a16="http://schemas.microsoft.com/office/drawing/2014/main" id="{83F0CF0D-D6B1-4D8C-857F-BF0E10A99E56}"/>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0" name="Rectangle 9">
            <a:extLst>
              <a:ext uri="{FF2B5EF4-FFF2-40B4-BE49-F238E27FC236}">
                <a16:creationId xmlns:a16="http://schemas.microsoft.com/office/drawing/2014/main" id="{5878449A-7571-43DB-B53B-8700B6008FF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1" name="Rectangle 10">
            <a:extLst>
              <a:ext uri="{FF2B5EF4-FFF2-40B4-BE49-F238E27FC236}">
                <a16:creationId xmlns:a16="http://schemas.microsoft.com/office/drawing/2014/main" id="{ADD9B904-EFF7-48FC-AF93-27F9AD35B5B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3" name="AutoShape 8" descr="data:image/jpg;base64,%20/9j/4AAQSkZJRgABAQEAYABgAAD/2wBDAAUDBAQEAwUEBAQFBQUGBwwIBwcHBw8LCwkMEQ8SEhEPERETFhwXExQaFRERGCEYGh0dHx8fExciJCIeJBweHx7/2wBDAQUFBQcGBw4ICA4eFBEUHh4eHh4eHh4eHh4eHh4eHh4eHh4eHh4eHh4eHh4eHh4eHh4eHh4eHh4eHh4eHh4eHh7/wAARCAGeAL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ooooAKKKKACiis3xFr+i+HbBr7XNUtdPt16vPIFz9B1P4U0m3ZDSbdkaVQ3l1b2ds9zdTxQQoNzSSOFUD3Jr54+In7TumWizWngvTWv5hwLy6ykQPqF6t+lfO3jbx94s8ZzmTxFrFxdpnKwBtkKfRBx+eTXrYbJq9XWfur8fuPVw2UVqus/dX4n1V8Q/wBo3wdoPm2nh9X8Q3y8ZhO23U+7/wAX/AQa+dfHfxo8feK5ytxq8mn2ituS109jCg9MkHc34n8K85JyaSvocNlmHoapXfdnvYfLaFDVK78z274d/tGeMdBaO115U8QWK45lO24A9nHDf8CBPvX0b8PvjF4G8Z+XBZaoLLUH/wCXO9xHJn2zw34E18CUqnac1licnoVtYrlfl/kZYnKaFbWPuvyP087ZHI7UV8HfDz42eOvCBSCPUTqenrjNrfEyAD0V/vD9fpX0d8Pv2hvBXiTy7XVnbQL9sDbcnMTH2cf1xXz+JyrEUNbXXkeDiMrr0dbXXkev3M0dtbyXEzbY413McdBWZB4j0maZIY53LuwVR5TDk/hUmtTQ3Hhu6nt5o5onhJV42DK30Irz/R/+Qraf9dk/9CFc1ChGcW30PBxOInSmorqep0UUVynaFFFFABRRRQAUUUUAFFFcB8QPi94H8Gq8N9qi3l+o/wCPKyxLID6MR8q/8CIq6dOdR8sFdl06c6j5Yq7O/rmPHHj3wn4LtjN4h1m3tXxlYAd8zfRBz+eBXy18RP2jPGevGS18Pwr4fsmyAYTvuGHvJ2/4CB9a8XvLm8vLh7i7klnmc5aSQlmJ+pr28Nkc5WdZ2XbqezhslnLWq7H0P8Q/2ntSu1ltPBemLYxHIF5dYeU+4Tov45rwPxF4g1nxFfNfa5qNzqFwxzvnkLY+g6Cs3Y/9xvyo2P8A3G/KvoMPg6GHX7tf5nu0MJRoL3ENop2x/wC435UbH/uN+VdVzquNop2x/wC435UbH/uN+VFwuNop2x/7jflRsf8AuN+VFwuNop2x/wC435UbH/uN+VFwudN4Q+IHizworQ6LrE8Vs4w9s7b4mHptPA/CvZPAHxx0ebUbNPE1u2nssiE3EWXi4I5I6j9a+ddj/wBxvyo2P/cb8q5a2EpVb3Wp5uNyrC4zWpHXutz9K9D1rSddsVvtH1K1v7ZgMSQSBh9D6H2OK0K/Nvwz4j8QeGr5b7QdRu9OnB+9A5UH2I6Eexr3/wCHn7Td9b+XZ+NdJ+1JwDe2ahZPq0Z+U/gRXzeJyWrT1pvmX4njYnJ6tPWm+ZfifUtFc74M8beF/GFp9o8P6xa3hAy0QbbKn+8hww/LFdFXjyjKLtJWZ5Moyi7SVmFFFFSSFFFFAEN5bQXlrJa3MYkhkUq6How9K5gfDL4e5J/4QvQSSeSbJP8ACutoHWrjUlH4XYuM5R+F2PJb3QfAVveTQD4eeHWEblcm1TnH/Aai/sfwH/0Tvw5/4DJ/8TVzWP8AkLXf/XVv51DbwTXD7IInlbGcKMn/ADzXsJaJtv72eLLMcXzNKbIf7H8B/wDRO/Dn/gMn/wATR/Y/gP8A6J34c/8AAZP/AImr39lan/0D7n/v2aP7L1LOPsFzn/rmaXu/zfi/8w+v43+dlH+x/Af/AETvw5/4DJ/8TR/Y/gP/AKJ34c/8Bk/+Jq9/ZWp/9A+5/wC/ZqG5tbm2IFxBJET03rjNNWez/Fg8wxi+2yv/AGP4D/6J34c/8Bk/+Jo/sfwH/wBE78Of+Ayf/E06iny+b+9k/wBpYr/n4xv9j+A/+id+HP8AwGT/AOJo/sfwH/0Tvw5/4DJ/8TTqKOXzf3sP7SxX/Pxjf7H8B/8ARO/Dn/gMn/xNH9j+A/8Aonfhz/wGT/4mngEnAGTVn+ztQ/58bj/v2aGkur+9jWY4t7TZT/sfwH/0Tvw5/wCAyf8AxNH9j+A/+id+HP8AwGT/AOJq5/Z2of8APjc/9+zR/Zuof8+Nz/37NLTv+LH9fxn87Kf9j+A/+id+HP8AwGT/AOJp0OieA5Jo4/8AhXfhwbmC5+yp3P8Au1Ylsb2JDJJaToo6lkIFMs/+PyD/AK6r/MUWVtG/vYLMcXfWbOxsPh/4HsLyK9sPCmj2lzEQ0csNqqOp9iBmunoHQfSivGlOUvidz2ZTlL4ncKKKKkkKKKKACgdaKB1oA8s1j/kLXf8A11b+dYXjeWWH4ceK5oJZIpU0mVleNirKdy8gjkVu6x/yFrv/AK6t/OsbxbDBceA/E0N1diztn0uUSzmMv5a7k52jk/hXux2j8jx8D/vkP8X6nx//AG9r3/Qc1T/wMk/xrrtL1nWW+E2tTHWNSMi6pbqHN1JkDY3Gc1Q/4R7wV/0UBP8AwUzf410+n6H4VX4Y6tCnjZGtm1OBnn/syUbW2thdvU59a92tVptLR7r7L7+h+nVqlOy0e66Pv6HnP9va9/0HNU/8DJP8a+pPgjc3N38GtDmuria4lNxdgvLIXY4l9TzXz1/wj3gr/ooCf+Cmb/Gvo34R2thZ/CXRYNN1IalbCe623AhaLcTLyNrcjB4rmx84ShHlXXs10fkeNxLOLwLsuq6NHR0UUV5h+eBRRRQBJbf8fEf++P518w/GfxFr9t8VPEkFvrmpQxR37hES6dVUYHAANfT1t/x8R/7w/nXzr8XNE8Kz/E7xFLe+NUtJ3vmLwnTZX2HA43Dg11YJxVZ8yvp2v1R9Zwq4qpU5lfRdLmN8JfEWv3HxF0SG41vUponulDI905UjB6jNcvJ4o8S+Y3/FQ6t94/8AL5J/jXefC7Q/CkPxB0WWz8bJdSrdArCNMlTecHAyeBXOSeHvBfmN/wAXATqf+YTN/jXoxnS9q/d6L7L8/I+wjKn7R+70XR+fkej/ALLWsatqWveI4tQ1S9u400ncqzTs4B81ecE17ZZ/8fkH/XVf5ivIf2bNM0Gx1rxDJo/iVdWlbStrxiykh2DzF+bLcH6V69Z/8fkH/XVf5ivLxbi6snFfhbofCcRtPHe6ui8j1gdB9KKB0H0or5o1CiiigAooooAKB1ooHWgDyzWP+Qtd/wDXVv51z/j3/kmXi7/sES/+hJXQax/yFrv/AK6t/OqzLazWd3Y31nFe2d3CYJ4ZCQrocZGRg9hXuxdkn6Hh4arGjiY1JbJ3Ph6uw0r/AJJDrf8A2Frb/wBAavpD/hX3w2/6EPTP+/8AP/8AF1aj8IeBI9Lm0uPwXpwsppVlki86bDOowD97PevUqZjGSVovddv8z7apxRg5JaS3XT/gnxrX1h8B/wDkimhf9fF5/wCja0P+FffDb/oQ9M/7/wA//wAXW9ZWumabpFtpGjaZBptjbs7RwxMzAFzljliT1rHF4yNeKiota+XZnm5znuGxuGdKmne6eo6iiiuI+RCiiigCS2/4+I/94fzr5O+OH/JXPE//AGEH/kK+r422urdwQaydY8JeBdY1S41PU/BemXN5cuZJpWlmBdj3OHxW+FrqhU5mr6HvZFmdHATnKqnr2PmH4O/8lK0L/r7X+Rrk5f8AWv8A7xr7J0rwh4D0rUIdQ0/wVplvdQNvikWWYlW9eXxVU+AfhuSSfAWlZP8A02n/APi67VmEVNy5Xsu3n5n0K4owam5Wl06evmeVfskf8jH4l/7A/wD7VSvebP8A4/IP+uq/zFZ2gaH4X8Om6k8PeGbHS5rqLyZZYZJGYpkHHzMR1ArRs/8Aj8g/66r/ADFcGIq+1qSmlb/hj5fOMdTxuKVWntZbnrA6D6UUDoPpRXzh3hRRRQAUUyd/LiL4zjtRQA+gdaKB1oA8s1j/AJC13/11b+dVatax/wAha7/66t/Oo7W2uLqQx28TSMBkgele6naKPm5JuTSIaKv/ANjan/z5y/8AfNH9janj/jzk/Kl7SPcfsp/ysoUVf/sbU/8Anzl/75qveWlzZuq3MLxFwSu4dRQpxezE6ckrtEUcckhIjRnI67Rmn/Zrj/n3m/74NUPEmoX2l/D/AMW6hp11La3dvpMskM0TbWRhjBB7GvmBvix8SQf+R31z/wACm/xrooYepXvy20PbyzI5Y+k6kZ2Pq77Ncf8APvN/3waR4ZkUs0MqgdSUNfKP/C2PiR/0O+uf+BTf417P+zl4u8TeJtK8WL4g1y/1MW8VmYRczF9haRs4z0zgVdfCVaMOeVrafnbsdOM4bnhaMqznex6HRSgEtgdewp/kTf8APKT/AL4Ncx8zYjoqTyJv+eUn/fJo8ib/AJ5Sf98Gi4WZHUtn/wAfkH/XVf5imtDKq7micKOpKkCnWf8Ax+Qf9dV/mKHsNbo9YHQfSigdB9KK8E+lCiiigAPNFFFABQOtFA60AeWax/yFrv8A66t/Ouf8e/8AJM/F3/YIl/8AQkroNY/5C13/ANdW/nWP4sSzk8BeJl1CWaK0Olyec8KhnVdycgHrXuxdlH5Hj4F2xkP8X6nxfvf+83511+lM3/CotbOTn+1rbn/gDU77D8N/+g54g/8AAGP/AOKrp7C08CD4Y6rHHq+tm0Op25kkNmm9W2NgAbuQa96rWTS0e66eZ+n1aqaWj3XTzPJ97/3m/OvrT4KEn4JeFcnPF5/6VSV8+fYfhv8A9BzxB/4Ax/8AxVfSHwvj0yL4S+Gk0ee5nsgLvy5LiMI5/wBJkzkAkDnNcuYVFKEVZ79vJnh8TVFLBaLqv1LXjj/kl/jT/sCzf0r40f7xr7L8cf8AJL/Gn/YFm/pXxo/3jVZXtP1/QOFP91l6ja+gv2TP+QZ4z/64WP8A6Mevn2voL9kz/kGeM/8ArhY/+jHrbMv4D9V+aPSzz/canoe06P8A8hi0HYzr/Ovlrxp8RvHtr4y1y3t/GWvRQxajcJHGt7IFRRIwAAzwAK+pdH/5DFp/13X+dfLXjXwPdXHjHW518R+FIxJqNw4WTVkDLmRuCMcH2rz8F7P2j9p2PmuFvZ3qe08jQ+H3xC8c3j6+Lnxdrk3k6JcTR771zscFMMOeCMnmuY/4Wd8Qv+h28Qf+B0n+NdP8P/BtxZvrxbxD4Yl83RLiMCLVFbaSU5PHCjua5j/hAbv/AKGfwj/4N0/wruh9W55aLp0Pq4rD88tF06Hsn7OXinxH4i0zxOuu65qOprAtuYhdXDSBCX5xk8V6lZ/8fkH/AF1X+Yry39nLw/Nomm+JjLqmj33mrb4+wXgn24f+LHSvUrP/AI/IP+uq/wAxXl4jk9rLk2/4CPg+IOX6++TayPWB0H0ooHQfSivnDpCiiigAooooAKB1ooHWgDyzWP8AkLXf/XVv51z/AI9/5Jl4u/7BEv8A6EldBrH/ACFrv/rq386gRo/Kmgmt4LmCeMxywzxh0dSQSCD16Cvdjok/Q8LD1VRxEaktk7nw5muw0o/8Wg1v/sLW3/oDV9S/2J4V/wChN8N/+C2L/Cpl07w+tnJZr4V8Pi2kdZHiGnx7WYdCRjBIr0qmY8yXude59nPirDSS9x/gfEma+tvgn/yRLwr9Lz/0qkrf/sTwr/0Jvhv/AMFsX+FXQYY7O3srOztLK0twwigtoRGi7m3HAHHJJP41jisX7eKjy2s7/gzzc4z2jjsP7KEWndMyvHH/ACS/xp/2BZv6V8aP9419l+OP+SX+NP8AsCzf0r40f7xrqyvafr+h6/Cn+6y9RtfQX7Jn/IM8Z/8AXCx/9GPXz7X0F+yZ/wAgzxn/ANcLH/0Y9bZl/AfqvzR6Wef7jU9D2rRv+Qxaf9d0/nXxd4/A/wCE68Qcf8xS5/8ARrV9lWsxt7qOdRkxuGA9cGuU1D4bfDXUNRudQu/CTSXFzK80rDUrgZZiSTgPxya83CYhUJuUk3ddD47IMzoYBzdW+ttj50+GH+t8Sf8AYAuv5pXIV9gaX8P/AIdaWbo2PhVojdW7W03/ABMrht0bY3Dl+Og5qn/wqv4W/wDQnt/4NLn/AOLrsjmMFOT5Xr6f5n0MeJsEpN66+Rwv7J//ACDvFv8AuW3/AKHXtdn/AMfkH/XVf5isrwx4c8K+FbW9h8NaH/Z5vQgnY3csu4Kcj75OPwrVs/8Aj8g/66r/ADFedXqKrUlNLf8AyPks4xlPGYt1aezsesDoPpRQOg+lFfOnoBRRRQAUUUUAFA60UUAef6loOrTajcSx2bsjSMVII5Gar/8ACO6z/wA+L/mP8a9IorrWMmlayOF4Cm3e7PN/+Ed1n/nxf8x/jR/wjus/8+L/AJj/ABr0iin9dn2Qv7Pp92eb/wDCO6z/AM+L/mP8aP8AhHdZ/wCfF/zH+NekUUfXZ9kH9n0+7PL9c8H65q3g/wAR6LDbpDcahp0lvC0rYTc2MZIrwJv2Y/iITzc6IP8At5b/AOJr7NorWjmlejfktqevgMVUwNNwpbeZ8Zf8MxfEP/n60X/wJb/4mvT/AII/CbxV4F07xEurfYp21CO2WFbWUucxuxOcgY6ivfqKqrm2Iqx5ZWsbYnMa2JpSpT2Z5v8A8I7rP/Pi/wCY/wAaP+Ed1n/nxf8AMf416RRWH12fZHhf2fT7s83/AOEd1n/nxf8AMf40f8I7rP8Az4v+Y/xr0iij67Psg/s+n3Z5v/wjus/8+L/mP8aktvD+sLcxM1k4VZFJOR0z9a9Eoo+uz7Iay+n3YDpRRRXGdwUUUUAFFFFABRRRQAUUUUAFFFFABRRRQAUUUUAFFFFABRRRQAUUUUAFFFFABRRRQAUUUUAFFFFABRRRQAUUUUAFFFFABRRSUALRRRQAUUUUAFFFFABRRRQAUUUUAFFFFABRRRQAUUUUAFZ3iDWLXRLJbq6SaQNII0SJQzMx6AZIH61o1zHxLhMnheS4AJNpLHcYHU7W6frWtGKlUUZbEVG1FtbmdceOrt/+PLRNqno1xOAR9UAP/oVdJ4V1Ya3osV/5YikLNHLGDnY6kqwB7jIOD3GK83Pyt9K6H4a3Ji1PU9O3HZII7qMH12+W4HsNin6vXdXw8FTbitUcGGxU6lTlkd3SMyqpZmCqBkk9AKWuM+JWoSbYNDhYqLtTJcEcfuVOCoPuSB9K4KVN1JqJ31JqnFyZW1rxnd3UrQ6B5ccCnBvZV3eZ/wBc16Y9z19O9YbXurO+59e1QnOTtn2D8hwKhAVQANqqBgdgBUtrZ6re2P22x0e7ntyN0cgMaiQeqh3BPscAH3FevGnTprRJep4zrV6z92/yLdj4g8RWLApfi/iHWK6UEkezjkH65Fd74f1e11rT1u7bcpBKSxOMPE46q3+ea8xhkWWMSRk4yRhhggg4IIPIIIIP0rW8F3ZsfFUa5Kw38ZikHbzF5Q/XGRWWIoRlFtKzRthcVPnUJs9JrzzXPEmtPrl5Hp+oJbWlvMYEQQI5crgMxLc/e3DH+zXfzyxwwPNK4SNFLMx6ADkmvH9PZ5bNbiUETXBM8oI53uS7fqxrnwdNSvJq50Y6rKEVyux0Nv4v8QREebHp1yg/2GRz+IOP0q9D48YAG70O4jH/AE7zLKfyO3+dc5YWN7qmojT9PaGOQRNM8koJVVBAAwMckn17Hr0pdRsdR0u6ittTto4zKD5UsUu+OTHUcgFT7EfQmup0aLdrK5yxxGIUOfodvp/jDQbuVIGu3tJnICx3UZjyTwBu+6ST0wa3wc15DLGksZjlRXQggqwyMEYNdx8OL6a60Wa0uJHkksJzbh2OS6bQyE+uFYLnvtzXJiMNGEeaJ14bFuq+WS1Onqve31lYxrJfXlvaoxwrTyhAT7E1j+Ntcm0exijs1V767cxwbhlUwMs5HcAdu5wK89MCtK9xcO91cOP3k053M359B7DgVNDC+0XNJ2RWIxcaL5bXZ6fH4i8PyOEj13S2YnAAu48k+3NaQZSBgg56V49i3dmhxFkAhl44qfS573RXEujy+UudxtWOYJR6Y/hP+0v6jitpYFW91mNPME3aSPW6Ko6DqUOr6Rb6jAGCTKTtbqpBwVP0IIq9XntOLsz0U7hRRRSAKr6laJfafc2b4xPE0eSOmRjNWKKadncDxyxZjZQh1IdB5bZPOVO3n34rS8OXBs/FWmXAOFldrWQnoFkXI/N0jH41FrEH2TxNq1soO37QJx6fvFDY/CqGpTNbWMl3HnzLYrcpgfxRsJB+qgV7tvaL1/U8Bfuq3oz2WvNPF8jSeMtQVjxHBAqewwxP64/KvSUYOgYEEEZBHevOPGcfl+MbxiMebbQsg/vY3Bj+ZFebgvjfp/kenjr+yMS+RZYo4H5jnuIYZB6o8qow/EMRXsSIqxCMKAoGMV45qTeXZtcDrbslwB6+WwfH47cV7DbyLNBHKjBldQwIPBBrXHXtH5/oY5da0jzXxRALTxdqUMYxHMsN1gdAzgqf/RQP4ms9JDDqGn3I58i8jfHrzj/2atPxjMJvGd8EwVhtoImb/by7FfwDKfxrNSMzX1hbjrPdxJ9Oc/8AstdVP4Fft+hy1P8AeNO56B8QJ/s3g/UVGA00Ytl/7aEJ/Jifwrz4DAA549a6r4oXGRpVip5kuHuDnoRGpGPzkU/hXLZHLN9TWWEjakvM0zCV6ij2LXh/VptC1K7ulsWvI7mKJMJIqvHsL5xuwDncD17VL4g1ybXpbQNp8lnBbMznznRpHYjHRCQAPrn2q1onhG41PQrbUm1WW2nu4xMqCNXREblBg4OduMnPUmsi5hns7+50278v7RbFdzRk7XVhlWGemfStF7KVRtfEv+GFU9vTpKL+EjnkjgjaWaRY0AyWY44rtvhvZz2+k3F5cRPE19P5yI4wyoFVFz9Qu72DAGuO0Oa103Xlvr+1jvLeWVAJJeWtGJABUHjbnqcAjJOa9ZGO1c+Nm4x5bbm+ApR+O+pwPxJ8z/hI9Mx9w2cy/wDAvMjP54BrBt4YrrVNPs7mQx209yqSsrFSwwTsyORkgc/h3ruPiDpU2o6XFc2kfmXVi5mjQdZBjDL9SpOPfFcCPIvLUYO+J+44IIP6EEfgRW2GkpUkl0McXHkr87Wh6XL4X8OvafZToeniID5QtuqlT6ggZB9wc15vGjRtcQmRpfIuZoVdjlmVJGVST3OAMnuc10nhrxZNaPFY67NvjYhIb0jAz2WT0P8AtdD7Vrap4N0y9u5LqCa8sZJSWlFvKArsTksVIOCfUYrGnOVCTjVejOmtCOJgnTIPhd5n9i3zSZwdQkKZ9Nif1zXW1V0mwttL06Gws0KQRDCgnJ5OSSe5JJJ+tWq4a01Obkjspx5IKPYKKKKzLOb1zxjpmnyva2qyaheKdrRQkbYz6O/RfpyR6Vg2fjLVY9Vim1RbVNNkbZIsSnMAPRix5OD16DvWVrGmPoOrNYyZ+zTu72cp6MCSxjJ/vrk/VQDyQxqAgMCCMg9Qa9enh6XLor36nk1sXVjUttY1fG8kL+Mibdkb/QI/N2kH5t7Ff/Hcfhise5Ma20rS4EYQls+mOaS2t4LdfLt4UiUnOEXAJrzb40/EG30LTzo+lus2pXIG9sZSKPPIPYk4Ix25zzXVQouTUImdOjUxuI5aa1Z9NeGFkXw3pizAiUWcQkB6htgzn8a5v4m2pjax1dV+WMm3nb0Rvuk+24CtrwJr1v4n8IaX4gtcCO+t1l2j+BsYZfwYEfhWpfWlvfWktpdRiSGZCjqe4NeNGbpVuZo9etSvF05HlRXBw1WdO1rXtM05NNsrq1NtGuyF5oi0sK9gOcNjtkGvKND+LFhJ4om8M3Gn3ksn202ljLEVczDftQNkjB7Zr1NNN19xlPDt+RnHMsC/zkFexVpcllUt87HlzwuLwkrOLRWij2lmaRpZHYvJK5yzseST/nsBWx4Is/7Q8TiZlzb6cpZj2MrDCr9QMn8a8q+L/j7UfAl/BpMmhNHeXMAmjllmUoqliDwuQWGDxn0r6F8G21jb+GbBtPjKwzwJPuY5Zy6hizHuTmsMVJ06Sl/Nsb0MvrR5a1VWT28zj/HEwn8YtAGGLW0RQhPOWJYsB6Y2j8KyWVXRlYkAgjI6jNdf8W7rRNH8Dap4h1fTbO8+wwFoRPGGzIflQDP+0RXz5+zU3i7xrrmprqPiK6j0mwg3SEqjnzGJ2KGcHAwGJ+nvVYZqVB1NlE2qZVWrxnXi1Zdz2C01nxBZ2sVrBrH7mJBHHutI8qoGAOnPFUz5sk81zczvcXEzbpJXABbHTgcAD0FaFvolxeSSR6T4g0HV5I/vRxyGNk/3ihf/ANBFcR8SPGdv8Pr21sfEemzie7iaWL7JIsqFQcHLHaRz7VVJRnLlp2u/kcTwuMqP2fK2butKz6LfRoMyPA6R+7MCFA9ySMV6B4p8ST6TLa2Njbx3F48fmSCViqIgwATjuTwPox7Vzfw30xvE2l6V4quvLi0+eNLq0tASWJ6q0hwBkHkKO/OTxjn/AIyeMdD8K/EPTbPUblkOo2I85yMiALI3ls3fDb3HttB7msnGNaqqdrtXN6GFxFOnLlj73b0PSNC8W6dfSLa3hNhfHgQzH5XP+w/Q/Tg+1UPFXhVpJpdU0SNVuD81xbE7Un9x/df9D39a49Gtr60WRGiuIJVyrAhlYeoPQ1Lbtc20XlWuo6lbx9BHHeSBFHsucD8MUlh+SXNTdvIx+uRnHlqxI0aK6tzmMlGBV45FwQejKwPcHg12/wAONRkm06fS7h3eWwdVjdjktCwzHk+owy/8AzXFQxrFGVBZiWLOzMWZmJyWJPJJJ6mul+GMbtqus3IX90I7aHd/tr5jMv1AdP8AvqniknSl5EYKTVWy2O7ooorxz2QooooAp6za2l5plxDfW0VxD5ZZkkXIOBn+nWvj/wCDnjvxJ4m+I9j4dutSC2F/PIFJiVniXkqAx5PbqTX2RcR+bbyxf30ZfzGK/PzwtdSfD/4u2ct8hj/sfVNkwPGEVipP/fJzXt5THnp1Y9bafielgcJRxNOpGcU3bT8T334kfEDwL4F11tFuP7Y8S38JH2iBZUjgiPdWKgFjjqvzD1riPjjr/hT4l/D+z8WeG7U2N9oLra3tlJGFaOCQ/IRt4KB+AR/f7V5R8TrK8sPHerR3rM7zXLzxy5yJo3O5HB7ggineGI5rfwv4jv5MraS2qWYJOBLK00UgQeuFjZvbA9RXrU8HCEYVVJ82n476Hq4bLKGGhCpT0enzufT37FmsT3vw61HS5CWTT7/90T2WRQcfmCf+BV7pcBmtpVjzvKMFx644rxf9jbRW034VS6jIuH1K+kkU+qJhB+oevbK+bzBx+tT5e54mPcXiZ8vc/PLwXqMeh/FSDV76MSfYbq4uNh/ikRZGUf8AfQWn+IPiZ441jW5NUufFGrRTF96Jb3TxRxeyqpAAra+PPhe48GfF6/L2mbC7nN3ag8LJE5+Zc/mD6VjXnhPR7iL+1NM8Y6OLFxnybpyl1Fx9xo8fMR7cGvrIyoz5asle6PqIyoz5ajW6LXxG8aX/AI48K6Dea04l1XTTPbS3G0Bp4jsZGbH8QIYf5NfbfwtkaT4beG3bOTpsHX/cFfAenae+ua/YeHdHV5jPOsMJIwZGYgFsdh7elfoloGnrpOhWGloQVs7aOAEd9qgZ/SvGzlRhThTirbv5HkZuowpwhHzZ5V+2G0y/BmbycgG/gEmP7uG/rivln/hINQ0z4Vw6HYzy28Gp6lPLePGxBmWOOJUjJ/ujLEjvuHpX2h8edCfxF8Jdf0+JN8y2/wBoiA6lozvwPwBH418aeB9S8K32h3fhfxdJc2UTT/arDUoI/MNrKVCurJ/EjBU+hUVplMk8PtezuzXK5J0HpezOY8Oa1qXh/V4NX0m7mtbu3YPG8bYOQeh9Qe4r079qjxA3iLxXokxXbKmiwSTIBwjyjeVrNh8OfDzw/nVtS8cWniRYjvg0zTbd0eZuoWRmACLnr1rR+C/hnUvit8WH1jVY86fbzLd3zqMIoGPLhX24Ax6CvSqVKfP9Yasop67fLU76lSnz+3tZRT1Prz4aaa2kfD7QNMdSr22nwxsD2OwV8afHG7vPGfx21Sztjuk+3jTLVc9AjCMD8Wyfxr7sUBQAoAAGAB2FfCvxV0670P47+I4LbctzJdTzW23rumQyIV98uPxrxMonetOfWx4+VTvWnLrY9jbxn8FvC8Np4Xi1O7WewjW3lvtNiYq0g4ZmwCjnOeSrY6ZrovGoTRfhte+OdD1221jT7e3E0KvBzMCwXBdWABGf7tfFQyMDPHSvZND1e80r9ljW7K9lbydU1dbfT1Y/eUANIR7AgfnXo1sC6XI4ybu1e/XuaYvI8PeMnq21fz+49B+BHizUPidr2oabcxx6XBaW6zF4BvdyWxgFuF/I19E6NptppOnx2NnF5cKZIySxJPJYk8kk8kmvnH9hrR5kg8Sa68f7uRobWNj3K5Zsf99LX03XjZrK1eVOOy/yPKxmFoYfESjRjZBRRRXmHOFFI+7advWigBa+cP2sfhW+oI/jvQLYvdRJ/wATKBF5kQdJQO5A6+30r6PpGVWUqyhlIwQRkEV0YbETw9RVIm+GxEsPUU4n556P48vLPS4tL1TSdK1+ygH+jJqMG9oB6K4+YL7ZxWZ4m8Uahr7wx3Edta2lvkW1naRCOCEHrhR3Pcnk4Fdz+054FtvBfxEb+zk8vTtTiN3BGOkZJw6D2B6fWvK4ziRT7ivtcOqVWCqwW59lh1SqQVWC3P0T+E+mLo/wz8OacFCmLToS4H99lDN/48xrqKy/CVxHd+FdIuoSDHNYwOh9QY1NalfC1G3NtnxNRtzbZ5X+0/4RtfE3wt1C8ZAL7SUN3bSY5AGN6/Qr+oFfC/fIPavvT9pPxBH4f+D+tSMR516gs4VPdpDz/wCOhq+Cz1r6nInP2DvtfQ+myRy9i77X0Pob9inwxbah4p1PxNcoHbS4VjtwR92SXd831Cqfzr62r5k/YYvoVj8TaWT++byLhR6qN6n9WH519N142byk8XLm6Hj5rKTxUrjXVXUqwBU8EHuK/Of4m6RFoHxB1/SLdsw2moTRR/7oc7f0xX6Ga9qdroui3mr3zBbazgeeU/7Kgkj6np+NfnH4p1abXfEepazcD99fXUlw/wBWYn+td2QRlzTfQ7sijLmm+gvhbR73xB4gstF09C91ezLDGOwJPU+wr9Avhn4L0vwJ4UttC01FbaN9xOR808p+8x/p6Cvjb9l6a3g+N2gm4wA7SRpn++UIH6193jpSz6tPnjS6WuLPKsueNPpuLXyL+2np50/4gaNrtvuje8stu9Tg+ZE/X64dK+uq+ZP262j8rwimf3mbwj6Yi/riuLKJNYuK73/I4sqlbFRXe/5Hjlh4s8C3IF14n8ByX2ojl5bLUGtop2/vPGARk99uM1Dq2sa/8TfEumaNpunw28akWumabariG3Qnk/1ZjXDDrX2P+yZ8O4NC8Mr4wv4w2qaomYNw/wBTB2x6Fup/CvocbOlg4e0tr01Z7+MnSwkPaW16anqHww8I2fgfwVp/h20IcwJunlA5llPLt+JrpqKK+NnNzk5S3Z8jOTnJye7CiiipJCiiigAooqG9uI7Synupv9XDE0jfRQSf5UID4+/bP16HUfiVZ6TCwZdMswkvPG9yW/QEV5br3gvxFoGhaRr2p6e8FhqqeZaSkghu+Dj7pI5we1VfFmpXHifxhf6nJJ5k2o3jMD/vNhf0xX2N+0V4et7j9n+8t0jGdKggnt8fwbCqn/xxmr7B1Xgo0aK66P8Ar1Z9Y6zwcaNHvo/69WT/ALLHihPEXwksLeSTN1pLGxlXOTtXmM/TYQP+AmvVq+Rf2ItZkt/Gur6G0mIb2zEyr6yRsMf+Os1fXVfPZnR9jiZJddfvPBzGj7LESS66/efL37cetP52geHUfCBHvJF9STtX+R/OsP8AZz+HOl+Ifhp4s1/VLRJp5IJrKwZxnyise4yL/tbmUZ9jWN+2LdtP8ZJ7YtlbaxgUD0yu7+te3/swQrb/ALO0Ew4MxvZG9yJHX+S1605Sw+XQ5d21+Op6k5Ohl8OXq1/mfOv7N/ihvDPxc0iSZ9lteMbK4ycDEnAJ+jYP4V941+Z+iTNb61YzRnDRzRkH0IIr9LYn8yJJD1ZQ35isM+pqNSE11X5GOeU1GcJLqvyPCf2zfFT6V4Fs/Dtu+JNWuCZsHnyo8Ej8WI/75rgv2S/hzoniq21vX/EFnHeQp/oNvFIuVDsu53+oVkAPbJqX9uaQnxT4di7LYuw/GQj+ldv+xC3/ABbDVV7jWpD+cEP+FXrRyxSho3/mXrRy1Sho3/mfN0ltceAfiw8AkJl0bVQFcjBZVfIb8Vwfxr9CIJo7iCO4iOY5UDofUEZFfCf7UMQh+N3iTZxveFj9TAlfZHwpv21L4a+HLxm3F9Ohyfou3+lRmy9pRpVnu1+iIzVOdGlVe7X6HT18V/theIV1j4pLpcDbodIthbnHQysd7/zVfqpr7K1e+i0zS7vUbj/U2sDzyf7qKWP6Cvg34Z2snj340aYmqDzvt+ptc3Wedy5aRx+QNZ5NBRlOvLaKM8ogoynWe0UcVq+k6jpbRQ6jZXFpJPEJY1mjKF0b7rDPUH1r9BPg3qMGq/C3w5eW+NhsY0I9GUbSP0rxD9uLS4Uj8MawsYEgaW1YhcZBAZR+GDj6mt39ivxC974L1TQJWy2n3XmRAn+CQZ/mDXTmFR4vBRrW2f8AwDox9R4rBxrW2f8AwD3+iiivnD58KKKKACiiigArm/ilO1t8OPEVwhwyadNg/VSK6SsTx3pE+v8Ag3V9FtpEinvbR4Y3kztDEcZx2q6TSmm9rl0mlNX7n52+FVDeJNIVuhvYAfp5i197/G1N3wc8Ur1A0qY/kua8E8L/ALL/AIpttbsbvU9f0iKC3uI5XFv5kjsFYHAyqjtX1Lq2m2eraNdaRqERms7uB4J0yV3IwwwyORweor280xlKpVpypu9v+AezmeLpVKtOUHe3/APif9k+4a3+NWjAHAmSeM++YmxX3JXD+D/hN4A8J6nFqeiaBHDexZ8ueWV5XTIwcFyccV3FcGY4qGKq88F0OHMMVDE1eeK6HxP+1TpOrXnxw1SS30u+nR4LcI0Vu7g4jHQgc19A/s76VqNv+z9Y6TfWdxZXbrdqIriMxuA8shUlTyMgj8K9VKKW3FVJ9cU6qr5g6tCFHlty2/Aqvj3VoRo8u1vwPh7R/gB8TpNXgE2hx20UcylpZblNuAeSMEk9PSvt6BfLgjTrtUL+Qp9FZYvHVMVbntoZYrG1MVbn6Hgn7S/wn8VfEHxJpmo6D9gMNpZGF1nnMbF97Nx8p4wRXRfsyeCPEXgTwpqel+IoIIpp7/zovKl8wFfLRc5wO616zRRLG1JUFQfwhLGVJUPYvY+Jf2qtE1lvjHqt7HpN/JazJC0cyWzsjYjUHDAY6ivp79nxLiP4MeF47qGSGZbPaySKVYfO3UHmu7ZVb7yg/UUBQvQAfStMRj3WoQouPw9TSvjnWoRpNfCch8arhrX4TeKJk4b+zZVz7MNp/nXyV+yYgPxy0Zm4KxXJUH18h6+2db0yy1nSbrStSgE9ndRGKaI9HU9RXm/hD4HeFPCPj2z8WaBc6hA9usq/ZJJBJEd6FOCRuGNxPU1pg8XTpYepSlvL/I0wmLp0sPUpy3l/kct+26it8PtFY9V1Tj/v09cX+wuzf8JR4mjz8psYWx7iQ16x+0/4J8QeOPBNlY+HbeO5urW9E7RNIELLsK8E8Z56E1xv7J/gDxh4L8Ua5P4i0SawguLOOOOR5EYMwckgbWPaumjWp/2bKm5K/b5nRSrU/wCzpU7q/b5n0XRRRXhHiBRRRQAUUUUAFFFFABRRRQAUUUUAFFFFABRRRQAUUUUAFFFFABRRRQAUUUUAFFFFABRRRQAUUUUAFFFFABRRXjPxo+PWjeB72XRNIt01fWoxiVd2IbY+jkcs3+yPxI6VtRoVK8uSmrs1o0KlaXLBXZ7NRXxiP2mviI115gh0cR5z5QtTtx6Z3Z/WvYfg7+0BpPjDUIdE1+1j0fVpTthZXzBO3oCeVb0Bzn1rrrZViaUeZq68jrrZZiKUeZq68j22iiivOPPCiiigAooooAKKKKACisrxZ4g0nwvoF1rmtXQtrK2XLuRkk9lA7kngCvlTxv8AtOeLL68ePwrbWukWQOI5JYlmnYep3ZUfQA/WuzC4Gtiv4a07nXhsFVxPwLQ+wKK+LPD37SfxEsLtX1O5sNXgyN0c1okRx7NGFwfrmvp/4T/EbQviJobX2ls0N1CQt3ZyH95Cx/mp7GrxWXV8Muaa07orE5fWw65pLTujtKKKK4DiCiiigAooooAKKKKAOW+LPiC48L/DvWtas1LXcFuRbgDJ8xiFU49ic/hXwfZeFPFmv3Ul1DpN7OzsXmuJVKqCTks7tgD1yTX3R8abXVbv4X68uhzTQ6jHbedA0R+bKEMQPfANfA+s+INf1cBdX1rUb5eoS4uXdR/wEnAr6XI4v2cnC17n0WSxl7OTja9zqY7rw74JTy7aPTfEuuPxPJInm2VqvdE/56yHpv8Aur2yeRDqvh2HUbVvE3gnzpbJGD3NkrbrjTn68jq0efuuPocGuINWtL1C+0y8jvNOvLi0uI8lJYJCjD8RXtOg170Xr59T2XRa95PU+/vgf4kn8V/C/RtYuyTdNEYbgkcmRDtY/pXa1w3wHh1iH4VaM+vStJqFxG1xIWjVDhzkAhQBnGPeu5r4bEJKrJR2uz4mukqsktrsKKKKxMgooooAKKKKAPlL9t7xFdPr+jeF45GW0htzeSoOjyMSoz64UcfU18319LftueF7z+1dH8WwxM1q0P2O4YdI3BLLn0yCR+FfNNfb5Vy/VY8p9nlfL9VjyhXpf7NfiO60H4uaP5UjCC+k+yXCZ4ZWHH5ECvNK9S/Zj8MXXiD4r6bJHETbaY/2y5kxwoUfKM+pJ/St8by/V5821jfGOPsJ821j7rPWig9aK+BPhQooooAKKKKACiiigBCARg9D1r5i+OP7PF5calca94DjidZmMk2mswQox5JjJ4wT/CcY9a+nj0r57/ab+MuqeFNUTwn4ZZbe9aBZbm9KhmiDfdVB0Bxzu9xivQy2VdVkqG/4fM78udf2yVHf8D53Pwu+Iguvsv8AwhusebnGBbkjP+90/HNeyfBb9nTUv7Rt9a8exRW9vC4kj05XDPIw5HmEcAewJzXhVz418XXNy1xN4n1iSRjuZmvHJJ9ete5/sz/GXXZ/E9r4R8U6hJqFreny7S5nOZYpMcKW/iU9Oa+ix/1xUW4tedr3+R7+O+tqi3FrztufVCKqIqIoVVGAAOAPSnUinIyKWvjT5EKKKqahqVjYAfa7lIyeinkn8BTSb0QnJJXZborLs/EGk3Ugjiu1Dk4AcFc/nWpTlFx3QozjJXi7hRRVfULy10+ymvr64jt7aBDJLLI2FRR1JNSlcog8QaPpuv6Nc6Rq9pHd2VymyWJ+hHr7EdjXyR8R/gRpelaxLb+H/Hfh6PnP2LVb5IJos9i3OfxANegeNvjjcal4F8Vav4W3Wtra3UGm2N0w/eu8gZnmx/CNowo6jr9Pky5nmuZnmuJXmldizu7ZLE9yTX0mVYTEQu+blXbc+hyvCYiN3zcq7bnq2g/BgTXiprvxB8FadbkglodVSdyPYAgfrX1t8LfBPhzwR4bjsfDyrLHMBJLdlgz3JxwxYcEemOK/PBSV6HA74r379nr4kar4V8AeJrmYy6jYaVJbSR2rvjYrvtcIe3Y46ZrfNMJXqU789/LY3zLC16lO/Pfy2Pr6isTwV4o0bxf4fg1zQ7pbi1mH0aNu6MOzD0rbr5WUXF2a1PmJRcXZ7hRRRSEFFFFABTZHSNGeRlRFBLMxwAB3NOr5U/ae+Ll1f6lc+A/DU0iWsT+VqE8ed0794lxzj19TxXThMLPE1OSJ04XDSxE+WIn7Q/xyn1Z7jwj4GupEtTmG5v4SQ9wx48uMjnb6kcntxXmv7SWB8X9UjUYWKC1jA9AtvGP6V7Z+zd8ERo6weL/F1sp1HAeyspBkW47O4/veg7fWvGv2pE2fHLxAOOTAePeFDX0eAlQjiPY0dop3fd3R9BgZUViPZUfsp699UeY10Pw0kaP4h+HXViCupQY5/wBsVz1b/wAOF3fEHw8vrqMH/oYr2Kv8OXoetV+CXoe4eEfjJfeAfinrvhrxEZ5/Dx1OYDcCXs8sfmX1TuV7dR6V9TadeWuo2MN9ZTxz206B4pY2BV1PQgivIf2jPg7D43s5Ne0CKKDxFAvI+6LtR/CT/eHY/hXjv7OnxP1TwN4mj8E+II7l9MnufI8pwd9lMxxkA/wknkfiK+VqYenjKPtaOkluv1PmKlCni6PtaOkluv1PsK+nFtZzXBGfLQt+VeW3lxNd3Dz3Dl5HOTn+VejLfadqtvNawXSMzqVIPB5rzy/tJ7G5a3uEKup/P3FcuDSjdPc+Tx8nJRaehXrvfBF/Jd6a0MzFngIAY91PT+RrggMkAdT0ru/Clquk6S9zfOsBmbd85xgDpWuLtyW6mOBuql+nU2767trGzlvLyZILeFC8srnCoo6kmvjD9oX4xXXjm9fRdEleDw7bycDo14w6O3fb6D8a7f8Aa88T69fyab4f0f7Q2iTxmSdoI2PnShsBGx2Awcd80fs8fAiUyW3irxzabVUiSz02Qck9nkH8l/OujBUaOFp/WK2/Rf1/SPs8DChRpLE1Hft/X9WOD1Lwxq/h/wDZoe71a1Nr/aniCC4t434cx+RIMkdskEivHa+0P2zk/wCLQ22MALq0PH/bOUV8X17OV1nXpSqPq2ezllZ1qcqj6sK9d+BXh3UfFXgT4gaJpKJJey2ls8SM2NxWQnA9z2ryKvpP9hb/AJC/ij/r3g/9CatMxm6eGlJbq35o0zCbhh5SXS35o8r+Fnj7xB8L/FjtGkrwNII9Q0+UlQ4Bx3+647H8K+5PBfifR/F3h+31zRLpZ7WYfRo27qw7MD2ry/8AaF+C9v41gl1/w/HFbeII1+dPupdgdj6P6Hv3rxb9m7UPGXhP4uWvhpLK7WK9nEOpWcqMBGo6y+xXHXuOK8XERo4+i60NJrdf1+DPHrxo46k60NJrc+06KKK+fPBCiiigAribD4W+CbPxpceL49GjfVZ3MhaRiyI56uqHgE+tdtRVxqShfldrlxqShfldriHvXyf8ffB/hPxD8VdVv5fiVpGk3jCGOayubSUmNkjVfvjg5wD+NfVV/dQ2VjcXtwwWG3iaWQnsqgk/oK/N7xfqs2u+J9R1i4YmS9uZJ2z/ALTE/wBa9jJKM51JSjK1l/W/oetk1GU6kpRlay/rc73/AIVToZ5X4r+Eyvr84rV8G+A/B2h+LtJ1O8+LHh+YWt3HL5MFrMxchuBnoM+teMU6P745I9x1FfQyoVXFp1H9y/yPflQquLTqP7kfp0GVwGXBU8gjvXD+MvhT4N8VeJLPxFqNjJFqdrIr+fbSGMy7TkB8dfr1qX4H+If+Eo+Fmhaszh5jbiGc/wDTRPlb+VdpXxN50KjSdmtD4xudGbSdnsclq/hVgzXGlyYbOfLY4P4Gq0t1cQaKX1m0W5lE3lxJMvKgDk57121cp8RT/o1mP9tv5VtRqyqSUZHl16MaUXUj/wAAoaFqlq+pww/2TZwtIdqSIpypPQ806HRtZ1i5MmoSPHGrEbpO49lrF0b/AJC9n/13T/0IV6lWlefspe71MsND28ff6Gfpej2Onw7IolkYncXkG4k/0rQoorglJyd2enGKirLY8b/a3m0c/DuysNZvbuyjuNRRo5be2Ex3IjcFSy8YbrntXyn/AGX4DH/M0ayfrpCj/wBq19GftvtjwdoA9b6T/wBAFfI1fWZPSbwyak1v2PqsppN4dNStudcum+BFznxLrJ/7hS//AB2vb/2Q77wvYeLdU0nRtQ1C+ub61EmZrRYVRYzzyGOSd1fMs0ckMhjkGGGMj6jP9a9n/Yy/5LEf+wZP/Na6Mwo3w025N6eR0Y6lfDTbk3ofadRiGETmcQxCYjBk2DcR6Z61JRXxR8cFFFFACMNwwaKWigAooooA8z/ac13+wfg7rEiPsmvQtlEfdzz/AOOhvzr4Oxx0r9L9b0jS9bsjZavp9tfWxOTFPGHXPrz0NeJ/GH4U/CTw34Zu/E19o+o2cMLIrJp05GSzBRhWyO9e7lOPp0I+zcW22e3leOhQj7NxbbZ8eUYNexaTofwa1TSNX1eK58WRW+lRxyzI6xlnDyBAFPrlhXXfBvwN8GPH2q3ljpsPiaSWzhWZxdzqispbHAUete5Ux8YRcnF2W+h7U8fGEXJxdlvoa/7D/iBpNP1zwvM3+pkW8gB/ut8rAfiM/jX0tXP+DfBfhjwfbNb+HdHtrEP/AKx1GZH+rHk10FfIY2tGvWlUgrJnyeMrRrVpVIqyYVzvjWxub+O2W2VGKEkguF/nXRVxHxEA/tG04/5Yn+dThk3UVjzcW0qTuV9M0LUodStppI41RJVZj5qngHPrXf15Pbxsl3CGTGXQ9OxIxXrFa4xO6uzDANWkkgoooriPQPnb9uI/8Ux4bH/T5Mf/ABxa+TYxmRR6kV9WftzsBoHhdWIGbqfkn0VK+WdMjW41C3gVxukmRFGepJxX2eTu2ET9fzPr8pdsKn6/mb3xQsP7M8cahYbdoh8oAen7pD/WvRP2Mv8AksZ/7Bk/81rA/agto7P436+iYVWMLAeg8lB/St79jJl/4XGeR/yDJ/5rTry5svcv7v6FVpc2Acv7p9qUUUV8WfHBRRRQAUUUUAFFFFABXk/7Wn/JENX/AOu1v/6NWvWK5r4m+EYPHPgu+8M3N3JaR3Ww+cihihVwwOD16Vvhaip1oTlsmjfDTVOtGctk0fDngrj4cePD/wBOlp/6VxV6f+w3/wAj1r//AGDF/wDRgr0XQf2c9L0vwl4g0JvEl1O+sJEn2j7Mq+SI3DjC5O7JA7iuh+CHwbs/hnqOo38WtzanPeQrD80AiVFDZ7E5Oa93F5jQqUasYvV7aeh7eKx9CdKpGL1b0/D/ACPU6KKK+bPnQrkviBalntLndgE+VjHqetdbWbr+mNqkMEayiPypQ/IzkVtQnyTTMMTDnpuJzGq6YV8S2NuknMiRnJHTb1/lXc1mXekmfXbTUhKAIE2lCOvX/GtM9adapzKIqFLkcvNhRRRWB0GN40traXw3qFxNaW88ttaTSQmaJX2MEJBAI9QPyrw39kjWbvxlJ4lbxFb6fdtYm1NsfsUamMsZckYH+wv5V9CX9st5Y3FnISEniaNiOuGBB/nXnHwF+FbfDKDWVk1ldTfUpIjlbbyggjD4H3mz9813UasI4apF/E7W+/U7aNSmsPUjL4tLffqYv7WF7L4f8Cwa1pMdtBqL30cT3BgR3ZMHgkjpXUfAVIb/AOF/h7X7q1tTqd3abprhIFR2O4jqB7CrPxn8BL8RPB50I6kdOZZ1mWbyfMAK9tuR/OtrwBoEfhXwbpfhuK4a5TT7cQiZl2l+5OO3WiVWDwkYL4r/AIBKrD6qoL4r/gbtFFFcJxBRRRQAUUUUAf/Z">
            <a:extLst>
              <a:ext uri="{FF2B5EF4-FFF2-40B4-BE49-F238E27FC236}">
                <a16:creationId xmlns:a16="http://schemas.microsoft.com/office/drawing/2014/main" id="{7A01B6C3-F8BC-43C0-8EE9-05EDB04FE8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5" name="Picture 4">
            <a:extLst>
              <a:ext uri="{FF2B5EF4-FFF2-40B4-BE49-F238E27FC236}">
                <a16:creationId xmlns:a16="http://schemas.microsoft.com/office/drawing/2014/main" id="{C13B9A46-32B1-4BD2-A822-18FDA31E4D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207" y="234008"/>
            <a:ext cx="7670800" cy="5834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3080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279576" y="113985"/>
            <a:ext cx="7848600" cy="1181100"/>
          </a:xfrm>
        </p:spPr>
        <p:txBody>
          <a:bodyPr/>
          <a:lstStyle/>
          <a:p>
            <a:pPr eaLnBrk="1" hangingPunct="1"/>
            <a:endParaRPr lang="en-GB" altLang="en-US" sz="4000" dirty="0">
              <a:latin typeface="Avenir LT Std 65 Medium" pitchFamily="34" charset="0"/>
            </a:endParaRP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
        <p:nvSpPr>
          <p:cNvPr id="7" name="Rectangle 6">
            <a:extLst>
              <a:ext uri="{FF2B5EF4-FFF2-40B4-BE49-F238E27FC236}">
                <a16:creationId xmlns:a16="http://schemas.microsoft.com/office/drawing/2014/main" id="{83F0CF0D-D6B1-4D8C-857F-BF0E10A99E56}"/>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0" name="Rectangle 9">
            <a:extLst>
              <a:ext uri="{FF2B5EF4-FFF2-40B4-BE49-F238E27FC236}">
                <a16:creationId xmlns:a16="http://schemas.microsoft.com/office/drawing/2014/main" id="{5878449A-7571-43DB-B53B-8700B6008FF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1" name="Rectangle 10">
            <a:extLst>
              <a:ext uri="{FF2B5EF4-FFF2-40B4-BE49-F238E27FC236}">
                <a16:creationId xmlns:a16="http://schemas.microsoft.com/office/drawing/2014/main" id="{ADD9B904-EFF7-48FC-AF93-27F9AD35B5B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3" name="AutoShape 8" descr="data:image/jpg;base64,%20/9j/4AAQSkZJRgABAQEAYABgAAD/2wBDAAUDBAQEAwUEBAQFBQUGBwwIBwcHBw8LCwkMEQ8SEhEPERETFhwXExQaFRERGCEYGh0dHx8fExciJCIeJBweHx7/2wBDAQUFBQcGBw4ICA4eFBEUHh4eHh4eHh4eHh4eHh4eHh4eHh4eHh4eHh4eHh4eHh4eHh4eHh4eHh4eHh4eHh4eHh7/wAARCAGeAL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ooooAKKKKACiis3xFr+i+HbBr7XNUtdPt16vPIFz9B1P4U0m3ZDSbdkaVQ3l1b2ds9zdTxQQoNzSSOFUD3Jr54+In7TumWizWngvTWv5hwLy6ykQPqF6t+lfO3jbx94s8ZzmTxFrFxdpnKwBtkKfRBx+eTXrYbJq9XWfur8fuPVw2UVqus/dX4n1V8Q/wBo3wdoPm2nh9X8Q3y8ZhO23U+7/wAX/AQa+dfHfxo8feK5ytxq8mn2ituS109jCg9MkHc34n8K85JyaSvocNlmHoapXfdnvYfLaFDVK78z274d/tGeMdBaO115U8QWK45lO24A9nHDf8CBPvX0b8PvjF4G8Z+XBZaoLLUH/wCXO9xHJn2zw34E18CUqnac1licnoVtYrlfl/kZYnKaFbWPuvyP087ZHI7UV8HfDz42eOvCBSCPUTqenrjNrfEyAD0V/vD9fpX0d8Pv2hvBXiTy7XVnbQL9sDbcnMTH2cf1xXz+JyrEUNbXXkeDiMrr0dbXXkev3M0dtbyXEzbY413McdBWZB4j0maZIY53LuwVR5TDk/hUmtTQ3Hhu6nt5o5onhJV42DK30Irz/R/+Qraf9dk/9CFc1ChGcW30PBxOInSmorqep0UUVynaFFFFABRRRQAUUUUAFFFcB8QPi94H8Gq8N9qi3l+o/wCPKyxLID6MR8q/8CIq6dOdR8sFdl06c6j5Yq7O/rmPHHj3wn4LtjN4h1m3tXxlYAd8zfRBz+eBXy18RP2jPGevGS18Pwr4fsmyAYTvuGHvJ2/4CB9a8XvLm8vLh7i7klnmc5aSQlmJ+pr28Nkc5WdZ2XbqezhslnLWq7H0P8Q/2ntSu1ltPBemLYxHIF5dYeU+4Tov45rwPxF4g1nxFfNfa5qNzqFwxzvnkLY+g6Cs3Y/9xvyo2P8A3G/KvoMPg6GHX7tf5nu0MJRoL3ENop2x/wC435UbH/uN+VdVzquNop2x/wC435UbH/uN+VFwuNop2x/7jflRsf8AuN+VFwuNop2x/wC435UbH/uN+VFwudN4Q+IHizworQ6LrE8Vs4w9s7b4mHptPA/CvZPAHxx0ebUbNPE1u2nssiE3EWXi4I5I6j9a+ddj/wBxvyo2P/cb8q5a2EpVb3Wp5uNyrC4zWpHXutz9K9D1rSddsVvtH1K1v7ZgMSQSBh9D6H2OK0K/Nvwz4j8QeGr5b7QdRu9OnB+9A5UH2I6Eexr3/wCHn7Td9b+XZ+NdJ+1JwDe2ahZPq0Z+U/gRXzeJyWrT1pvmX4njYnJ6tPWm+ZfifUtFc74M8beF/GFp9o8P6xa3hAy0QbbKn+8hww/LFdFXjyjKLtJWZ5Moyi7SVmFFFFSSFFFFAEN5bQXlrJa3MYkhkUq6How9K5gfDL4e5J/4QvQSSeSbJP8ACutoHWrjUlH4XYuM5R+F2PJb3QfAVveTQD4eeHWEblcm1TnH/Aai/sfwH/0Tvw5/4DJ/8TVzWP8AkLXf/XVv51DbwTXD7IInlbGcKMn/ADzXsJaJtv72eLLMcXzNKbIf7H8B/wDRO/Dn/gMn/wATR/Y/gP8A6J34c/8AAZP/AImr39lan/0D7n/v2aP7L1LOPsFzn/rmaXu/zfi/8w+v43+dlH+x/Af/AETvw5/4DJ/8TR/Y/gP/AKJ34c/8Bk/+Jq9/ZWp/9A+5/wC/ZqG5tbm2IFxBJET03rjNNWez/Fg8wxi+2yv/AGP4D/6J34c/8Bk/+Jo/sfwH/wBE78Of+Ayf/E06iny+b+9k/wBpYr/n4xv9j+A/+id+HP8AwGT/AOJo/sfwH/0Tvw5/4DJ/8TTqKOXzf3sP7SxX/Pxjf7H8B/8ARO/Dn/gMn/xNH9j+A/8Aonfhz/wGT/4mngEnAGTVn+ztQ/58bj/v2aGkur+9jWY4t7TZT/sfwH/0Tvw5/wCAyf8AxNH9j+A/+id+HP8AwGT/AOJq5/Z2of8APjc/9+zR/Zuof8+Nz/37NLTv+LH9fxn87Kf9j+A/+id+HP8AwGT/AOJp0OieA5Jo4/8AhXfhwbmC5+yp3P8Au1Ylsb2JDJJaToo6lkIFMs/+PyD/AK6r/MUWVtG/vYLMcXfWbOxsPh/4HsLyK9sPCmj2lzEQ0csNqqOp9iBmunoHQfSivGlOUvidz2ZTlL4ncKKKKkkKKKKACgdaKB1oA8s1j/kLXf8A11b+dYXjeWWH4ceK5oJZIpU0mVleNirKdy8gjkVu6x/yFrv/AK6t/OsbxbDBceA/E0N1diztn0uUSzmMv5a7k52jk/hXux2j8jx8D/vkP8X6nx//AG9r3/Qc1T/wMk/xrrtL1nWW+E2tTHWNSMi6pbqHN1JkDY3Gc1Q/4R7wV/0UBP8AwUzf410+n6H4VX4Y6tCnjZGtm1OBnn/syUbW2thdvU59a92tVptLR7r7L7+h+nVqlOy0e66Pv6HnP9va9/0HNU/8DJP8a+pPgjc3N38GtDmuria4lNxdgvLIXY4l9TzXz1/wj3gr/ooCf+Cmb/Gvo34R2thZ/CXRYNN1IalbCe623AhaLcTLyNrcjB4rmx84ShHlXXs10fkeNxLOLwLsuq6NHR0UUV5h+eBRRRQBJbf8fEf++P518w/GfxFr9t8VPEkFvrmpQxR37hES6dVUYHAANfT1t/x8R/7w/nXzr8XNE8Kz/E7xFLe+NUtJ3vmLwnTZX2HA43Dg11YJxVZ8yvp2v1R9Zwq4qpU5lfRdLmN8JfEWv3HxF0SG41vUponulDI905UjB6jNcvJ4o8S+Y3/FQ6t94/8AL5J/jXefC7Q/CkPxB0WWz8bJdSrdArCNMlTecHAyeBXOSeHvBfmN/wAXATqf+YTN/jXoxnS9q/d6L7L8/I+wjKn7R+70XR+fkej/ALLWsatqWveI4tQ1S9u400ncqzTs4B81ecE17ZZ/8fkH/XVf5ivIf2bNM0Gx1rxDJo/iVdWlbStrxiykh2DzF+bLcH6V69Z/8fkH/XVf5ivLxbi6snFfhbofCcRtPHe6ui8j1gdB9KKB0H0or5o1CiiigAooooAKB1ooHWgDyzWP+Qtd/wDXVv51z/j3/kmXi7/sES/+hJXQax/yFrv/AK6t/OqzLazWd3Y31nFe2d3CYJ4ZCQrocZGRg9hXuxdkn6Hh4arGjiY1JbJ3Ph6uw0r/AJJDrf8A2Frb/wBAavpD/hX3w2/6EPTP+/8AP/8AF1aj8IeBI9Lm0uPwXpwsppVlki86bDOowD97PevUqZjGSVovddv8z7apxRg5JaS3XT/gnxrX1h8B/wDkimhf9fF5/wCja0P+FffDb/oQ9M/7/wA//wAXW9ZWumabpFtpGjaZBptjbs7RwxMzAFzljliT1rHF4yNeKiota+XZnm5znuGxuGdKmne6eo6iiiuI+RCiiigCS2/4+I/94fzr5O+OH/JXPE//AGEH/kK+r422urdwQaydY8JeBdY1S41PU/BemXN5cuZJpWlmBdj3OHxW+FrqhU5mr6HvZFmdHATnKqnr2PmH4O/8lK0L/r7X+Rrk5f8AWv8A7xr7J0rwh4D0rUIdQ0/wVplvdQNvikWWYlW9eXxVU+AfhuSSfAWlZP8A02n/APi67VmEVNy5Xsu3n5n0K4owam5Wl06evmeVfskf8jH4l/7A/wD7VSvebP8A4/IP+uq/zFZ2gaH4X8Om6k8PeGbHS5rqLyZZYZJGYpkHHzMR1ArRs/8Aj8g/66r/ADFcGIq+1qSmlb/hj5fOMdTxuKVWntZbnrA6D6UUDoPpRXzh3hRRRQAUUyd/LiL4zjtRQA+gdaKB1oA8s1j/AJC13/11b+dVatax/wAha7/66t/Oo7W2uLqQx28TSMBkgele6naKPm5JuTSIaKv/ANjan/z5y/8AfNH9janj/jzk/Kl7SPcfsp/ysoUVf/sbU/8Anzl/75qveWlzZuq3MLxFwSu4dRQpxezE6ckrtEUcckhIjRnI67Rmn/Zrj/n3m/74NUPEmoX2l/D/AMW6hp11La3dvpMskM0TbWRhjBB7GvmBvix8SQf+R31z/wACm/xrooYepXvy20PbyzI5Y+k6kZ2Pq77Ncf8APvN/3waR4ZkUs0MqgdSUNfKP/C2PiR/0O+uf+BTf417P+zl4u8TeJtK8WL4g1y/1MW8VmYRczF9haRs4z0zgVdfCVaMOeVrafnbsdOM4bnhaMqznex6HRSgEtgdewp/kTf8APKT/AL4Ncx8zYjoqTyJv+eUn/fJo8ib/AJ5Sf98Gi4WZHUtn/wAfkH/XVf5imtDKq7micKOpKkCnWf8Ax+Qf9dV/mKHsNbo9YHQfSigdB9KK8E+lCiiigAPNFFFABQOtFA60AeWax/yFrv8A66t/Ouf8e/8AJM/F3/YIl/8AQkroNY/5C13/ANdW/nWP4sSzk8BeJl1CWaK0Olyec8KhnVdycgHrXuxdlH5Hj4F2xkP8X6nxfvf+83511+lM3/CotbOTn+1rbn/gDU77D8N/+g54g/8AAGP/AOKrp7C08CD4Y6rHHq+tm0Op25kkNmm9W2NgAbuQa96rWTS0e66eZ+n1aqaWj3XTzPJ97/3m/OvrT4KEn4JeFcnPF5/6VSV8+fYfhv8A9BzxB/4Ax/8AxVfSHwvj0yL4S+Gk0ee5nsgLvy5LiMI5/wBJkzkAkDnNcuYVFKEVZ79vJnh8TVFLBaLqv1LXjj/kl/jT/sCzf0r40f7xr7L8cf8AJL/Gn/YFm/pXxo/3jVZXtP1/QOFP91l6ja+gv2TP+QZ4z/64WP8A6Mevn2voL9kz/kGeM/8ArhY/+jHrbMv4D9V+aPSzz/canoe06P8A8hi0HYzr/Ovlrxp8RvHtr4y1y3t/GWvRQxajcJHGt7IFRRIwAAzwAK+pdH/5DFp/13X+dfLXjXwPdXHjHW518R+FIxJqNw4WTVkDLmRuCMcH2rz8F7P2j9p2PmuFvZ3qe08jQ+H3xC8c3j6+Lnxdrk3k6JcTR771zscFMMOeCMnmuY/4Wd8Qv+h28Qf+B0n+NdP8P/BtxZvrxbxD4Yl83RLiMCLVFbaSU5PHCjua5j/hAbv/AKGfwj/4N0/wruh9W55aLp0Pq4rD88tF06Hsn7OXinxH4i0zxOuu65qOprAtuYhdXDSBCX5xk8V6lZ/8fkH/AF1X+Yry39nLw/Nomm+JjLqmj33mrb4+wXgn24f+LHSvUrP/AI/IP+uq/wAxXl4jk9rLk2/4CPg+IOX6++TayPWB0H0ooHQfSivnDpCiiigAooooAKB1ooHWgDyzWP8AkLXf/XVv51z/AI9/5Jl4u/7BEv8A6EldBrH/ACFrv/rq386gRo/Kmgmt4LmCeMxywzxh0dSQSCD16Cvdjok/Q8LD1VRxEaktk7nw5muw0o/8Wg1v/sLW3/oDV9S/2J4V/wChN8N/+C2L/Cpl07w+tnJZr4V8Pi2kdZHiGnx7WYdCRjBIr0qmY8yXude59nPirDSS9x/gfEma+tvgn/yRLwr9Lz/0qkrf/sTwr/0Jvhv/AMFsX+FXQYY7O3srOztLK0twwigtoRGi7m3HAHHJJP41jisX7eKjy2s7/gzzc4z2jjsP7KEWndMyvHH/ACS/xp/2BZv6V8aP9419l+OP+SX+NP8AsCzf0r40f7xrqyvafr+h6/Cn+6y9RtfQX7Jn/IM8Z/8AXCx/9GPXz7X0F+yZ/wAgzxn/ANcLH/0Y9bZl/AfqvzR6Wef7jU9D2rRv+Qxaf9d0/nXxd4/A/wCE68Qcf8xS5/8ARrV9lWsxt7qOdRkxuGA9cGuU1D4bfDXUNRudQu/CTSXFzK80rDUrgZZiSTgPxya83CYhUJuUk3ddD47IMzoYBzdW+ttj50+GH+t8Sf8AYAuv5pXIV9gaX8P/AIdaWbo2PhVojdW7W03/ABMrht0bY3Dl+Og5qn/wqv4W/wDQnt/4NLn/AOLrsjmMFOT5Xr6f5n0MeJsEpN66+Rwv7J//ACDvFv8AuW3/AKHXtdn/AMfkH/XVf5isrwx4c8K+FbW9h8NaH/Z5vQgnY3csu4Kcj75OPwrVs/8Aj8g/66r/ADFedXqKrUlNLf8AyPks4xlPGYt1aezsesDoPpRQOg+lFfOnoBRRRQAUUUUAFA60UUAef6loOrTajcSx2bsjSMVII5Gar/8ACO6z/wA+L/mP8a9IorrWMmlayOF4Cm3e7PN/+Ed1n/nxf8x/jR/wjus/8+L/AJj/ABr0iin9dn2Qv7Pp92eb/wDCO6z/AM+L/mP8aP8AhHdZ/wCfF/zH+NekUUfXZ9kH9n0+7PL9c8H65q3g/wAR6LDbpDcahp0lvC0rYTc2MZIrwJv2Y/iITzc6IP8At5b/AOJr7NorWjmlejfktqevgMVUwNNwpbeZ8Zf8MxfEP/n60X/wJb/4mvT/AII/CbxV4F07xEurfYp21CO2WFbWUucxuxOcgY6ivfqKqrm2Iqx5ZWsbYnMa2JpSpT2Z5v8A8I7rP/Pi/wCY/wAaP+Ed1n/nxf8AMf416RRWH12fZHhf2fT7s83/AOEd1n/nxf8AMf40f8I7rP8Az4v+Y/xr0iij67Psg/s+n3Z5v/wjus/8+L/mP8aktvD+sLcxM1k4VZFJOR0z9a9Eoo+uz7Iay+n3YDpRRRXGdwUUUUAFFFFABRRRQAUUUUAFFFFABRRRQAUUUUAFFFFABRRRQAUUUUAFFFFABRRRQAUUUUAFFFFABRRRQAUUUUAFFFFABRRSUALRRRQAUUUUAFFFFABRRRQAUUUUAFFFFABRRRQAUUUUAFZ3iDWLXRLJbq6SaQNII0SJQzMx6AZIH61o1zHxLhMnheS4AJNpLHcYHU7W6frWtGKlUUZbEVG1FtbmdceOrt/+PLRNqno1xOAR9UAP/oVdJ4V1Ya3osV/5YikLNHLGDnY6kqwB7jIOD3GK83Pyt9K6H4a3Ji1PU9O3HZII7qMH12+W4HsNin6vXdXw8FTbitUcGGxU6lTlkd3SMyqpZmCqBkk9AKWuM+JWoSbYNDhYqLtTJcEcfuVOCoPuSB9K4KVN1JqJ31JqnFyZW1rxnd3UrQ6B5ccCnBvZV3eZ/wBc16Y9z19O9YbXurO+59e1QnOTtn2D8hwKhAVQANqqBgdgBUtrZ6re2P22x0e7ntyN0cgMaiQeqh3BPscAH3FevGnTprRJep4zrV6z92/yLdj4g8RWLApfi/iHWK6UEkezjkH65Fd74f1e11rT1u7bcpBKSxOMPE46q3+ea8xhkWWMSRk4yRhhggg4IIPIIIIP0rW8F3ZsfFUa5Kw38ZikHbzF5Q/XGRWWIoRlFtKzRthcVPnUJs9JrzzXPEmtPrl5Hp+oJbWlvMYEQQI5crgMxLc/e3DH+zXfzyxwwPNK4SNFLMx6ADkmvH9PZ5bNbiUETXBM8oI53uS7fqxrnwdNSvJq50Y6rKEVyux0Nv4v8QREebHp1yg/2GRz+IOP0q9D48YAG70O4jH/AE7zLKfyO3+dc5YWN7qmojT9PaGOQRNM8koJVVBAAwMckn17Hr0pdRsdR0u6ittTto4zKD5UsUu+OTHUcgFT7EfQmup0aLdrK5yxxGIUOfodvp/jDQbuVIGu3tJnICx3UZjyTwBu+6ST0wa3wc15DLGksZjlRXQggqwyMEYNdx8OL6a60Wa0uJHkksJzbh2OS6bQyE+uFYLnvtzXJiMNGEeaJ14bFuq+WS1Onqve31lYxrJfXlvaoxwrTyhAT7E1j+Ntcm0exijs1V767cxwbhlUwMs5HcAdu5wK89MCtK9xcO91cOP3k053M359B7DgVNDC+0XNJ2RWIxcaL5bXZ6fH4i8PyOEj13S2YnAAu48k+3NaQZSBgg56V49i3dmhxFkAhl44qfS573RXEujy+UudxtWOYJR6Y/hP+0v6jitpYFW91mNPME3aSPW6Ko6DqUOr6Rb6jAGCTKTtbqpBwVP0IIq9XntOLsz0U7hRRRSAKr6laJfafc2b4xPE0eSOmRjNWKKadncDxyxZjZQh1IdB5bZPOVO3n34rS8OXBs/FWmXAOFldrWQnoFkXI/N0jH41FrEH2TxNq1soO37QJx6fvFDY/CqGpTNbWMl3HnzLYrcpgfxRsJB+qgV7tvaL1/U8Bfuq3oz2WvNPF8jSeMtQVjxHBAqewwxP64/KvSUYOgYEEEZBHevOPGcfl+MbxiMebbQsg/vY3Bj+ZFebgvjfp/kenjr+yMS+RZYo4H5jnuIYZB6o8qow/EMRXsSIqxCMKAoGMV45qTeXZtcDrbslwB6+WwfH47cV7DbyLNBHKjBldQwIPBBrXHXtH5/oY5da0jzXxRALTxdqUMYxHMsN1gdAzgqf/RQP4ms9JDDqGn3I58i8jfHrzj/2atPxjMJvGd8EwVhtoImb/by7FfwDKfxrNSMzX1hbjrPdxJ9Oc/8AstdVP4Fft+hy1P8AeNO56B8QJ/s3g/UVGA00Ytl/7aEJ/Jifwrz4DAA549a6r4oXGRpVip5kuHuDnoRGpGPzkU/hXLZHLN9TWWEjakvM0zCV6ij2LXh/VptC1K7ulsWvI7mKJMJIqvHsL5xuwDncD17VL4g1ybXpbQNp8lnBbMznznRpHYjHRCQAPrn2q1onhG41PQrbUm1WW2nu4xMqCNXREblBg4OduMnPUmsi5hns7+50278v7RbFdzRk7XVhlWGemfStF7KVRtfEv+GFU9vTpKL+EjnkjgjaWaRY0AyWY44rtvhvZz2+k3F5cRPE19P5yI4wyoFVFz9Qu72DAGuO0Oa103Xlvr+1jvLeWVAJJeWtGJABUHjbnqcAjJOa9ZGO1c+Nm4x5bbm+ApR+O+pwPxJ8z/hI9Mx9w2cy/wDAvMjP54BrBt4YrrVNPs7mQx209yqSsrFSwwTsyORkgc/h3ruPiDpU2o6XFc2kfmXVi5mjQdZBjDL9SpOPfFcCPIvLUYO+J+44IIP6EEfgRW2GkpUkl0McXHkr87Wh6XL4X8OvafZToeniID5QtuqlT6ggZB9wc15vGjRtcQmRpfIuZoVdjlmVJGVST3OAMnuc10nhrxZNaPFY67NvjYhIb0jAz2WT0P8AtdD7Vrap4N0y9u5LqCa8sZJSWlFvKArsTksVIOCfUYrGnOVCTjVejOmtCOJgnTIPhd5n9i3zSZwdQkKZ9Nif1zXW1V0mwttL06Gws0KQRDCgnJ5OSSe5JJJ+tWq4a01Obkjspx5IKPYKKKKzLOb1zxjpmnyva2qyaheKdrRQkbYz6O/RfpyR6Vg2fjLVY9Vim1RbVNNkbZIsSnMAPRix5OD16DvWVrGmPoOrNYyZ+zTu72cp6MCSxjJ/vrk/VQDyQxqAgMCCMg9Qa9enh6XLor36nk1sXVjUttY1fG8kL+Mibdkb/QI/N2kH5t7Ff/Hcfhise5Ma20rS4EYQls+mOaS2t4LdfLt4UiUnOEXAJrzb40/EG30LTzo+lus2pXIG9sZSKPPIPYk4Ix25zzXVQouTUImdOjUxuI5aa1Z9NeGFkXw3pizAiUWcQkB6htgzn8a5v4m2pjax1dV+WMm3nb0Rvuk+24CtrwJr1v4n8IaX4gtcCO+t1l2j+BsYZfwYEfhWpfWlvfWktpdRiSGZCjqe4NeNGbpVuZo9etSvF05HlRXBw1WdO1rXtM05NNsrq1NtGuyF5oi0sK9gOcNjtkGvKND+LFhJ4om8M3Gn3ksn202ljLEVczDftQNkjB7Zr1NNN19xlPDt+RnHMsC/zkFexVpcllUt87HlzwuLwkrOLRWij2lmaRpZHYvJK5yzseST/nsBWx4Is/7Q8TiZlzb6cpZj2MrDCr9QMn8a8q+L/j7UfAl/BpMmhNHeXMAmjllmUoqliDwuQWGDxn0r6F8G21jb+GbBtPjKwzwJPuY5Zy6hizHuTmsMVJ06Sl/Nsb0MvrR5a1VWT28zj/HEwn8YtAGGLW0RQhPOWJYsB6Y2j8KyWVXRlYkAgjI6jNdf8W7rRNH8Dap4h1fTbO8+wwFoRPGGzIflQDP+0RXz5+zU3i7xrrmprqPiK6j0mwg3SEqjnzGJ2KGcHAwGJ+nvVYZqVB1NlE2qZVWrxnXi1Zdz2C01nxBZ2sVrBrH7mJBHHutI8qoGAOnPFUz5sk81zczvcXEzbpJXABbHTgcAD0FaFvolxeSSR6T4g0HV5I/vRxyGNk/3ihf/ANBFcR8SPGdv8Pr21sfEemzie7iaWL7JIsqFQcHLHaRz7VVJRnLlp2u/kcTwuMqP2fK2butKz6LfRoMyPA6R+7MCFA9ySMV6B4p8ST6TLa2Njbx3F48fmSCViqIgwATjuTwPox7Vzfw30xvE2l6V4quvLi0+eNLq0tASWJ6q0hwBkHkKO/OTxjn/AIyeMdD8K/EPTbPUblkOo2I85yMiALI3ls3fDb3HttB7msnGNaqqdrtXN6GFxFOnLlj73b0PSNC8W6dfSLa3hNhfHgQzH5XP+w/Q/Tg+1UPFXhVpJpdU0SNVuD81xbE7Un9x/df9D39a49Gtr60WRGiuIJVyrAhlYeoPQ1Lbtc20XlWuo6lbx9BHHeSBFHsucD8MUlh+SXNTdvIx+uRnHlqxI0aK6tzmMlGBV45FwQejKwPcHg12/wAONRkm06fS7h3eWwdVjdjktCwzHk+owy/8AzXFQxrFGVBZiWLOzMWZmJyWJPJJJ6mul+GMbtqus3IX90I7aHd/tr5jMv1AdP8AvqniknSl5EYKTVWy2O7ooorxz2QooooAp6za2l5plxDfW0VxD5ZZkkXIOBn+nWvj/wCDnjvxJ4m+I9j4dutSC2F/PIFJiVniXkqAx5PbqTX2RcR+bbyxf30ZfzGK/PzwtdSfD/4u2ct8hj/sfVNkwPGEVipP/fJzXt5THnp1Y9bafielgcJRxNOpGcU3bT8T334kfEDwL4F11tFuP7Y8S38JH2iBZUjgiPdWKgFjjqvzD1riPjjr/hT4l/D+z8WeG7U2N9oLra3tlJGFaOCQ/IRt4KB+AR/f7V5R8TrK8sPHerR3rM7zXLzxy5yJo3O5HB7ggineGI5rfwv4jv5MraS2qWYJOBLK00UgQeuFjZvbA9RXrU8HCEYVVJ82n476Hq4bLKGGhCpT0enzufT37FmsT3vw61HS5CWTT7/90T2WRQcfmCf+BV7pcBmtpVjzvKMFx644rxf9jbRW034VS6jIuH1K+kkU+qJhB+oevbK+bzBx+tT5e54mPcXiZ8vc/PLwXqMeh/FSDV76MSfYbq4uNh/ikRZGUf8AfQWn+IPiZ441jW5NUufFGrRTF96Jb3TxRxeyqpAAra+PPhe48GfF6/L2mbC7nN3ag8LJE5+Zc/mD6VjXnhPR7iL+1NM8Y6OLFxnybpyl1Fx9xo8fMR7cGvrIyoz5asle6PqIyoz5ajW6LXxG8aX/AI48K6Dea04l1XTTPbS3G0Bp4jsZGbH8QIYf5NfbfwtkaT4beG3bOTpsHX/cFfAenae+ua/YeHdHV5jPOsMJIwZGYgFsdh7elfoloGnrpOhWGloQVs7aOAEd9qgZ/SvGzlRhThTirbv5HkZuowpwhHzZ5V+2G0y/BmbycgG/gEmP7uG/rivln/hINQ0z4Vw6HYzy28Gp6lPLePGxBmWOOJUjJ/ujLEjvuHpX2h8edCfxF8Jdf0+JN8y2/wBoiA6lozvwPwBH418aeB9S8K32h3fhfxdJc2UTT/arDUoI/MNrKVCurJ/EjBU+hUVplMk8PtezuzXK5J0HpezOY8Oa1qXh/V4NX0m7mtbu3YPG8bYOQeh9Qe4r079qjxA3iLxXokxXbKmiwSTIBwjyjeVrNh8OfDzw/nVtS8cWniRYjvg0zTbd0eZuoWRmACLnr1rR+C/hnUvit8WH1jVY86fbzLd3zqMIoGPLhX24Ax6CvSqVKfP9Yasop67fLU76lSnz+3tZRT1Prz4aaa2kfD7QNMdSr22nwxsD2OwV8afHG7vPGfx21Sztjuk+3jTLVc9AjCMD8Wyfxr7sUBQAoAAGAB2FfCvxV0670P47+I4LbctzJdTzW23rumQyIV98uPxrxMonetOfWx4+VTvWnLrY9jbxn8FvC8Np4Xi1O7WewjW3lvtNiYq0g4ZmwCjnOeSrY6ZrovGoTRfhte+OdD1221jT7e3E0KvBzMCwXBdWABGf7tfFQyMDPHSvZND1e80r9ljW7K9lbydU1dbfT1Y/eUANIR7AgfnXo1sC6XI4ybu1e/XuaYvI8PeMnq21fz+49B+BHizUPidr2oabcxx6XBaW6zF4BvdyWxgFuF/I19E6NptppOnx2NnF5cKZIySxJPJYk8kk8kmvnH9hrR5kg8Sa68f7uRobWNj3K5Zsf99LX03XjZrK1eVOOy/yPKxmFoYfESjRjZBRRRXmHOFFI+7advWigBa+cP2sfhW+oI/jvQLYvdRJ/wATKBF5kQdJQO5A6+30r6PpGVWUqyhlIwQRkEV0YbETw9RVIm+GxEsPUU4n556P48vLPS4tL1TSdK1+ygH+jJqMG9oB6K4+YL7ZxWZ4m8Uahr7wx3Edta2lvkW1naRCOCEHrhR3Pcnk4Fdz+054FtvBfxEb+zk8vTtTiN3BGOkZJw6D2B6fWvK4ziRT7ivtcOqVWCqwW59lh1SqQVWC3P0T+E+mLo/wz8OacFCmLToS4H99lDN/48xrqKy/CVxHd+FdIuoSDHNYwOh9QY1NalfC1G3NtnxNRtzbZ5X+0/4RtfE3wt1C8ZAL7SUN3bSY5AGN6/Qr+oFfC/fIPavvT9pPxBH4f+D+tSMR516gs4VPdpDz/wCOhq+Cz1r6nInP2DvtfQ+myRy9i77X0Pob9inwxbah4p1PxNcoHbS4VjtwR92SXd831Cqfzr62r5k/YYvoVj8TaWT++byLhR6qN6n9WH519N142byk8XLm6Hj5rKTxUrjXVXUqwBU8EHuK/Of4m6RFoHxB1/SLdsw2moTRR/7oc7f0xX6Ga9qdroui3mr3zBbazgeeU/7Kgkj6np+NfnH4p1abXfEepazcD99fXUlw/wBWYn+td2QRlzTfQ7sijLmm+gvhbR73xB4gstF09C91ezLDGOwJPU+wr9Avhn4L0vwJ4UttC01FbaN9xOR808p+8x/p6Cvjb9l6a3g+N2gm4wA7SRpn++UIH6193jpSz6tPnjS6WuLPKsueNPpuLXyL+2np50/4gaNrtvuje8stu9Tg+ZE/X64dK+uq+ZP262j8rwimf3mbwj6Yi/riuLKJNYuK73/I4sqlbFRXe/5Hjlh4s8C3IF14n8ByX2ojl5bLUGtop2/vPGARk99uM1Dq2sa/8TfEumaNpunw28akWumabariG3Qnk/1ZjXDDrX2P+yZ8O4NC8Mr4wv4w2qaomYNw/wBTB2x6Fup/CvocbOlg4e0tr01Z7+MnSwkPaW16anqHww8I2fgfwVp/h20IcwJunlA5llPLt+JrpqKK+NnNzk5S3Z8jOTnJye7CiiipJCiiigAooqG9uI7Synupv9XDE0jfRQSf5UID4+/bP16HUfiVZ6TCwZdMswkvPG9yW/QEV5br3gvxFoGhaRr2p6e8FhqqeZaSkghu+Dj7pI5we1VfFmpXHifxhf6nJJ5k2o3jMD/vNhf0xX2N+0V4et7j9n+8t0jGdKggnt8fwbCqn/xxmr7B1Xgo0aK66P8Ar1Z9Y6zwcaNHvo/69WT/ALLHihPEXwksLeSTN1pLGxlXOTtXmM/TYQP+AmvVq+Rf2ItZkt/Gur6G0mIb2zEyr6yRsMf+Os1fXVfPZnR9jiZJddfvPBzGj7LESS66/efL37cetP52geHUfCBHvJF9STtX+R/OsP8AZz+HOl+Ifhp4s1/VLRJp5IJrKwZxnyise4yL/tbmUZ9jWN+2LdtP8ZJ7YtlbaxgUD0yu7+te3/swQrb/ALO0Ew4MxvZG9yJHX+S1605Sw+XQ5d21+Op6k5Ohl8OXq1/mfOv7N/ihvDPxc0iSZ9lteMbK4ycDEnAJ+jYP4V941+Z+iTNb61YzRnDRzRkH0IIr9LYn8yJJD1ZQ35isM+pqNSE11X5GOeU1GcJLqvyPCf2zfFT6V4Fs/Dtu+JNWuCZsHnyo8Ej8WI/75rgv2S/hzoniq21vX/EFnHeQp/oNvFIuVDsu53+oVkAPbJqX9uaQnxT4di7LYuw/GQj+ldv+xC3/ABbDVV7jWpD+cEP+FXrRyxSho3/mXrRy1Sho3/mfN0ltceAfiw8AkJl0bVQFcjBZVfIb8Vwfxr9CIJo7iCO4iOY5UDofUEZFfCf7UMQh+N3iTZxveFj9TAlfZHwpv21L4a+HLxm3F9Ohyfou3+lRmy9pRpVnu1+iIzVOdGlVe7X6HT18V/theIV1j4pLpcDbodIthbnHQysd7/zVfqpr7K1e+i0zS7vUbj/U2sDzyf7qKWP6Cvg34Z2snj340aYmqDzvt+ptc3Wedy5aRx+QNZ5NBRlOvLaKM8ogoynWe0UcVq+k6jpbRQ6jZXFpJPEJY1mjKF0b7rDPUH1r9BPg3qMGq/C3w5eW+NhsY0I9GUbSP0rxD9uLS4Uj8MawsYEgaW1YhcZBAZR+GDj6mt39ivxC974L1TQJWy2n3XmRAn+CQZ/mDXTmFR4vBRrW2f8AwDox9R4rBxrW2f8AwD3+iiivnD58KKKKACiiigArm/ilO1t8OPEVwhwyadNg/VSK6SsTx3pE+v8Ag3V9FtpEinvbR4Y3kztDEcZx2q6TSmm9rl0mlNX7n52+FVDeJNIVuhvYAfp5i197/G1N3wc8Ur1A0qY/kua8E8L/ALL/AIpttbsbvU9f0iKC3uI5XFv5kjsFYHAyqjtX1Lq2m2eraNdaRqERms7uB4J0yV3IwwwyORweor280xlKpVpypu9v+AezmeLpVKtOUHe3/APif9k+4a3+NWjAHAmSeM++YmxX3JXD+D/hN4A8J6nFqeiaBHDexZ8ueWV5XTIwcFyccV3FcGY4qGKq88F0OHMMVDE1eeK6HxP+1TpOrXnxw1SS30u+nR4LcI0Vu7g4jHQgc19A/s76VqNv+z9Y6TfWdxZXbrdqIriMxuA8shUlTyMgj8K9VKKW3FVJ9cU6qr5g6tCFHlty2/Aqvj3VoRo8u1vwPh7R/gB8TpNXgE2hx20UcylpZblNuAeSMEk9PSvt6BfLgjTrtUL+Qp9FZYvHVMVbntoZYrG1MVbn6Hgn7S/wn8VfEHxJpmo6D9gMNpZGF1nnMbF97Nx8p4wRXRfsyeCPEXgTwpqel+IoIIpp7/zovKl8wFfLRc5wO616zRRLG1JUFQfwhLGVJUPYvY+Jf2qtE1lvjHqt7HpN/JazJC0cyWzsjYjUHDAY6ivp79nxLiP4MeF47qGSGZbPaySKVYfO3UHmu7ZVb7yg/UUBQvQAfStMRj3WoQouPw9TSvjnWoRpNfCch8arhrX4TeKJk4b+zZVz7MNp/nXyV+yYgPxy0Zm4KxXJUH18h6+2db0yy1nSbrStSgE9ndRGKaI9HU9RXm/hD4HeFPCPj2z8WaBc6hA9usq/ZJJBJEd6FOCRuGNxPU1pg8XTpYepSlvL/I0wmLp0sPUpy3l/kct+26it8PtFY9V1Tj/v09cX+wuzf8JR4mjz8psYWx7iQ16x+0/4J8QeOPBNlY+HbeO5urW9E7RNIELLsK8E8Z56E1xv7J/gDxh4L8Ua5P4i0SawguLOOOOR5EYMwckgbWPaumjWp/2bKm5K/b5nRSrU/wCzpU7q/b5n0XRRRXhHiBRRRQAUUUUAFFFFABRRRQAUUUUAFFFFABRRRQAUUUUAFFFFABRRRQAUUUUAFFFFABRRRQAUUUUAFFFFABRRXjPxo+PWjeB72XRNIt01fWoxiVd2IbY+jkcs3+yPxI6VtRoVK8uSmrs1o0KlaXLBXZ7NRXxiP2mviI115gh0cR5z5QtTtx6Z3Z/WvYfg7+0BpPjDUIdE1+1j0fVpTthZXzBO3oCeVb0Bzn1rrrZViaUeZq68jrrZZiKUeZq68j22iiivOPPCiiigAooooAKKKKACisrxZ4g0nwvoF1rmtXQtrK2XLuRkk9lA7kngCvlTxv8AtOeLL68ePwrbWukWQOI5JYlmnYep3ZUfQA/WuzC4Gtiv4a07nXhsFVxPwLQ+wKK+LPD37SfxEsLtX1O5sNXgyN0c1okRx7NGFwfrmvp/4T/EbQviJobX2ls0N1CQt3ZyH95Cx/mp7GrxWXV8Muaa07orE5fWw65pLTujtKKKK4DiCiiigAooooAKKKKAOW+LPiC48L/DvWtas1LXcFuRbgDJ8xiFU49ic/hXwfZeFPFmv3Ul1DpN7OzsXmuJVKqCTks7tgD1yTX3R8abXVbv4X68uhzTQ6jHbedA0R+bKEMQPfANfA+s+INf1cBdX1rUb5eoS4uXdR/wEnAr6XI4v2cnC17n0WSxl7OTja9zqY7rw74JTy7aPTfEuuPxPJInm2VqvdE/56yHpv8Aur2yeRDqvh2HUbVvE3gnzpbJGD3NkrbrjTn68jq0efuuPocGuINWtL1C+0y8jvNOvLi0uI8lJYJCjD8RXtOg170Xr59T2XRa95PU+/vgf4kn8V/C/RtYuyTdNEYbgkcmRDtY/pXa1w3wHh1iH4VaM+vStJqFxG1xIWjVDhzkAhQBnGPeu5r4bEJKrJR2uz4mukqsktrsKKKKxMgooooAKKKKAPlL9t7xFdPr+jeF45GW0htzeSoOjyMSoz64UcfU18319LftueF7z+1dH8WwxM1q0P2O4YdI3BLLn0yCR+FfNNfb5Vy/VY8p9nlfL9VjyhXpf7NfiO60H4uaP5UjCC+k+yXCZ4ZWHH5ECvNK9S/Zj8MXXiD4r6bJHETbaY/2y5kxwoUfKM+pJ/St8by/V5821jfGOPsJ821j7rPWig9aK+BPhQooooAKKKKACiiigBCARg9D1r5i+OP7PF5calca94DjidZmMk2mswQox5JjJ4wT/CcY9a+nj0r57/ab+MuqeFNUTwn4ZZbe9aBZbm9KhmiDfdVB0Bxzu9xivQy2VdVkqG/4fM78udf2yVHf8D53Pwu+Iguvsv8AwhusebnGBbkjP+90/HNeyfBb9nTUv7Rt9a8exRW9vC4kj05XDPIw5HmEcAewJzXhVz418XXNy1xN4n1iSRjuZmvHJJ9ete5/sz/GXXZ/E9r4R8U6hJqFreny7S5nOZYpMcKW/iU9Oa+ix/1xUW4tedr3+R7+O+tqi3FrztufVCKqIqIoVVGAAOAPSnUinIyKWvjT5EKKKqahqVjYAfa7lIyeinkn8BTSb0QnJJXZborLs/EGk3Ugjiu1Dk4AcFc/nWpTlFx3QozjJXi7hRRVfULy10+ymvr64jt7aBDJLLI2FRR1JNSlcog8QaPpuv6Nc6Rq9pHd2VymyWJ+hHr7EdjXyR8R/gRpelaxLb+H/Hfh6PnP2LVb5IJos9i3OfxANegeNvjjcal4F8Vav4W3Wtra3UGm2N0w/eu8gZnmx/CNowo6jr9Pky5nmuZnmuJXmldizu7ZLE9yTX0mVYTEQu+blXbc+hyvCYiN3zcq7bnq2g/BgTXiprvxB8FadbkglodVSdyPYAgfrX1t8LfBPhzwR4bjsfDyrLHMBJLdlgz3JxwxYcEemOK/PBSV6HA74r379nr4kar4V8AeJrmYy6jYaVJbSR2rvjYrvtcIe3Y46ZrfNMJXqU789/LY3zLC16lO/Pfy2Pr6isTwV4o0bxf4fg1zQ7pbi1mH0aNu6MOzD0rbr5WUXF2a1PmJRcXZ7hRRRSEFFFFABTZHSNGeRlRFBLMxwAB3NOr5U/ae+Ll1f6lc+A/DU0iWsT+VqE8ed0794lxzj19TxXThMLPE1OSJ04XDSxE+WIn7Q/xyn1Z7jwj4GupEtTmG5v4SQ9wx48uMjnb6kcntxXmv7SWB8X9UjUYWKC1jA9AtvGP6V7Z+zd8ERo6weL/F1sp1HAeyspBkW47O4/veg7fWvGv2pE2fHLxAOOTAePeFDX0eAlQjiPY0dop3fd3R9BgZUViPZUfsp699UeY10Pw0kaP4h+HXViCupQY5/wBsVz1b/wAOF3fEHw8vrqMH/oYr2Kv8OXoetV+CXoe4eEfjJfeAfinrvhrxEZ5/Dx1OYDcCXs8sfmX1TuV7dR6V9TadeWuo2MN9ZTxz206B4pY2BV1PQgivIf2jPg7D43s5Ne0CKKDxFAvI+6LtR/CT/eHY/hXjv7OnxP1TwN4mj8E+II7l9MnufI8pwd9lMxxkA/wknkfiK+VqYenjKPtaOkluv1PmKlCni6PtaOkluv1PsK+nFtZzXBGfLQt+VeW3lxNd3Dz3Dl5HOTn+VejLfadqtvNawXSMzqVIPB5rzy/tJ7G5a3uEKup/P3FcuDSjdPc+Tx8nJRaehXrvfBF/Jd6a0MzFngIAY91PT+RrggMkAdT0ru/Clquk6S9zfOsBmbd85xgDpWuLtyW6mOBuql+nU2767trGzlvLyZILeFC8srnCoo6kmvjD9oX4xXXjm9fRdEleDw7bycDo14w6O3fb6D8a7f8Aa88T69fyab4f0f7Q2iTxmSdoI2PnShsBGx2Awcd80fs8fAiUyW3irxzabVUiSz02Qck9nkH8l/OujBUaOFp/WK2/Rf1/SPs8DChRpLE1Hft/X9WOD1Lwxq/h/wDZoe71a1Nr/aniCC4t434cx+RIMkdskEivHa+0P2zk/wCLQ22MALq0PH/bOUV8X17OV1nXpSqPq2ezllZ1qcqj6sK9d+BXh3UfFXgT4gaJpKJJey2ls8SM2NxWQnA9z2ryKvpP9hb/AJC/ij/r3g/9CatMxm6eGlJbq35o0zCbhh5SXS35o8r+Fnj7xB8L/FjtGkrwNII9Q0+UlQ4Bx3+647H8K+5PBfifR/F3h+31zRLpZ7WYfRo27qw7MD2ry/8AaF+C9v41gl1/w/HFbeII1+dPupdgdj6P6Hv3rxb9m7UPGXhP4uWvhpLK7WK9nEOpWcqMBGo6y+xXHXuOK8XERo4+i60NJrdf1+DPHrxo46k60NJrc+06KKK+fPBCiiigAribD4W+CbPxpceL49GjfVZ3MhaRiyI56uqHgE+tdtRVxqShfldrlxqShfldriHvXyf8ffB/hPxD8VdVv5fiVpGk3jCGOayubSUmNkjVfvjg5wD+NfVV/dQ2VjcXtwwWG3iaWQnsqgk/oK/N7xfqs2u+J9R1i4YmS9uZJ2z/ALTE/wBa9jJKM51JSjK1l/W/oetk1GU6kpRlay/rc73/AIVToZ5X4r+Eyvr84rV8G+A/B2h+LtJ1O8+LHh+YWt3HL5MFrMxchuBnoM+teMU6P745I9x1FfQyoVXFp1H9y/yPflQquLTqP7kfp0GVwGXBU8gjvXD+MvhT4N8VeJLPxFqNjJFqdrIr+fbSGMy7TkB8dfr1qX4H+If+Eo+Fmhaszh5jbiGc/wDTRPlb+VdpXxN50KjSdmtD4xudGbSdnsclq/hVgzXGlyYbOfLY4P4Gq0t1cQaKX1m0W5lE3lxJMvKgDk57121cp8RT/o1mP9tv5VtRqyqSUZHl16MaUXUj/wAAoaFqlq+pww/2TZwtIdqSIpypPQ806HRtZ1i5MmoSPHGrEbpO49lrF0b/AJC9n/13T/0IV6lWlefspe71MsND28ff6Gfpej2Onw7IolkYncXkG4k/0rQoorglJyd2enGKirLY8b/a3m0c/DuysNZvbuyjuNRRo5be2Ex3IjcFSy8YbrntXyn/AGX4DH/M0ayfrpCj/wBq19GftvtjwdoA9b6T/wBAFfI1fWZPSbwyak1v2PqsppN4dNStudcum+BFznxLrJ/7hS//AB2vb/2Q77wvYeLdU0nRtQ1C+ub61EmZrRYVRYzzyGOSd1fMs0ckMhjkGGGMj6jP9a9n/Yy/5LEf+wZP/Na6Mwo3w025N6eR0Y6lfDTbk3ofadRiGETmcQxCYjBk2DcR6Z61JRXxR8cFFFFACMNwwaKWigAooooA8z/ac13+wfg7rEiPsmvQtlEfdzz/AOOhvzr4Oxx0r9L9b0jS9bsjZavp9tfWxOTFPGHXPrz0NeJ/GH4U/CTw34Zu/E19o+o2cMLIrJp05GSzBRhWyO9e7lOPp0I+zcW22e3leOhQj7NxbbZ8eUYNexaTofwa1TSNX1eK58WRW+lRxyzI6xlnDyBAFPrlhXXfBvwN8GPH2q3ljpsPiaSWzhWZxdzqispbHAUete5Ux8YRcnF2W+h7U8fGEXJxdlvoa/7D/iBpNP1zwvM3+pkW8gB/ut8rAfiM/jX0tXP+DfBfhjwfbNb+HdHtrEP/AKx1GZH+rHk10FfIY2tGvWlUgrJnyeMrRrVpVIqyYVzvjWxub+O2W2VGKEkguF/nXRVxHxEA/tG04/5Yn+dThk3UVjzcW0qTuV9M0LUodStppI41RJVZj5qngHPrXf15Pbxsl3CGTGXQ9OxIxXrFa4xO6uzDANWkkgoooriPQPnb9uI/8Ux4bH/T5Mf/ABxa+TYxmRR6kV9WftzsBoHhdWIGbqfkn0VK+WdMjW41C3gVxukmRFGepJxX2eTu2ET9fzPr8pdsKn6/mb3xQsP7M8cahYbdoh8oAen7pD/WvRP2Mv8AksZ/7Bk/81rA/agto7P436+iYVWMLAeg8lB/St79jJl/4XGeR/yDJ/5rTry5svcv7v6FVpc2Acv7p9qUUUV8WfHBRRRQAUUUUAFFFFABXk/7Wn/JENX/AOu1v/6NWvWK5r4m+EYPHPgu+8M3N3JaR3Ww+cihihVwwOD16Vvhaip1oTlsmjfDTVOtGctk0fDngrj4cePD/wBOlp/6VxV6f+w3/wAj1r//AGDF/wDRgr0XQf2c9L0vwl4g0JvEl1O+sJEn2j7Mq+SI3DjC5O7JA7iuh+CHwbs/hnqOo38WtzanPeQrD80AiVFDZ7E5Oa93F5jQqUasYvV7aeh7eKx9CdKpGL1b0/D/ACPU6KKK+bPnQrkviBalntLndgE+VjHqetdbWbr+mNqkMEayiPypQ/IzkVtQnyTTMMTDnpuJzGq6YV8S2NuknMiRnJHTb1/lXc1mXekmfXbTUhKAIE2lCOvX/GtM9adapzKIqFLkcvNhRRRWB0GN40traXw3qFxNaW88ttaTSQmaJX2MEJBAI9QPyrw39kjWbvxlJ4lbxFb6fdtYm1NsfsUamMsZckYH+wv5V9CX9st5Y3FnISEniaNiOuGBB/nXnHwF+FbfDKDWVk1ldTfUpIjlbbyggjD4H3mz9813UasI4apF/E7W+/U7aNSmsPUjL4tLffqYv7WF7L4f8Cwa1pMdtBqL30cT3BgR3ZMHgkjpXUfAVIb/AOF/h7X7q1tTqd3abprhIFR2O4jqB7CrPxn8BL8RPB50I6kdOZZ1mWbyfMAK9tuR/OtrwBoEfhXwbpfhuK4a5TT7cQiZl2l+5OO3WiVWDwkYL4r/AIBKrD6qoL4r/gbtFFFcJxBRRRQAUUUUAf/Z">
            <a:extLst>
              <a:ext uri="{FF2B5EF4-FFF2-40B4-BE49-F238E27FC236}">
                <a16:creationId xmlns:a16="http://schemas.microsoft.com/office/drawing/2014/main" id="{7A01B6C3-F8BC-43C0-8EE9-05EDB04FE8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5" name="Content Placeholder 4">
            <a:extLst>
              <a:ext uri="{FF2B5EF4-FFF2-40B4-BE49-F238E27FC236}">
                <a16:creationId xmlns:a16="http://schemas.microsoft.com/office/drawing/2014/main" id="{6485330A-84B8-4BFB-AD4E-B5A8351FF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753" y="279678"/>
            <a:ext cx="5103813" cy="592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0895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279576" y="113985"/>
            <a:ext cx="7848600" cy="1181100"/>
          </a:xfrm>
        </p:spPr>
        <p:txBody>
          <a:bodyPr/>
          <a:lstStyle/>
          <a:p>
            <a:pPr eaLnBrk="1" hangingPunct="1"/>
            <a:endParaRPr lang="en-GB" altLang="en-US" sz="4000" dirty="0">
              <a:latin typeface="Avenir LT Std 65 Medium" pitchFamily="34" charset="0"/>
            </a:endParaRP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
        <p:nvSpPr>
          <p:cNvPr id="7" name="Rectangle 6">
            <a:extLst>
              <a:ext uri="{FF2B5EF4-FFF2-40B4-BE49-F238E27FC236}">
                <a16:creationId xmlns:a16="http://schemas.microsoft.com/office/drawing/2014/main" id="{83F0CF0D-D6B1-4D8C-857F-BF0E10A99E56}"/>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0" name="Rectangle 9">
            <a:extLst>
              <a:ext uri="{FF2B5EF4-FFF2-40B4-BE49-F238E27FC236}">
                <a16:creationId xmlns:a16="http://schemas.microsoft.com/office/drawing/2014/main" id="{5878449A-7571-43DB-B53B-8700B6008FF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1" name="Rectangle 10">
            <a:extLst>
              <a:ext uri="{FF2B5EF4-FFF2-40B4-BE49-F238E27FC236}">
                <a16:creationId xmlns:a16="http://schemas.microsoft.com/office/drawing/2014/main" id="{ADD9B904-EFF7-48FC-AF93-27F9AD35B5B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3" name="AutoShape 8" descr="data:image/jpg;base64,%20/9j/4AAQSkZJRgABAQEAYABgAAD/2wBDAAUDBAQEAwUEBAQFBQUGBwwIBwcHBw8LCwkMEQ8SEhEPERETFhwXExQaFRERGCEYGh0dHx8fExciJCIeJBweHx7/2wBDAQUFBQcGBw4ICA4eFBEUHh4eHh4eHh4eHh4eHh4eHh4eHh4eHh4eHh4eHh4eHh4eHh4eHh4eHh4eHh4eHh4eHh7/wAARCAGeAL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ooooAKKKKACiis3xFr+i+HbBr7XNUtdPt16vPIFz9B1P4U0m3ZDSbdkaVQ3l1b2ds9zdTxQQoNzSSOFUD3Jr54+In7TumWizWngvTWv5hwLy6ykQPqF6t+lfO3jbx94s8ZzmTxFrFxdpnKwBtkKfRBx+eTXrYbJq9XWfur8fuPVw2UVqus/dX4n1V8Q/wBo3wdoPm2nh9X8Q3y8ZhO23U+7/wAX/AQa+dfHfxo8feK5ytxq8mn2ituS109jCg9MkHc34n8K85JyaSvocNlmHoapXfdnvYfLaFDVK78z274d/tGeMdBaO115U8QWK45lO24A9nHDf8CBPvX0b8PvjF4G8Z+XBZaoLLUH/wCXO9xHJn2zw34E18CUqnac1licnoVtYrlfl/kZYnKaFbWPuvyP087ZHI7UV8HfDz42eOvCBSCPUTqenrjNrfEyAD0V/vD9fpX0d8Pv2hvBXiTy7XVnbQL9sDbcnMTH2cf1xXz+JyrEUNbXXkeDiMrr0dbXXkev3M0dtbyXEzbY413McdBWZB4j0maZIY53LuwVR5TDk/hUmtTQ3Hhu6nt5o5onhJV42DK30Irz/R/+Qraf9dk/9CFc1ChGcW30PBxOInSmorqep0UUVynaFFFFABRRRQAUUUUAFFFcB8QPi94H8Gq8N9qi3l+o/wCPKyxLID6MR8q/8CIq6dOdR8sFdl06c6j5Yq7O/rmPHHj3wn4LtjN4h1m3tXxlYAd8zfRBz+eBXy18RP2jPGevGS18Pwr4fsmyAYTvuGHvJ2/4CB9a8XvLm8vLh7i7klnmc5aSQlmJ+pr28Nkc5WdZ2XbqezhslnLWq7H0P8Q/2ntSu1ltPBemLYxHIF5dYeU+4Tov45rwPxF4g1nxFfNfa5qNzqFwxzvnkLY+g6Cs3Y/9xvyo2P8A3G/KvoMPg6GHX7tf5nu0MJRoL3ENop2x/wC435UbH/uN+VdVzquNop2x/wC435UbH/uN+VFwuNop2x/7jflRsf8AuN+VFwuNop2x/wC435UbH/uN+VFwudN4Q+IHizworQ6LrE8Vs4w9s7b4mHptPA/CvZPAHxx0ebUbNPE1u2nssiE3EWXi4I5I6j9a+ddj/wBxvyo2P/cb8q5a2EpVb3Wp5uNyrC4zWpHXutz9K9D1rSddsVvtH1K1v7ZgMSQSBh9D6H2OK0K/Nvwz4j8QeGr5b7QdRu9OnB+9A5UH2I6Eexr3/wCHn7Td9b+XZ+NdJ+1JwDe2ahZPq0Z+U/gRXzeJyWrT1pvmX4njYnJ6tPWm+ZfifUtFc74M8beF/GFp9o8P6xa3hAy0QbbKn+8hww/LFdFXjyjKLtJWZ5Moyi7SVmFFFFSSFFFFAEN5bQXlrJa3MYkhkUq6How9K5gfDL4e5J/4QvQSSeSbJP8ACutoHWrjUlH4XYuM5R+F2PJb3QfAVveTQD4eeHWEblcm1TnH/Aai/sfwH/0Tvw5/4DJ/8TVzWP8AkLXf/XVv51DbwTXD7IInlbGcKMn/ADzXsJaJtv72eLLMcXzNKbIf7H8B/wDRO/Dn/gMn/wATR/Y/gP8A6J34c/8AAZP/AImr39lan/0D7n/v2aP7L1LOPsFzn/rmaXu/zfi/8w+v43+dlH+x/Af/AETvw5/4DJ/8TR/Y/gP/AKJ34c/8Bk/+Jq9/ZWp/9A+5/wC/ZqG5tbm2IFxBJET03rjNNWez/Fg8wxi+2yv/AGP4D/6J34c/8Bk/+Jo/sfwH/wBE78Of+Ayf/E06iny+b+9k/wBpYr/n4xv9j+A/+id+HP8AwGT/AOJo/sfwH/0Tvw5/4DJ/8TTqKOXzf3sP7SxX/Pxjf7H8B/8ARO/Dn/gMn/xNH9j+A/8Aonfhz/wGT/4mngEnAGTVn+ztQ/58bj/v2aGkur+9jWY4t7TZT/sfwH/0Tvw5/wCAyf8AxNH9j+A/+id+HP8AwGT/AOJq5/Z2of8APjc/9+zR/Zuof8+Nz/37NLTv+LH9fxn87Kf9j+A/+id+HP8AwGT/AOJp0OieA5Jo4/8AhXfhwbmC5+yp3P8Au1Ylsb2JDJJaToo6lkIFMs/+PyD/AK6r/MUWVtG/vYLMcXfWbOxsPh/4HsLyK9sPCmj2lzEQ0csNqqOp9iBmunoHQfSivGlOUvidz2ZTlL4ncKKKKkkKKKKACgdaKB1oA8s1j/kLXf8A11b+dYXjeWWH4ceK5oJZIpU0mVleNirKdy8gjkVu6x/yFrv/AK6t/OsbxbDBceA/E0N1diztn0uUSzmMv5a7k52jk/hXux2j8jx8D/vkP8X6nx//AG9r3/Qc1T/wMk/xrrtL1nWW+E2tTHWNSMi6pbqHN1JkDY3Gc1Q/4R7wV/0UBP8AwUzf410+n6H4VX4Y6tCnjZGtm1OBnn/syUbW2thdvU59a92tVptLR7r7L7+h+nVqlOy0e66Pv6HnP9va9/0HNU/8DJP8a+pPgjc3N38GtDmuria4lNxdgvLIXY4l9TzXz1/wj3gr/ooCf+Cmb/Gvo34R2thZ/CXRYNN1IalbCe623AhaLcTLyNrcjB4rmx84ShHlXXs10fkeNxLOLwLsuq6NHR0UUV5h+eBRRRQBJbf8fEf++P518w/GfxFr9t8VPEkFvrmpQxR37hES6dVUYHAANfT1t/x8R/7w/nXzr8XNE8Kz/E7xFLe+NUtJ3vmLwnTZX2HA43Dg11YJxVZ8yvp2v1R9Zwq4qpU5lfRdLmN8JfEWv3HxF0SG41vUponulDI905UjB6jNcvJ4o8S+Y3/FQ6t94/8AL5J/jXefC7Q/CkPxB0WWz8bJdSrdArCNMlTecHAyeBXOSeHvBfmN/wAXATqf+YTN/jXoxnS9q/d6L7L8/I+wjKn7R+70XR+fkej/ALLWsatqWveI4tQ1S9u400ncqzTs4B81ecE17ZZ/8fkH/XVf5ivIf2bNM0Gx1rxDJo/iVdWlbStrxiykh2DzF+bLcH6V69Z/8fkH/XVf5ivLxbi6snFfhbofCcRtPHe6ui8j1gdB9KKB0H0or5o1CiiigAooooAKB1ooHWgDyzWP+Qtd/wDXVv51z/j3/kmXi7/sES/+hJXQax/yFrv/AK6t/OqzLazWd3Y31nFe2d3CYJ4ZCQrocZGRg9hXuxdkn6Hh4arGjiY1JbJ3Ph6uw0r/AJJDrf8A2Frb/wBAavpD/hX3w2/6EPTP+/8AP/8AF1aj8IeBI9Lm0uPwXpwsppVlki86bDOowD97PevUqZjGSVovddv8z7apxRg5JaS3XT/gnxrX1h8B/wDkimhf9fF5/wCja0P+FffDb/oQ9M/7/wA//wAXW9ZWumabpFtpGjaZBptjbs7RwxMzAFzljliT1rHF4yNeKiota+XZnm5znuGxuGdKmne6eo6iiiuI+RCiiigCS2/4+I/94fzr5O+OH/JXPE//AGEH/kK+r422urdwQaydY8JeBdY1S41PU/BemXN5cuZJpWlmBdj3OHxW+FrqhU5mr6HvZFmdHATnKqnr2PmH4O/8lK0L/r7X+Rrk5f8AWv8A7xr7J0rwh4D0rUIdQ0/wVplvdQNvikWWYlW9eXxVU+AfhuSSfAWlZP8A02n/APi67VmEVNy5Xsu3n5n0K4owam5Wl06evmeVfskf8jH4l/7A/wD7VSvebP8A4/IP+uq/zFZ2gaH4X8Om6k8PeGbHS5rqLyZZYZJGYpkHHzMR1ArRs/8Aj8g/66r/ADFcGIq+1qSmlb/hj5fOMdTxuKVWntZbnrA6D6UUDoPpRXzh3hRRRQAUUyd/LiL4zjtRQA+gdaKB1oA8s1j/AJC13/11b+dVatax/wAha7/66t/Oo7W2uLqQx28TSMBkgele6naKPm5JuTSIaKv/ANjan/z5y/8AfNH9janj/jzk/Kl7SPcfsp/ysoUVf/sbU/8Anzl/75qveWlzZuq3MLxFwSu4dRQpxezE6ckrtEUcckhIjRnI67Rmn/Zrj/n3m/74NUPEmoX2l/D/AMW6hp11La3dvpMskM0TbWRhjBB7GvmBvix8SQf+R31z/wACm/xrooYepXvy20PbyzI5Y+k6kZ2Pq77Ncf8APvN/3waR4ZkUs0MqgdSUNfKP/C2PiR/0O+uf+BTf417P+zl4u8TeJtK8WL4g1y/1MW8VmYRczF9haRs4z0zgVdfCVaMOeVrafnbsdOM4bnhaMqznex6HRSgEtgdewp/kTf8APKT/AL4Ncx8zYjoqTyJv+eUn/fJo8ib/AJ5Sf98Gi4WZHUtn/wAfkH/XVf5imtDKq7micKOpKkCnWf8Ax+Qf9dV/mKHsNbo9YHQfSigdB9KK8E+lCiiigAPNFFFABQOtFA60AeWax/yFrv8A66t/Ouf8e/8AJM/F3/YIl/8AQkroNY/5C13/ANdW/nWP4sSzk8BeJl1CWaK0Olyec8KhnVdycgHrXuxdlH5Hj4F2xkP8X6nxfvf+83511+lM3/CotbOTn+1rbn/gDU77D8N/+g54g/8AAGP/AOKrp7C08CD4Y6rHHq+tm0Op25kkNmm9W2NgAbuQa96rWTS0e66eZ+n1aqaWj3XTzPJ97/3m/OvrT4KEn4JeFcnPF5/6VSV8+fYfhv8A9BzxB/4Ax/8AxVfSHwvj0yL4S+Gk0ee5nsgLvy5LiMI5/wBJkzkAkDnNcuYVFKEVZ79vJnh8TVFLBaLqv1LXjj/kl/jT/sCzf0r40f7xr7L8cf8AJL/Gn/YFm/pXxo/3jVZXtP1/QOFP91l6ja+gv2TP+QZ4z/64WP8A6Mevn2voL9kz/kGeM/8ArhY/+jHrbMv4D9V+aPSzz/canoe06P8A8hi0HYzr/Ovlrxp8RvHtr4y1y3t/GWvRQxajcJHGt7IFRRIwAAzwAK+pdH/5DFp/13X+dfLXjXwPdXHjHW518R+FIxJqNw4WTVkDLmRuCMcH2rz8F7P2j9p2PmuFvZ3qe08jQ+H3xC8c3j6+Lnxdrk3k6JcTR771zscFMMOeCMnmuY/4Wd8Qv+h28Qf+B0n+NdP8P/BtxZvrxbxD4Yl83RLiMCLVFbaSU5PHCjua5j/hAbv/AKGfwj/4N0/wruh9W55aLp0Pq4rD88tF06Hsn7OXinxH4i0zxOuu65qOprAtuYhdXDSBCX5xk8V6lZ/8fkH/AF1X+Yry39nLw/Nomm+JjLqmj33mrb4+wXgn24f+LHSvUrP/AI/IP+uq/wAxXl4jk9rLk2/4CPg+IOX6++TayPWB0H0ooHQfSivnDpCiiigAooooAKB1ooHWgDyzWP8AkLXf/XVv51z/AI9/5Jl4u/7BEv8A6EldBrH/ACFrv/rq386gRo/Kmgmt4LmCeMxywzxh0dSQSCD16Cvdjok/Q8LD1VRxEaktk7nw5muw0o/8Wg1v/sLW3/oDV9S/2J4V/wChN8N/+C2L/Cpl07w+tnJZr4V8Pi2kdZHiGnx7WYdCRjBIr0qmY8yXude59nPirDSS9x/gfEma+tvgn/yRLwr9Lz/0qkrf/sTwr/0Jvhv/AMFsX+FXQYY7O3srOztLK0twwigtoRGi7m3HAHHJJP41jisX7eKjy2s7/gzzc4z2jjsP7KEWndMyvHH/ACS/xp/2BZv6V8aP9419l+OP+SX+NP8AsCzf0r40f7xrqyvafr+h6/Cn+6y9RtfQX7Jn/IM8Z/8AXCx/9GPXz7X0F+yZ/wAgzxn/ANcLH/0Y9bZl/AfqvzR6Wef7jU9D2rRv+Qxaf9d0/nXxd4/A/wCE68Qcf8xS5/8ARrV9lWsxt7qOdRkxuGA9cGuU1D4bfDXUNRudQu/CTSXFzK80rDUrgZZiSTgPxya83CYhUJuUk3ddD47IMzoYBzdW+ttj50+GH+t8Sf8AYAuv5pXIV9gaX8P/AIdaWbo2PhVojdW7W03/ABMrht0bY3Dl+Og5qn/wqv4W/wDQnt/4NLn/AOLrsjmMFOT5Xr6f5n0MeJsEpN66+Rwv7J//ACDvFv8AuW3/AKHXtdn/AMfkH/XVf5isrwx4c8K+FbW9h8NaH/Z5vQgnY3csu4Kcj75OPwrVs/8Aj8g/66r/ADFedXqKrUlNLf8AyPks4xlPGYt1aezsesDoPpRQOg+lFfOnoBRRRQAUUUUAFA60UUAef6loOrTajcSx2bsjSMVII5Gar/8ACO6z/wA+L/mP8a9IorrWMmlayOF4Cm3e7PN/+Ed1n/nxf8x/jR/wjus/8+L/AJj/ABr0iin9dn2Qv7Pp92eb/wDCO6z/AM+L/mP8aP8AhHdZ/wCfF/zH+NekUUfXZ9kH9n0+7PL9c8H65q3g/wAR6LDbpDcahp0lvC0rYTc2MZIrwJv2Y/iITzc6IP8At5b/AOJr7NorWjmlejfktqevgMVUwNNwpbeZ8Zf8MxfEP/n60X/wJb/4mvT/AII/CbxV4F07xEurfYp21CO2WFbWUucxuxOcgY6ivfqKqrm2Iqx5ZWsbYnMa2JpSpT2Z5v8A8I7rP/Pi/wCY/wAaP+Ed1n/nxf8AMf416RRWH12fZHhf2fT7s83/AOEd1n/nxf8AMf40f8I7rP8Az4v+Y/xr0iij67Psg/s+n3Z5v/wjus/8+L/mP8aktvD+sLcxM1k4VZFJOR0z9a9Eoo+uz7Iay+n3YDpRRRXGdwUUUUAFFFFABRRRQAUUUUAFFFFABRRRQAUUUUAFFFFABRRRQAUUUUAFFFFABRRRQAUUUUAFFFFABRRRQAUUUUAFFFFABRRSUALRRRQAUUUUAFFFFABRRRQAUUUUAFFFFABRRRQAUUUUAFZ3iDWLXRLJbq6SaQNII0SJQzMx6AZIH61o1zHxLhMnheS4AJNpLHcYHU7W6frWtGKlUUZbEVG1FtbmdceOrt/+PLRNqno1xOAR9UAP/oVdJ4V1Ya3osV/5YikLNHLGDnY6kqwB7jIOD3GK83Pyt9K6H4a3Ji1PU9O3HZII7qMH12+W4HsNin6vXdXw8FTbitUcGGxU6lTlkd3SMyqpZmCqBkk9AKWuM+JWoSbYNDhYqLtTJcEcfuVOCoPuSB9K4KVN1JqJ31JqnFyZW1rxnd3UrQ6B5ccCnBvZV3eZ/wBc16Y9z19O9YbXurO+59e1QnOTtn2D8hwKhAVQANqqBgdgBUtrZ6re2P22x0e7ntyN0cgMaiQeqh3BPscAH3FevGnTprRJep4zrV6z92/yLdj4g8RWLApfi/iHWK6UEkezjkH65Fd74f1e11rT1u7bcpBKSxOMPE46q3+ea8xhkWWMSRk4yRhhggg4IIPIIIIP0rW8F3ZsfFUa5Kw38ZikHbzF5Q/XGRWWIoRlFtKzRthcVPnUJs9JrzzXPEmtPrl5Hp+oJbWlvMYEQQI5crgMxLc/e3DH+zXfzyxwwPNK4SNFLMx6ADkmvH9PZ5bNbiUETXBM8oI53uS7fqxrnwdNSvJq50Y6rKEVyux0Nv4v8QREebHp1yg/2GRz+IOP0q9D48YAG70O4jH/AE7zLKfyO3+dc5YWN7qmojT9PaGOQRNM8koJVVBAAwMckn17Hr0pdRsdR0u6ittTto4zKD5UsUu+OTHUcgFT7EfQmup0aLdrK5yxxGIUOfodvp/jDQbuVIGu3tJnICx3UZjyTwBu+6ST0wa3wc15DLGksZjlRXQggqwyMEYNdx8OL6a60Wa0uJHkksJzbh2OS6bQyE+uFYLnvtzXJiMNGEeaJ14bFuq+WS1Onqve31lYxrJfXlvaoxwrTyhAT7E1j+Ntcm0exijs1V767cxwbhlUwMs5HcAdu5wK89MCtK9xcO91cOP3k053M359B7DgVNDC+0XNJ2RWIxcaL5bXZ6fH4i8PyOEj13S2YnAAu48k+3NaQZSBgg56V49i3dmhxFkAhl44qfS573RXEujy+UudxtWOYJR6Y/hP+0v6jitpYFW91mNPME3aSPW6Ko6DqUOr6Rb6jAGCTKTtbqpBwVP0IIq9XntOLsz0U7hRRRSAKr6laJfafc2b4xPE0eSOmRjNWKKadncDxyxZjZQh1IdB5bZPOVO3n34rS8OXBs/FWmXAOFldrWQnoFkXI/N0jH41FrEH2TxNq1soO37QJx6fvFDY/CqGpTNbWMl3HnzLYrcpgfxRsJB+qgV7tvaL1/U8Bfuq3oz2WvNPF8jSeMtQVjxHBAqewwxP64/KvSUYOgYEEEZBHevOPGcfl+MbxiMebbQsg/vY3Bj+ZFebgvjfp/kenjr+yMS+RZYo4H5jnuIYZB6o8qow/EMRXsSIqxCMKAoGMV45qTeXZtcDrbslwB6+WwfH47cV7DbyLNBHKjBldQwIPBBrXHXtH5/oY5da0jzXxRALTxdqUMYxHMsN1gdAzgqf/RQP4ms9JDDqGn3I58i8jfHrzj/2atPxjMJvGd8EwVhtoImb/by7FfwDKfxrNSMzX1hbjrPdxJ9Oc/8AstdVP4Fft+hy1P8AeNO56B8QJ/s3g/UVGA00Ytl/7aEJ/Jifwrz4DAA549a6r4oXGRpVip5kuHuDnoRGpGPzkU/hXLZHLN9TWWEjakvM0zCV6ij2LXh/VptC1K7ulsWvI7mKJMJIqvHsL5xuwDncD17VL4g1ybXpbQNp8lnBbMznznRpHYjHRCQAPrn2q1onhG41PQrbUm1WW2nu4xMqCNXREblBg4OduMnPUmsi5hns7+50278v7RbFdzRk7XVhlWGemfStF7KVRtfEv+GFU9vTpKL+EjnkjgjaWaRY0AyWY44rtvhvZz2+k3F5cRPE19P5yI4wyoFVFz9Qu72DAGuO0Oa103Xlvr+1jvLeWVAJJeWtGJABUHjbnqcAjJOa9ZGO1c+Nm4x5bbm+ApR+O+pwPxJ8z/hI9Mx9w2cy/wDAvMjP54BrBt4YrrVNPs7mQx209yqSsrFSwwTsyORkgc/h3ruPiDpU2o6XFc2kfmXVi5mjQdZBjDL9SpOPfFcCPIvLUYO+J+44IIP6EEfgRW2GkpUkl0McXHkr87Wh6XL4X8OvafZToeniID5QtuqlT6ggZB9wc15vGjRtcQmRpfIuZoVdjlmVJGVST3OAMnuc10nhrxZNaPFY67NvjYhIb0jAz2WT0P8AtdD7Vrap4N0y9u5LqCa8sZJSWlFvKArsTksVIOCfUYrGnOVCTjVejOmtCOJgnTIPhd5n9i3zSZwdQkKZ9Nif1zXW1V0mwttL06Gws0KQRDCgnJ5OSSe5JJJ+tWq4a01Obkjspx5IKPYKKKKzLOb1zxjpmnyva2qyaheKdrRQkbYz6O/RfpyR6Vg2fjLVY9Vim1RbVNNkbZIsSnMAPRix5OD16DvWVrGmPoOrNYyZ+zTu72cp6MCSxjJ/vrk/VQDyQxqAgMCCMg9Qa9enh6XLor36nk1sXVjUttY1fG8kL+Mibdkb/QI/N2kH5t7Ff/Hcfhise5Ma20rS4EYQls+mOaS2t4LdfLt4UiUnOEXAJrzb40/EG30LTzo+lus2pXIG9sZSKPPIPYk4Ix25zzXVQouTUImdOjUxuI5aa1Z9NeGFkXw3pizAiUWcQkB6htgzn8a5v4m2pjax1dV+WMm3nb0Rvuk+24CtrwJr1v4n8IaX4gtcCO+t1l2j+BsYZfwYEfhWpfWlvfWktpdRiSGZCjqe4NeNGbpVuZo9etSvF05HlRXBw1WdO1rXtM05NNsrq1NtGuyF5oi0sK9gOcNjtkGvKND+LFhJ4om8M3Gn3ksn202ljLEVczDftQNkjB7Zr1NNN19xlPDt+RnHMsC/zkFexVpcllUt87HlzwuLwkrOLRWij2lmaRpZHYvJK5yzseST/nsBWx4Is/7Q8TiZlzb6cpZj2MrDCr9QMn8a8q+L/j7UfAl/BpMmhNHeXMAmjllmUoqliDwuQWGDxn0r6F8G21jb+GbBtPjKwzwJPuY5Zy6hizHuTmsMVJ06Sl/Nsb0MvrR5a1VWT28zj/HEwn8YtAGGLW0RQhPOWJYsB6Y2j8KyWVXRlYkAgjI6jNdf8W7rRNH8Dap4h1fTbO8+wwFoRPGGzIflQDP+0RXz5+zU3i7xrrmprqPiK6j0mwg3SEqjnzGJ2KGcHAwGJ+nvVYZqVB1NlE2qZVWrxnXi1Zdz2C01nxBZ2sVrBrH7mJBHHutI8qoGAOnPFUz5sk81zczvcXEzbpJXABbHTgcAD0FaFvolxeSSR6T4g0HV5I/vRxyGNk/3ihf/ANBFcR8SPGdv8Pr21sfEemzie7iaWL7JIsqFQcHLHaRz7VVJRnLlp2u/kcTwuMqP2fK2butKz6LfRoMyPA6R+7MCFA9ySMV6B4p8ST6TLa2Njbx3F48fmSCViqIgwATjuTwPox7Vzfw30xvE2l6V4quvLi0+eNLq0tASWJ6q0hwBkHkKO/OTxjn/AIyeMdD8K/EPTbPUblkOo2I85yMiALI3ls3fDb3HttB7msnGNaqqdrtXN6GFxFOnLlj73b0PSNC8W6dfSLa3hNhfHgQzH5XP+w/Q/Tg+1UPFXhVpJpdU0SNVuD81xbE7Un9x/df9D39a49Gtr60WRGiuIJVyrAhlYeoPQ1Lbtc20XlWuo6lbx9BHHeSBFHsucD8MUlh+SXNTdvIx+uRnHlqxI0aK6tzmMlGBV45FwQejKwPcHg12/wAONRkm06fS7h3eWwdVjdjktCwzHk+owy/8AzXFQxrFGVBZiWLOzMWZmJyWJPJJJ6mul+GMbtqus3IX90I7aHd/tr5jMv1AdP8AvqniknSl5EYKTVWy2O7ooorxz2QooooAp6za2l5plxDfW0VxD5ZZkkXIOBn+nWvj/wCDnjvxJ4m+I9j4dutSC2F/PIFJiVniXkqAx5PbqTX2RcR+bbyxf30ZfzGK/PzwtdSfD/4u2ct8hj/sfVNkwPGEVipP/fJzXt5THnp1Y9bafielgcJRxNOpGcU3bT8T334kfEDwL4F11tFuP7Y8S38JH2iBZUjgiPdWKgFjjqvzD1riPjjr/hT4l/D+z8WeG7U2N9oLra3tlJGFaOCQ/IRt4KB+AR/f7V5R8TrK8sPHerR3rM7zXLzxy5yJo3O5HB7ggineGI5rfwv4jv5MraS2qWYJOBLK00UgQeuFjZvbA9RXrU8HCEYVVJ82n476Hq4bLKGGhCpT0enzufT37FmsT3vw61HS5CWTT7/90T2WRQcfmCf+BV7pcBmtpVjzvKMFx644rxf9jbRW034VS6jIuH1K+kkU+qJhB+oevbK+bzBx+tT5e54mPcXiZ8vc/PLwXqMeh/FSDV76MSfYbq4uNh/ikRZGUf8AfQWn+IPiZ441jW5NUufFGrRTF96Jb3TxRxeyqpAAra+PPhe48GfF6/L2mbC7nN3ag8LJE5+Zc/mD6VjXnhPR7iL+1NM8Y6OLFxnybpyl1Fx9xo8fMR7cGvrIyoz5asle6PqIyoz5ajW6LXxG8aX/AI48K6Dea04l1XTTPbS3G0Bp4jsZGbH8QIYf5NfbfwtkaT4beG3bOTpsHX/cFfAenae+ua/YeHdHV5jPOsMJIwZGYgFsdh7elfoloGnrpOhWGloQVs7aOAEd9qgZ/SvGzlRhThTirbv5HkZuowpwhHzZ5V+2G0y/BmbycgG/gEmP7uG/rivln/hINQ0z4Vw6HYzy28Gp6lPLePGxBmWOOJUjJ/ujLEjvuHpX2h8edCfxF8Jdf0+JN8y2/wBoiA6lozvwPwBH418aeB9S8K32h3fhfxdJc2UTT/arDUoI/MNrKVCurJ/EjBU+hUVplMk8PtezuzXK5J0HpezOY8Oa1qXh/V4NX0m7mtbu3YPG8bYOQeh9Qe4r079qjxA3iLxXokxXbKmiwSTIBwjyjeVrNh8OfDzw/nVtS8cWniRYjvg0zTbd0eZuoWRmACLnr1rR+C/hnUvit8WH1jVY86fbzLd3zqMIoGPLhX24Ax6CvSqVKfP9Yasop67fLU76lSnz+3tZRT1Prz4aaa2kfD7QNMdSr22nwxsD2OwV8afHG7vPGfx21Sztjuk+3jTLVc9AjCMD8Wyfxr7sUBQAoAAGAB2FfCvxV0670P47+I4LbctzJdTzW23rumQyIV98uPxrxMonetOfWx4+VTvWnLrY9jbxn8FvC8Np4Xi1O7WewjW3lvtNiYq0g4ZmwCjnOeSrY6ZrovGoTRfhte+OdD1221jT7e3E0KvBzMCwXBdWABGf7tfFQyMDPHSvZND1e80r9ljW7K9lbydU1dbfT1Y/eUANIR7AgfnXo1sC6XI4ybu1e/XuaYvI8PeMnq21fz+49B+BHizUPidr2oabcxx6XBaW6zF4BvdyWxgFuF/I19E6NptppOnx2NnF5cKZIySxJPJYk8kk8kmvnH9hrR5kg8Sa68f7uRobWNj3K5Zsf99LX03XjZrK1eVOOy/yPKxmFoYfESjRjZBRRRXmHOFFI+7advWigBa+cP2sfhW+oI/jvQLYvdRJ/wATKBF5kQdJQO5A6+30r6PpGVWUqyhlIwQRkEV0YbETw9RVIm+GxEsPUU4n556P48vLPS4tL1TSdK1+ygH+jJqMG9oB6K4+YL7ZxWZ4m8Uahr7wx3Edta2lvkW1naRCOCEHrhR3Pcnk4Fdz+054FtvBfxEb+zk8vTtTiN3BGOkZJw6D2B6fWvK4ziRT7ivtcOqVWCqwW59lh1SqQVWC3P0T+E+mLo/wz8OacFCmLToS4H99lDN/48xrqKy/CVxHd+FdIuoSDHNYwOh9QY1NalfC1G3NtnxNRtzbZ5X+0/4RtfE3wt1C8ZAL7SUN3bSY5AGN6/Qr+oFfC/fIPavvT9pPxBH4f+D+tSMR516gs4VPdpDz/wCOhq+Cz1r6nInP2DvtfQ+myRy9i77X0Pob9inwxbah4p1PxNcoHbS4VjtwR92SXd831Cqfzr62r5k/YYvoVj8TaWT++byLhR6qN6n9WH519N142byk8XLm6Hj5rKTxUrjXVXUqwBU8EHuK/Of4m6RFoHxB1/SLdsw2moTRR/7oc7f0xX6Ga9qdroui3mr3zBbazgeeU/7Kgkj6np+NfnH4p1abXfEepazcD99fXUlw/wBWYn+td2QRlzTfQ7sijLmm+gvhbR73xB4gstF09C91ezLDGOwJPU+wr9Avhn4L0vwJ4UttC01FbaN9xOR808p+8x/p6Cvjb9l6a3g+N2gm4wA7SRpn++UIH6193jpSz6tPnjS6WuLPKsueNPpuLXyL+2np50/4gaNrtvuje8stu9Tg+ZE/X64dK+uq+ZP262j8rwimf3mbwj6Yi/riuLKJNYuK73/I4sqlbFRXe/5Hjlh4s8C3IF14n8ByX2ojl5bLUGtop2/vPGARk99uM1Dq2sa/8TfEumaNpunw28akWumabariG3Qnk/1ZjXDDrX2P+yZ8O4NC8Mr4wv4w2qaomYNw/wBTB2x6Fup/CvocbOlg4e0tr01Z7+MnSwkPaW16anqHww8I2fgfwVp/h20IcwJunlA5llPLt+JrpqKK+NnNzk5S3Z8jOTnJye7CiiipJCiiigAooqG9uI7Synupv9XDE0jfRQSf5UID4+/bP16HUfiVZ6TCwZdMswkvPG9yW/QEV5br3gvxFoGhaRr2p6e8FhqqeZaSkghu+Dj7pI5we1VfFmpXHifxhf6nJJ5k2o3jMD/vNhf0xX2N+0V4et7j9n+8t0jGdKggnt8fwbCqn/xxmr7B1Xgo0aK66P8Ar1Z9Y6zwcaNHvo/69WT/ALLHihPEXwksLeSTN1pLGxlXOTtXmM/TYQP+AmvVq+Rf2ItZkt/Gur6G0mIb2zEyr6yRsMf+Os1fXVfPZnR9jiZJddfvPBzGj7LESS66/efL37cetP52geHUfCBHvJF9STtX+R/OsP8AZz+HOl+Ifhp4s1/VLRJp5IJrKwZxnyise4yL/tbmUZ9jWN+2LdtP8ZJ7YtlbaxgUD0yu7+te3/swQrb/ALO0Ew4MxvZG9yJHX+S1605Sw+XQ5d21+Op6k5Ohl8OXq1/mfOv7N/ihvDPxc0iSZ9lteMbK4ycDEnAJ+jYP4V941+Z+iTNb61YzRnDRzRkH0IIr9LYn8yJJD1ZQ35isM+pqNSE11X5GOeU1GcJLqvyPCf2zfFT6V4Fs/Dtu+JNWuCZsHnyo8Ej8WI/75rgv2S/hzoniq21vX/EFnHeQp/oNvFIuVDsu53+oVkAPbJqX9uaQnxT4di7LYuw/GQj+ldv+xC3/ABbDVV7jWpD+cEP+FXrRyxSho3/mXrRy1Sho3/mfN0ltceAfiw8AkJl0bVQFcjBZVfIb8Vwfxr9CIJo7iCO4iOY5UDofUEZFfCf7UMQh+N3iTZxveFj9TAlfZHwpv21L4a+HLxm3F9Ohyfou3+lRmy9pRpVnu1+iIzVOdGlVe7X6HT18V/theIV1j4pLpcDbodIthbnHQysd7/zVfqpr7K1e+i0zS7vUbj/U2sDzyf7qKWP6Cvg34Z2snj340aYmqDzvt+ptc3Wedy5aRx+QNZ5NBRlOvLaKM8ogoynWe0UcVq+k6jpbRQ6jZXFpJPEJY1mjKF0b7rDPUH1r9BPg3qMGq/C3w5eW+NhsY0I9GUbSP0rxD9uLS4Uj8MawsYEgaW1YhcZBAZR+GDj6mt39ivxC974L1TQJWy2n3XmRAn+CQZ/mDXTmFR4vBRrW2f8AwDox9R4rBxrW2f8AwD3+iiivnD58KKKKACiiigArm/ilO1t8OPEVwhwyadNg/VSK6SsTx3pE+v8Ag3V9FtpEinvbR4Y3kztDEcZx2q6TSmm9rl0mlNX7n52+FVDeJNIVuhvYAfp5i197/G1N3wc8Ur1A0qY/kua8E8L/ALL/AIpttbsbvU9f0iKC3uI5XFv5kjsFYHAyqjtX1Lq2m2eraNdaRqERms7uB4J0yV3IwwwyORweor280xlKpVpypu9v+AezmeLpVKtOUHe3/APif9k+4a3+NWjAHAmSeM++YmxX3JXD+D/hN4A8J6nFqeiaBHDexZ8ueWV5XTIwcFyccV3FcGY4qGKq88F0OHMMVDE1eeK6HxP+1TpOrXnxw1SS30u+nR4LcI0Vu7g4jHQgc19A/s76VqNv+z9Y6TfWdxZXbrdqIriMxuA8shUlTyMgj8K9VKKW3FVJ9cU6qr5g6tCFHlty2/Aqvj3VoRo8u1vwPh7R/gB8TpNXgE2hx20UcylpZblNuAeSMEk9PSvt6BfLgjTrtUL+Qp9FZYvHVMVbntoZYrG1MVbn6Hgn7S/wn8VfEHxJpmo6D9gMNpZGF1nnMbF97Nx8p4wRXRfsyeCPEXgTwpqel+IoIIpp7/zovKl8wFfLRc5wO616zRRLG1JUFQfwhLGVJUPYvY+Jf2qtE1lvjHqt7HpN/JazJC0cyWzsjYjUHDAY6ivp79nxLiP4MeF47qGSGZbPaySKVYfO3UHmu7ZVb7yg/UUBQvQAfStMRj3WoQouPw9TSvjnWoRpNfCch8arhrX4TeKJk4b+zZVz7MNp/nXyV+yYgPxy0Zm4KxXJUH18h6+2db0yy1nSbrStSgE9ndRGKaI9HU9RXm/hD4HeFPCPj2z8WaBc6hA9usq/ZJJBJEd6FOCRuGNxPU1pg8XTpYepSlvL/I0wmLp0sPUpy3l/kct+26it8PtFY9V1Tj/v09cX+wuzf8JR4mjz8psYWx7iQ16x+0/4J8QeOPBNlY+HbeO5urW9E7RNIELLsK8E8Z56E1xv7J/gDxh4L8Ua5P4i0SawguLOOOOR5EYMwckgbWPaumjWp/2bKm5K/b5nRSrU/wCzpU7q/b5n0XRRRXhHiBRRRQAUUUUAFFFFABRRRQAUUUUAFFFFABRRRQAUUUUAFFFFABRRRQAUUUUAFFFFABRRRQAUUUUAFFFFABRRXjPxo+PWjeB72XRNIt01fWoxiVd2IbY+jkcs3+yPxI6VtRoVK8uSmrs1o0KlaXLBXZ7NRXxiP2mviI115gh0cR5z5QtTtx6Z3Z/WvYfg7+0BpPjDUIdE1+1j0fVpTthZXzBO3oCeVb0Bzn1rrrZViaUeZq68jrrZZiKUeZq68j22iiivOPPCiiigAooooAKKKKACisrxZ4g0nwvoF1rmtXQtrK2XLuRkk9lA7kngCvlTxv8AtOeLL68ePwrbWukWQOI5JYlmnYep3ZUfQA/WuzC4Gtiv4a07nXhsFVxPwLQ+wKK+LPD37SfxEsLtX1O5sNXgyN0c1okRx7NGFwfrmvp/4T/EbQviJobX2ls0N1CQt3ZyH95Cx/mp7GrxWXV8Muaa07orE5fWw65pLTujtKKKK4DiCiiigAooooAKKKKAOW+LPiC48L/DvWtas1LXcFuRbgDJ8xiFU49ic/hXwfZeFPFmv3Ul1DpN7OzsXmuJVKqCTks7tgD1yTX3R8abXVbv4X68uhzTQ6jHbedA0R+bKEMQPfANfA+s+INf1cBdX1rUb5eoS4uXdR/wEnAr6XI4v2cnC17n0WSxl7OTja9zqY7rw74JTy7aPTfEuuPxPJInm2VqvdE/56yHpv8Aur2yeRDqvh2HUbVvE3gnzpbJGD3NkrbrjTn68jq0efuuPocGuINWtL1C+0y8jvNOvLi0uI8lJYJCjD8RXtOg170Xr59T2XRa95PU+/vgf4kn8V/C/RtYuyTdNEYbgkcmRDtY/pXa1w3wHh1iH4VaM+vStJqFxG1xIWjVDhzkAhQBnGPeu5r4bEJKrJR2uz4mukqsktrsKKKKxMgooooAKKKKAPlL9t7xFdPr+jeF45GW0htzeSoOjyMSoz64UcfU18319LftueF7z+1dH8WwxM1q0P2O4YdI3BLLn0yCR+FfNNfb5Vy/VY8p9nlfL9VjyhXpf7NfiO60H4uaP5UjCC+k+yXCZ4ZWHH5ECvNK9S/Zj8MXXiD4r6bJHETbaY/2y5kxwoUfKM+pJ/St8by/V5821jfGOPsJ821j7rPWig9aK+BPhQooooAKKKKACiiigBCARg9D1r5i+OP7PF5calca94DjidZmMk2mswQox5JjJ4wT/CcY9a+nj0r57/ab+MuqeFNUTwn4ZZbe9aBZbm9KhmiDfdVB0Bxzu9xivQy2VdVkqG/4fM78udf2yVHf8D53Pwu+Iguvsv8AwhusebnGBbkjP+90/HNeyfBb9nTUv7Rt9a8exRW9vC4kj05XDPIw5HmEcAewJzXhVz418XXNy1xN4n1iSRjuZmvHJJ9ete5/sz/GXXZ/E9r4R8U6hJqFreny7S5nOZYpMcKW/iU9Oa+ix/1xUW4tedr3+R7+O+tqi3FrztufVCKqIqIoVVGAAOAPSnUinIyKWvjT5EKKKqahqVjYAfa7lIyeinkn8BTSb0QnJJXZborLs/EGk3Ugjiu1Dk4AcFc/nWpTlFx3QozjJXi7hRRVfULy10+ymvr64jt7aBDJLLI2FRR1JNSlcog8QaPpuv6Nc6Rq9pHd2VymyWJ+hHr7EdjXyR8R/gRpelaxLb+H/Hfh6PnP2LVb5IJos9i3OfxANegeNvjjcal4F8Vav4W3Wtra3UGm2N0w/eu8gZnmx/CNowo6jr9Pky5nmuZnmuJXmldizu7ZLE9yTX0mVYTEQu+blXbc+hyvCYiN3zcq7bnq2g/BgTXiprvxB8FadbkglodVSdyPYAgfrX1t8LfBPhzwR4bjsfDyrLHMBJLdlgz3JxwxYcEemOK/PBSV6HA74r379nr4kar4V8AeJrmYy6jYaVJbSR2rvjYrvtcIe3Y46ZrfNMJXqU789/LY3zLC16lO/Pfy2Pr6isTwV4o0bxf4fg1zQ7pbi1mH0aNu6MOzD0rbr5WUXF2a1PmJRcXZ7hRRRSEFFFFABTZHSNGeRlRFBLMxwAB3NOr5U/ae+Ll1f6lc+A/DU0iWsT+VqE8ed0794lxzj19TxXThMLPE1OSJ04XDSxE+WIn7Q/xyn1Z7jwj4GupEtTmG5v4SQ9wx48uMjnb6kcntxXmv7SWB8X9UjUYWKC1jA9AtvGP6V7Z+zd8ERo6weL/F1sp1HAeyspBkW47O4/veg7fWvGv2pE2fHLxAOOTAePeFDX0eAlQjiPY0dop3fd3R9BgZUViPZUfsp699UeY10Pw0kaP4h+HXViCupQY5/wBsVz1b/wAOF3fEHw8vrqMH/oYr2Kv8OXoetV+CXoe4eEfjJfeAfinrvhrxEZ5/Dx1OYDcCXs8sfmX1TuV7dR6V9TadeWuo2MN9ZTxz206B4pY2BV1PQgivIf2jPg7D43s5Ne0CKKDxFAvI+6LtR/CT/eHY/hXjv7OnxP1TwN4mj8E+II7l9MnufI8pwd9lMxxkA/wknkfiK+VqYenjKPtaOkluv1PmKlCni6PtaOkluv1PsK+nFtZzXBGfLQt+VeW3lxNd3Dz3Dl5HOTn+VejLfadqtvNawXSMzqVIPB5rzy/tJ7G5a3uEKup/P3FcuDSjdPc+Tx8nJRaehXrvfBF/Jd6a0MzFngIAY91PT+RrggMkAdT0ru/Clquk6S9zfOsBmbd85xgDpWuLtyW6mOBuql+nU2767trGzlvLyZILeFC8srnCoo6kmvjD9oX4xXXjm9fRdEleDw7bycDo14w6O3fb6D8a7f8Aa88T69fyab4f0f7Q2iTxmSdoI2PnShsBGx2Awcd80fs8fAiUyW3irxzabVUiSz02Qck9nkH8l/OujBUaOFp/WK2/Rf1/SPs8DChRpLE1Hft/X9WOD1Lwxq/h/wDZoe71a1Nr/aniCC4t434cx+RIMkdskEivHa+0P2zk/wCLQ22MALq0PH/bOUV8X17OV1nXpSqPq2ezllZ1qcqj6sK9d+BXh3UfFXgT4gaJpKJJey2ls8SM2NxWQnA9z2ryKvpP9hb/AJC/ij/r3g/9CatMxm6eGlJbq35o0zCbhh5SXS35o8r+Fnj7xB8L/FjtGkrwNII9Q0+UlQ4Bx3+647H8K+5PBfifR/F3h+31zRLpZ7WYfRo27qw7MD2ry/8AaF+C9v41gl1/w/HFbeII1+dPupdgdj6P6Hv3rxb9m7UPGXhP4uWvhpLK7WK9nEOpWcqMBGo6y+xXHXuOK8XERo4+i60NJrdf1+DPHrxo46k60NJrc+06KKK+fPBCiiigAribD4W+CbPxpceL49GjfVZ3MhaRiyI56uqHgE+tdtRVxqShfldrlxqShfldriHvXyf8ffB/hPxD8VdVv5fiVpGk3jCGOayubSUmNkjVfvjg5wD+NfVV/dQ2VjcXtwwWG3iaWQnsqgk/oK/N7xfqs2u+J9R1i4YmS9uZJ2z/ALTE/wBa9jJKM51JSjK1l/W/oetk1GU6kpRlay/rc73/AIVToZ5X4r+Eyvr84rV8G+A/B2h+LtJ1O8+LHh+YWt3HL5MFrMxchuBnoM+teMU6P745I9x1FfQyoVXFp1H9y/yPflQquLTqP7kfp0GVwGXBU8gjvXD+MvhT4N8VeJLPxFqNjJFqdrIr+fbSGMy7TkB8dfr1qX4H+If+Eo+Fmhaszh5jbiGc/wDTRPlb+VdpXxN50KjSdmtD4xudGbSdnsclq/hVgzXGlyYbOfLY4P4Gq0t1cQaKX1m0W5lE3lxJMvKgDk57121cp8RT/o1mP9tv5VtRqyqSUZHl16MaUXUj/wAAoaFqlq+pww/2TZwtIdqSIpypPQ806HRtZ1i5MmoSPHGrEbpO49lrF0b/AJC9n/13T/0IV6lWlefspe71MsND28ff6Gfpej2Onw7IolkYncXkG4k/0rQoorglJyd2enGKirLY8b/a3m0c/DuysNZvbuyjuNRRo5be2Ex3IjcFSy8YbrntXyn/AGX4DH/M0ayfrpCj/wBq19GftvtjwdoA9b6T/wBAFfI1fWZPSbwyak1v2PqsppN4dNStudcum+BFznxLrJ/7hS//AB2vb/2Q77wvYeLdU0nRtQ1C+ub61EmZrRYVRYzzyGOSd1fMs0ckMhjkGGGMj6jP9a9n/Yy/5LEf+wZP/Na6Mwo3w025N6eR0Y6lfDTbk3ofadRiGETmcQxCYjBk2DcR6Z61JRXxR8cFFFFACMNwwaKWigAooooA8z/ac13+wfg7rEiPsmvQtlEfdzz/AOOhvzr4Oxx0r9L9b0jS9bsjZavp9tfWxOTFPGHXPrz0NeJ/GH4U/CTw34Zu/E19o+o2cMLIrJp05GSzBRhWyO9e7lOPp0I+zcW22e3leOhQj7NxbbZ8eUYNexaTofwa1TSNX1eK58WRW+lRxyzI6xlnDyBAFPrlhXXfBvwN8GPH2q3ljpsPiaSWzhWZxdzqispbHAUete5Ux8YRcnF2W+h7U8fGEXJxdlvoa/7D/iBpNP1zwvM3+pkW8gB/ut8rAfiM/jX0tXP+DfBfhjwfbNb+HdHtrEP/AKx1GZH+rHk10FfIY2tGvWlUgrJnyeMrRrVpVIqyYVzvjWxub+O2W2VGKEkguF/nXRVxHxEA/tG04/5Yn+dThk3UVjzcW0qTuV9M0LUodStppI41RJVZj5qngHPrXf15Pbxsl3CGTGXQ9OxIxXrFa4xO6uzDANWkkgoooriPQPnb9uI/8Ux4bH/T5Mf/ABxa+TYxmRR6kV9WftzsBoHhdWIGbqfkn0VK+WdMjW41C3gVxukmRFGepJxX2eTu2ET9fzPr8pdsKn6/mb3xQsP7M8cahYbdoh8oAen7pD/WvRP2Mv8AksZ/7Bk/81rA/agto7P436+iYVWMLAeg8lB/St79jJl/4XGeR/yDJ/5rTry5svcv7v6FVpc2Acv7p9qUUUV8WfHBRRRQAUUUUAFFFFABXk/7Wn/JENX/AOu1v/6NWvWK5r4m+EYPHPgu+8M3N3JaR3Ww+cihihVwwOD16Vvhaip1oTlsmjfDTVOtGctk0fDngrj4cePD/wBOlp/6VxV6f+w3/wAj1r//AGDF/wDRgr0XQf2c9L0vwl4g0JvEl1O+sJEn2j7Mq+SI3DjC5O7JA7iuh+CHwbs/hnqOo38WtzanPeQrD80AiVFDZ7E5Oa93F5jQqUasYvV7aeh7eKx9CdKpGL1b0/D/ACPU6KKK+bPnQrkviBalntLndgE+VjHqetdbWbr+mNqkMEayiPypQ/IzkVtQnyTTMMTDnpuJzGq6YV8S2NuknMiRnJHTb1/lXc1mXekmfXbTUhKAIE2lCOvX/GtM9adapzKIqFLkcvNhRRRWB0GN40traXw3qFxNaW88ttaTSQmaJX2MEJBAI9QPyrw39kjWbvxlJ4lbxFb6fdtYm1NsfsUamMsZckYH+wv5V9CX9st5Y3FnISEniaNiOuGBB/nXnHwF+FbfDKDWVk1ldTfUpIjlbbyggjD4H3mz9813UasI4apF/E7W+/U7aNSmsPUjL4tLffqYv7WF7L4f8Cwa1pMdtBqL30cT3BgR3ZMHgkjpXUfAVIb/AOF/h7X7q1tTqd3abprhIFR2O4jqB7CrPxn8BL8RPB50I6kdOZZ1mWbyfMAK9tuR/OtrwBoEfhXwbpfhuK4a5TT7cQiZl2l+5OO3WiVWDwkYL4r/AIBKrD6qoL4r/gbtFFFcJxBRRRQAUUUUAf/Z">
            <a:extLst>
              <a:ext uri="{FF2B5EF4-FFF2-40B4-BE49-F238E27FC236}">
                <a16:creationId xmlns:a16="http://schemas.microsoft.com/office/drawing/2014/main" id="{7A01B6C3-F8BC-43C0-8EE9-05EDB04FE8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F0B90625-2888-416F-B81C-341C1A8C5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1320" y="332656"/>
            <a:ext cx="7161105" cy="5445604"/>
          </a:xfrm>
          <a:prstGeom prst="rect">
            <a:avLst/>
          </a:prstGeom>
        </p:spPr>
      </p:pic>
    </p:spTree>
    <p:extLst>
      <p:ext uri="{BB962C8B-B14F-4D97-AF65-F5344CB8AC3E}">
        <p14:creationId xmlns:p14="http://schemas.microsoft.com/office/powerpoint/2010/main" val="2691115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ELMS_MAIN FULLCOL CMYK">
            <a:extLst>
              <a:ext uri="{FF2B5EF4-FFF2-40B4-BE49-F238E27FC236}">
                <a16:creationId xmlns:a16="http://schemas.microsoft.com/office/drawing/2014/main" id="{C86D69A3-EDC6-41E3-AD48-6EC92267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2825"/>
            <a:ext cx="2593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a:extLst>
              <a:ext uri="{FF2B5EF4-FFF2-40B4-BE49-F238E27FC236}">
                <a16:creationId xmlns:a16="http://schemas.microsoft.com/office/drawing/2014/main" id="{0813486A-2432-4B9B-AEBC-AA67EB641CAF}"/>
              </a:ext>
            </a:extLst>
          </p:cNvPr>
          <p:cNvSpPr>
            <a:spLocks noGrp="1" noChangeArrowheads="1"/>
          </p:cNvSpPr>
          <p:nvPr>
            <p:ph type="subTitle" idx="1"/>
          </p:nvPr>
        </p:nvSpPr>
        <p:spPr>
          <a:xfrm>
            <a:off x="2279576" y="113985"/>
            <a:ext cx="7848600" cy="1181100"/>
          </a:xfrm>
        </p:spPr>
        <p:txBody>
          <a:bodyPr/>
          <a:lstStyle/>
          <a:p>
            <a:pPr eaLnBrk="1" hangingPunct="1"/>
            <a:endParaRPr lang="en-GB" altLang="en-US" sz="4000" dirty="0">
              <a:latin typeface="Avenir LT Std 65 Medium" pitchFamily="34" charset="0"/>
            </a:endParaRPr>
          </a:p>
          <a:p>
            <a:pPr eaLnBrk="1" hangingPunct="1"/>
            <a:endParaRPr lang="en-GB" altLang="en-US" sz="3500" dirty="0">
              <a:solidFill>
                <a:srgbClr val="7030A0"/>
              </a:solidFill>
            </a:endParaRPr>
          </a:p>
        </p:txBody>
      </p:sp>
      <p:pic>
        <p:nvPicPr>
          <p:cNvPr id="4" name="Picture 3">
            <a:extLst>
              <a:ext uri="{FF2B5EF4-FFF2-40B4-BE49-F238E27FC236}">
                <a16:creationId xmlns:a16="http://schemas.microsoft.com/office/drawing/2014/main" id="{4B71D5E1-C558-4149-9029-817CA03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84" y="5908372"/>
            <a:ext cx="1618625" cy="781914"/>
          </a:xfrm>
          <a:prstGeom prst="rect">
            <a:avLst/>
          </a:prstGeom>
        </p:spPr>
      </p:pic>
      <p:sp>
        <p:nvSpPr>
          <p:cNvPr id="7" name="Rectangle 6">
            <a:extLst>
              <a:ext uri="{FF2B5EF4-FFF2-40B4-BE49-F238E27FC236}">
                <a16:creationId xmlns:a16="http://schemas.microsoft.com/office/drawing/2014/main" id="{83F0CF0D-D6B1-4D8C-857F-BF0E10A99E56}"/>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0" name="Rectangle 9">
            <a:extLst>
              <a:ext uri="{FF2B5EF4-FFF2-40B4-BE49-F238E27FC236}">
                <a16:creationId xmlns:a16="http://schemas.microsoft.com/office/drawing/2014/main" id="{5878449A-7571-43DB-B53B-8700B6008FF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1" name="Rectangle 10">
            <a:extLst>
              <a:ext uri="{FF2B5EF4-FFF2-40B4-BE49-F238E27FC236}">
                <a16:creationId xmlns:a16="http://schemas.microsoft.com/office/drawing/2014/main" id="{ADD9B904-EFF7-48FC-AF93-27F9AD35B5B0}"/>
              </a:ext>
            </a:extLst>
          </p:cNvPr>
          <p:cNvSpPr/>
          <p:nvPr/>
        </p:nvSpPr>
        <p:spPr>
          <a:xfrm>
            <a:off x="5971607" y="3244334"/>
            <a:ext cx="24878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3" name="AutoShape 8" descr="data:image/jpg;base64,%20/9j/4AAQSkZJRgABAQEAYABgAAD/2wBDAAUDBAQEAwUEBAQFBQUGBwwIBwcHBw8LCwkMEQ8SEhEPERETFhwXExQaFRERGCEYGh0dHx8fExciJCIeJBweHx7/2wBDAQUFBQcGBw4ICA4eFBEUHh4eHh4eHh4eHh4eHh4eHh4eHh4eHh4eHh4eHh4eHh4eHh4eHh4eHh4eHh4eHh4eHh7/wAARCAGeAL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ooooAKKKKACiis3xFr+i+HbBr7XNUtdPt16vPIFz9B1P4U0m3ZDSbdkaVQ3l1b2ds9zdTxQQoNzSSOFUD3Jr54+In7TumWizWngvTWv5hwLy6ykQPqF6t+lfO3jbx94s8ZzmTxFrFxdpnKwBtkKfRBx+eTXrYbJq9XWfur8fuPVw2UVqus/dX4n1V8Q/wBo3wdoPm2nh9X8Q3y8ZhO23U+7/wAX/AQa+dfHfxo8feK5ytxq8mn2ituS109jCg9MkHc34n8K85JyaSvocNlmHoapXfdnvYfLaFDVK78z274d/tGeMdBaO115U8QWK45lO24A9nHDf8CBPvX0b8PvjF4G8Z+XBZaoLLUH/wCXO9xHJn2zw34E18CUqnac1licnoVtYrlfl/kZYnKaFbWPuvyP087ZHI7UV8HfDz42eOvCBSCPUTqenrjNrfEyAD0V/vD9fpX0d8Pv2hvBXiTy7XVnbQL9sDbcnMTH2cf1xXz+JyrEUNbXXkeDiMrr0dbXXkev3M0dtbyXEzbY413McdBWZB4j0maZIY53LuwVR5TDk/hUmtTQ3Hhu6nt5o5onhJV42DK30Irz/R/+Qraf9dk/9CFc1ChGcW30PBxOInSmorqep0UUVynaFFFFABRRRQAUUUUAFFFcB8QPi94H8Gq8N9qi3l+o/wCPKyxLID6MR8q/8CIq6dOdR8sFdl06c6j5Yq7O/rmPHHj3wn4LtjN4h1m3tXxlYAd8zfRBz+eBXy18RP2jPGevGS18Pwr4fsmyAYTvuGHvJ2/4CB9a8XvLm8vLh7i7klnmc5aSQlmJ+pr28Nkc5WdZ2XbqezhslnLWq7H0P8Q/2ntSu1ltPBemLYxHIF5dYeU+4Tov45rwPxF4g1nxFfNfa5qNzqFwxzvnkLY+g6Cs3Y/9xvyo2P8A3G/KvoMPg6GHX7tf5nu0MJRoL3ENop2x/wC435UbH/uN+VdVzquNop2x/wC435UbH/uN+VFwuNop2x/7jflRsf8AuN+VFwuNop2x/wC435UbH/uN+VFwudN4Q+IHizworQ6LrE8Vs4w9s7b4mHptPA/CvZPAHxx0ebUbNPE1u2nssiE3EWXi4I5I6j9a+ddj/wBxvyo2P/cb8q5a2EpVb3Wp5uNyrC4zWpHXutz9K9D1rSddsVvtH1K1v7ZgMSQSBh9D6H2OK0K/Nvwz4j8QeGr5b7QdRu9OnB+9A5UH2I6Eexr3/wCHn7Td9b+XZ+NdJ+1JwDe2ahZPq0Z+U/gRXzeJyWrT1pvmX4njYnJ6tPWm+ZfifUtFc74M8beF/GFp9o8P6xa3hAy0QbbKn+8hww/LFdFXjyjKLtJWZ5Moyi7SVmFFFFSSFFFFAEN5bQXlrJa3MYkhkUq6How9K5gfDL4e5J/4QvQSSeSbJP8ACutoHWrjUlH4XYuM5R+F2PJb3QfAVveTQD4eeHWEblcm1TnH/Aai/sfwH/0Tvw5/4DJ/8TVzWP8AkLXf/XVv51DbwTXD7IInlbGcKMn/ADzXsJaJtv72eLLMcXzNKbIf7H8B/wDRO/Dn/gMn/wATR/Y/gP8A6J34c/8AAZP/AImr39lan/0D7n/v2aP7L1LOPsFzn/rmaXu/zfi/8w+v43+dlH+x/Af/AETvw5/4DJ/8TR/Y/gP/AKJ34c/8Bk/+Jq9/ZWp/9A+5/wC/ZqG5tbm2IFxBJET03rjNNWez/Fg8wxi+2yv/AGP4D/6J34c/8Bk/+Jo/sfwH/wBE78Of+Ayf/E06iny+b+9k/wBpYr/n4xv9j+A/+id+HP8AwGT/AOJo/sfwH/0Tvw5/4DJ/8TTqKOXzf3sP7SxX/Pxjf7H8B/8ARO/Dn/gMn/xNH9j+A/8Aonfhz/wGT/4mngEnAGTVn+ztQ/58bj/v2aGkur+9jWY4t7TZT/sfwH/0Tvw5/wCAyf8AxNH9j+A/+id+HP8AwGT/AOJq5/Z2of8APjc/9+zR/Zuof8+Nz/37NLTv+LH9fxn87Kf9j+A/+id+HP8AwGT/AOJp0OieA5Jo4/8AhXfhwbmC5+yp3P8Au1Ylsb2JDJJaToo6lkIFMs/+PyD/AK6r/MUWVtG/vYLMcXfWbOxsPh/4HsLyK9sPCmj2lzEQ0csNqqOp9iBmunoHQfSivGlOUvidz2ZTlL4ncKKKKkkKKKKACgdaKB1oA8s1j/kLXf8A11b+dYXjeWWH4ceK5oJZIpU0mVleNirKdy8gjkVu6x/yFrv/AK6t/OsbxbDBceA/E0N1diztn0uUSzmMv5a7k52jk/hXux2j8jx8D/vkP8X6nx//AG9r3/Qc1T/wMk/xrrtL1nWW+E2tTHWNSMi6pbqHN1JkDY3Gc1Q/4R7wV/0UBP8AwUzf410+n6H4VX4Y6tCnjZGtm1OBnn/syUbW2thdvU59a92tVptLR7r7L7+h+nVqlOy0e66Pv6HnP9va9/0HNU/8DJP8a+pPgjc3N38GtDmuria4lNxdgvLIXY4l9TzXz1/wj3gr/ooCf+Cmb/Gvo34R2thZ/CXRYNN1IalbCe623AhaLcTLyNrcjB4rmx84ShHlXXs10fkeNxLOLwLsuq6NHR0UUV5h+eBRRRQBJbf8fEf++P518w/GfxFr9t8VPEkFvrmpQxR37hES6dVUYHAANfT1t/x8R/7w/nXzr8XNE8Kz/E7xFLe+NUtJ3vmLwnTZX2HA43Dg11YJxVZ8yvp2v1R9Zwq4qpU5lfRdLmN8JfEWv3HxF0SG41vUponulDI905UjB6jNcvJ4o8S+Y3/FQ6t94/8AL5J/jXefC7Q/CkPxB0WWz8bJdSrdArCNMlTecHAyeBXOSeHvBfmN/wAXATqf+YTN/jXoxnS9q/d6L7L8/I+wjKn7R+70XR+fkej/ALLWsatqWveI4tQ1S9u400ncqzTs4B81ecE17ZZ/8fkH/XVf5ivIf2bNM0Gx1rxDJo/iVdWlbStrxiykh2DzF+bLcH6V69Z/8fkH/XVf5ivLxbi6snFfhbofCcRtPHe6ui8j1gdB9KKB0H0or5o1CiiigAooooAKB1ooHWgDyzWP+Qtd/wDXVv51z/j3/kmXi7/sES/+hJXQax/yFrv/AK6t/OqzLazWd3Y31nFe2d3CYJ4ZCQrocZGRg9hXuxdkn6Hh4arGjiY1JbJ3Ph6uw0r/AJJDrf8A2Frb/wBAavpD/hX3w2/6EPTP+/8AP/8AF1aj8IeBI9Lm0uPwXpwsppVlki86bDOowD97PevUqZjGSVovddv8z7apxRg5JaS3XT/gnxrX1h8B/wDkimhf9fF5/wCja0P+FffDb/oQ9M/7/wA//wAXW9ZWumabpFtpGjaZBptjbs7RwxMzAFzljliT1rHF4yNeKiota+XZnm5znuGxuGdKmne6eo6iiiuI+RCiiigCS2/4+I/94fzr5O+OH/JXPE//AGEH/kK+r422urdwQaydY8JeBdY1S41PU/BemXN5cuZJpWlmBdj3OHxW+FrqhU5mr6HvZFmdHATnKqnr2PmH4O/8lK0L/r7X+Rrk5f8AWv8A7xr7J0rwh4D0rUIdQ0/wVplvdQNvikWWYlW9eXxVU+AfhuSSfAWlZP8A02n/APi67VmEVNy5Xsu3n5n0K4owam5Wl06evmeVfskf8jH4l/7A/wD7VSvebP8A4/IP+uq/zFZ2gaH4X8Om6k8PeGbHS5rqLyZZYZJGYpkHHzMR1ArRs/8Aj8g/66r/ADFcGIq+1qSmlb/hj5fOMdTxuKVWntZbnrA6D6UUDoPpRXzh3hRRRQAUUyd/LiL4zjtRQA+gdaKB1oA8s1j/AJC13/11b+dVatax/wAha7/66t/Oo7W2uLqQx28TSMBkgele6naKPm5JuTSIaKv/ANjan/z5y/8AfNH9janj/jzk/Kl7SPcfsp/ysoUVf/sbU/8Anzl/75qveWlzZuq3MLxFwSu4dRQpxezE6ckrtEUcckhIjRnI67Rmn/Zrj/n3m/74NUPEmoX2l/D/AMW6hp11La3dvpMskM0TbWRhjBB7GvmBvix8SQf+R31z/wACm/xrooYepXvy20PbyzI5Y+k6kZ2Pq77Ncf8APvN/3waR4ZkUs0MqgdSUNfKP/C2PiR/0O+uf+BTf417P+zl4u8TeJtK8WL4g1y/1MW8VmYRczF9haRs4z0zgVdfCVaMOeVrafnbsdOM4bnhaMqznex6HRSgEtgdewp/kTf8APKT/AL4Ncx8zYjoqTyJv+eUn/fJo8ib/AJ5Sf98Gi4WZHUtn/wAfkH/XVf5imtDKq7micKOpKkCnWf8Ax+Qf9dV/mKHsNbo9YHQfSigdB9KK8E+lCiiigAPNFFFABQOtFA60AeWax/yFrv8A66t/Ouf8e/8AJM/F3/YIl/8AQkroNY/5C13/ANdW/nWP4sSzk8BeJl1CWaK0Olyec8KhnVdycgHrXuxdlH5Hj4F2xkP8X6nxfvf+83511+lM3/CotbOTn+1rbn/gDU77D8N/+g54g/8AAGP/AOKrp7C08CD4Y6rHHq+tm0Op25kkNmm9W2NgAbuQa96rWTS0e66eZ+n1aqaWj3XTzPJ97/3m/OvrT4KEn4JeFcnPF5/6VSV8+fYfhv8A9BzxB/4Ax/8AxVfSHwvj0yL4S+Gk0ee5nsgLvy5LiMI5/wBJkzkAkDnNcuYVFKEVZ79vJnh8TVFLBaLqv1LXjj/kl/jT/sCzf0r40f7xr7L8cf8AJL/Gn/YFm/pXxo/3jVZXtP1/QOFP91l6ja+gv2TP+QZ4z/64WP8A6Mevn2voL9kz/kGeM/8ArhY/+jHrbMv4D9V+aPSzz/canoe06P8A8hi0HYzr/Ovlrxp8RvHtr4y1y3t/GWvRQxajcJHGt7IFRRIwAAzwAK+pdH/5DFp/13X+dfLXjXwPdXHjHW518R+FIxJqNw4WTVkDLmRuCMcH2rz8F7P2j9p2PmuFvZ3qe08jQ+H3xC8c3j6+Lnxdrk3k6JcTR771zscFMMOeCMnmuY/4Wd8Qv+h28Qf+B0n+NdP8P/BtxZvrxbxD4Yl83RLiMCLVFbaSU5PHCjua5j/hAbv/AKGfwj/4N0/wruh9W55aLp0Pq4rD88tF06Hsn7OXinxH4i0zxOuu65qOprAtuYhdXDSBCX5xk8V6lZ/8fkH/AF1X+Yry39nLw/Nomm+JjLqmj33mrb4+wXgn24f+LHSvUrP/AI/IP+uq/wAxXl4jk9rLk2/4CPg+IOX6++TayPWB0H0ooHQfSivnDpCiiigAooooAKB1ooHWgDyzWP8AkLXf/XVv51z/AI9/5Jl4u/7BEv8A6EldBrH/ACFrv/rq386gRo/Kmgmt4LmCeMxywzxh0dSQSCD16Cvdjok/Q8LD1VRxEaktk7nw5muw0o/8Wg1v/sLW3/oDV9S/2J4V/wChN8N/+C2L/Cpl07w+tnJZr4V8Pi2kdZHiGnx7WYdCRjBIr0qmY8yXude59nPirDSS9x/gfEma+tvgn/yRLwr9Lz/0qkrf/sTwr/0Jvhv/AMFsX+FXQYY7O3srOztLK0twwigtoRGi7m3HAHHJJP41jisX7eKjy2s7/gzzc4z2jjsP7KEWndMyvHH/ACS/xp/2BZv6V8aP9419l+OP+SX+NP8AsCzf0r40f7xrqyvafr+h6/Cn+6y9RtfQX7Jn/IM8Z/8AXCx/9GPXz7X0F+yZ/wAgzxn/ANcLH/0Y9bZl/AfqvzR6Wef7jU9D2rRv+Qxaf9d0/nXxd4/A/wCE68Qcf8xS5/8ARrV9lWsxt7qOdRkxuGA9cGuU1D4bfDXUNRudQu/CTSXFzK80rDUrgZZiSTgPxya83CYhUJuUk3ddD47IMzoYBzdW+ttj50+GH+t8Sf8AYAuv5pXIV9gaX8P/AIdaWbo2PhVojdW7W03/ABMrht0bY3Dl+Og5qn/wqv4W/wDQnt/4NLn/AOLrsjmMFOT5Xr6f5n0MeJsEpN66+Rwv7J//ACDvFv8AuW3/AKHXtdn/AMfkH/XVf5isrwx4c8K+FbW9h8NaH/Z5vQgnY3csu4Kcj75OPwrVs/8Aj8g/66r/ADFedXqKrUlNLf8AyPks4xlPGYt1aezsesDoPpRQOg+lFfOnoBRRRQAUUUUAFA60UUAef6loOrTajcSx2bsjSMVII5Gar/8ACO6z/wA+L/mP8a9IorrWMmlayOF4Cm3e7PN/+Ed1n/nxf8x/jR/wjus/8+L/AJj/ABr0iin9dn2Qv7Pp92eb/wDCO6z/AM+L/mP8aP8AhHdZ/wCfF/zH+NekUUfXZ9kH9n0+7PL9c8H65q3g/wAR6LDbpDcahp0lvC0rYTc2MZIrwJv2Y/iITzc6IP8At5b/AOJr7NorWjmlejfktqevgMVUwNNwpbeZ8Zf8MxfEP/n60X/wJb/4mvT/AII/CbxV4F07xEurfYp21CO2WFbWUucxuxOcgY6ivfqKqrm2Iqx5ZWsbYnMa2JpSpT2Z5v8A8I7rP/Pi/wCY/wAaP+Ed1n/nxf8AMf416RRWH12fZHhf2fT7s83/AOEd1n/nxf8AMf40f8I7rP8Az4v+Y/xr0iij67Psg/s+n3Z5v/wjus/8+L/mP8aktvD+sLcxM1k4VZFJOR0z9a9Eoo+uz7Iay+n3YDpRRRXGdwUUUUAFFFFABRRRQAUUUUAFFFFABRRRQAUUUUAFFFFABRRRQAUUUUAFFFFABRRRQAUUUUAFFFFABRRRQAUUUUAFFFFABRRSUALRRRQAUUUUAFFFFABRRRQAUUUUAFFFFABRRRQAUUUUAFZ3iDWLXRLJbq6SaQNII0SJQzMx6AZIH61o1zHxLhMnheS4AJNpLHcYHU7W6frWtGKlUUZbEVG1FtbmdceOrt/+PLRNqno1xOAR9UAP/oVdJ4V1Ya3osV/5YikLNHLGDnY6kqwB7jIOD3GK83Pyt9K6H4a3Ji1PU9O3HZII7qMH12+W4HsNin6vXdXw8FTbitUcGGxU6lTlkd3SMyqpZmCqBkk9AKWuM+JWoSbYNDhYqLtTJcEcfuVOCoPuSB9K4KVN1JqJ31JqnFyZW1rxnd3UrQ6B5ccCnBvZV3eZ/wBc16Y9z19O9YbXurO+59e1QnOTtn2D8hwKhAVQANqqBgdgBUtrZ6re2P22x0e7ntyN0cgMaiQeqh3BPscAH3FevGnTprRJep4zrV6z92/yLdj4g8RWLApfi/iHWK6UEkezjkH65Fd74f1e11rT1u7bcpBKSxOMPE46q3+ea8xhkWWMSRk4yRhhggg4IIPIIIIP0rW8F3ZsfFUa5Kw38ZikHbzF5Q/XGRWWIoRlFtKzRthcVPnUJs9JrzzXPEmtPrl5Hp+oJbWlvMYEQQI5crgMxLc/e3DH+zXfzyxwwPNK4SNFLMx6ADkmvH9PZ5bNbiUETXBM8oI53uS7fqxrnwdNSvJq50Y6rKEVyux0Nv4v8QREebHp1yg/2GRz+IOP0q9D48YAG70O4jH/AE7zLKfyO3+dc5YWN7qmojT9PaGOQRNM8koJVVBAAwMckn17Hr0pdRsdR0u6ittTto4zKD5UsUu+OTHUcgFT7EfQmup0aLdrK5yxxGIUOfodvp/jDQbuVIGu3tJnICx3UZjyTwBu+6ST0wa3wc15DLGksZjlRXQggqwyMEYNdx8OL6a60Wa0uJHkksJzbh2OS6bQyE+uFYLnvtzXJiMNGEeaJ14bFuq+WS1Onqve31lYxrJfXlvaoxwrTyhAT7E1j+Ntcm0exijs1V767cxwbhlUwMs5HcAdu5wK89MCtK9xcO91cOP3k053M359B7DgVNDC+0XNJ2RWIxcaL5bXZ6fH4i8PyOEj13S2YnAAu48k+3NaQZSBgg56V49i3dmhxFkAhl44qfS573RXEujy+UudxtWOYJR6Y/hP+0v6jitpYFW91mNPME3aSPW6Ko6DqUOr6Rb6jAGCTKTtbqpBwVP0IIq9XntOLsz0U7hRRRSAKr6laJfafc2b4xPE0eSOmRjNWKKadncDxyxZjZQh1IdB5bZPOVO3n34rS8OXBs/FWmXAOFldrWQnoFkXI/N0jH41FrEH2TxNq1soO37QJx6fvFDY/CqGpTNbWMl3HnzLYrcpgfxRsJB+qgV7tvaL1/U8Bfuq3oz2WvNPF8jSeMtQVjxHBAqewwxP64/KvSUYOgYEEEZBHevOPGcfl+MbxiMebbQsg/vY3Bj+ZFebgvjfp/kenjr+yMS+RZYo4H5jnuIYZB6o8qow/EMRXsSIqxCMKAoGMV45qTeXZtcDrbslwB6+WwfH47cV7DbyLNBHKjBldQwIPBBrXHXtH5/oY5da0jzXxRALTxdqUMYxHMsN1gdAzgqf/RQP4ms9JDDqGn3I58i8jfHrzj/2atPxjMJvGd8EwVhtoImb/by7FfwDKfxrNSMzX1hbjrPdxJ9Oc/8AstdVP4Fft+hy1P8AeNO56B8QJ/s3g/UVGA00Ytl/7aEJ/Jifwrz4DAA549a6r4oXGRpVip5kuHuDnoRGpGPzkU/hXLZHLN9TWWEjakvM0zCV6ij2LXh/VptC1K7ulsWvI7mKJMJIqvHsL5xuwDncD17VL4g1ybXpbQNp8lnBbMznznRpHYjHRCQAPrn2q1onhG41PQrbUm1WW2nu4xMqCNXREblBg4OduMnPUmsi5hns7+50278v7RbFdzRk7XVhlWGemfStF7KVRtfEv+GFU9vTpKL+EjnkjgjaWaRY0AyWY44rtvhvZz2+k3F5cRPE19P5yI4wyoFVFz9Qu72DAGuO0Oa103Xlvr+1jvLeWVAJJeWtGJABUHjbnqcAjJOa9ZGO1c+Nm4x5bbm+ApR+O+pwPxJ8z/hI9Mx9w2cy/wDAvMjP54BrBt4YrrVNPs7mQx209yqSsrFSwwTsyORkgc/h3ruPiDpU2o6XFc2kfmXVi5mjQdZBjDL9SpOPfFcCPIvLUYO+J+44IIP6EEfgRW2GkpUkl0McXHkr87Wh6XL4X8OvafZToeniID5QtuqlT6ggZB9wc15vGjRtcQmRpfIuZoVdjlmVJGVST3OAMnuc10nhrxZNaPFY67NvjYhIb0jAz2WT0P8AtdD7Vrap4N0y9u5LqCa8sZJSWlFvKArsTksVIOCfUYrGnOVCTjVejOmtCOJgnTIPhd5n9i3zSZwdQkKZ9Nif1zXW1V0mwttL06Gws0KQRDCgnJ5OSSe5JJJ+tWq4a01Obkjspx5IKPYKKKKzLOb1zxjpmnyva2qyaheKdrRQkbYz6O/RfpyR6Vg2fjLVY9Vim1RbVNNkbZIsSnMAPRix5OD16DvWVrGmPoOrNYyZ+zTu72cp6MCSxjJ/vrk/VQDyQxqAgMCCMg9Qa9enh6XLor36nk1sXVjUttY1fG8kL+Mibdkb/QI/N2kH5t7Ff/Hcfhise5Ma20rS4EYQls+mOaS2t4LdfLt4UiUnOEXAJrzb40/EG30LTzo+lus2pXIG9sZSKPPIPYk4Ix25zzXVQouTUImdOjUxuI5aa1Z9NeGFkXw3pizAiUWcQkB6htgzn8a5v4m2pjax1dV+WMm3nb0Rvuk+24CtrwJr1v4n8IaX4gtcCO+t1l2j+BsYZfwYEfhWpfWlvfWktpdRiSGZCjqe4NeNGbpVuZo9etSvF05HlRXBw1WdO1rXtM05NNsrq1NtGuyF5oi0sK9gOcNjtkGvKND+LFhJ4om8M3Gn3ksn202ljLEVczDftQNkjB7Zr1NNN19xlPDt+RnHMsC/zkFexVpcllUt87HlzwuLwkrOLRWij2lmaRpZHYvJK5yzseST/nsBWx4Is/7Q8TiZlzb6cpZj2MrDCr9QMn8a8q+L/j7UfAl/BpMmhNHeXMAmjllmUoqliDwuQWGDxn0r6F8G21jb+GbBtPjKwzwJPuY5Zy6hizHuTmsMVJ06Sl/Nsb0MvrR5a1VWT28zj/HEwn8YtAGGLW0RQhPOWJYsB6Y2j8KyWVXRlYkAgjI6jNdf8W7rRNH8Dap4h1fTbO8+wwFoRPGGzIflQDP+0RXz5+zU3i7xrrmprqPiK6j0mwg3SEqjnzGJ2KGcHAwGJ+nvVYZqVB1NlE2qZVWrxnXi1Zdz2C01nxBZ2sVrBrH7mJBHHutI8qoGAOnPFUz5sk81zczvcXEzbpJXABbHTgcAD0FaFvolxeSSR6T4g0HV5I/vRxyGNk/3ihf/ANBFcR8SPGdv8Pr21sfEemzie7iaWL7JIsqFQcHLHaRz7VVJRnLlp2u/kcTwuMqP2fK2butKz6LfRoMyPA6R+7MCFA9ySMV6B4p8ST6TLa2Njbx3F48fmSCViqIgwATjuTwPox7Vzfw30xvE2l6V4quvLi0+eNLq0tASWJ6q0hwBkHkKO/OTxjn/AIyeMdD8K/EPTbPUblkOo2I85yMiALI3ls3fDb3HttB7msnGNaqqdrtXN6GFxFOnLlj73b0PSNC8W6dfSLa3hNhfHgQzH5XP+w/Q/Tg+1UPFXhVpJpdU0SNVuD81xbE7Un9x/df9D39a49Gtr60WRGiuIJVyrAhlYeoPQ1Lbtc20XlWuo6lbx9BHHeSBFHsucD8MUlh+SXNTdvIx+uRnHlqxI0aK6tzmMlGBV45FwQejKwPcHg12/wAONRkm06fS7h3eWwdVjdjktCwzHk+owy/8AzXFQxrFGVBZiWLOzMWZmJyWJPJJJ6mul+GMbtqus3IX90I7aHd/tr5jMv1AdP8AvqniknSl5EYKTVWy2O7ooorxz2QooooAp6za2l5plxDfW0VxD5ZZkkXIOBn+nWvj/wCDnjvxJ4m+I9j4dutSC2F/PIFJiVniXkqAx5PbqTX2RcR+bbyxf30ZfzGK/PzwtdSfD/4u2ct8hj/sfVNkwPGEVipP/fJzXt5THnp1Y9bafielgcJRxNOpGcU3bT8T334kfEDwL4F11tFuP7Y8S38JH2iBZUjgiPdWKgFjjqvzD1riPjjr/hT4l/D+z8WeG7U2N9oLra3tlJGFaOCQ/IRt4KB+AR/f7V5R8TrK8sPHerR3rM7zXLzxy5yJo3O5HB7ggineGI5rfwv4jv5MraS2qWYJOBLK00UgQeuFjZvbA9RXrU8HCEYVVJ82n476Hq4bLKGGhCpT0enzufT37FmsT3vw61HS5CWTT7/90T2WRQcfmCf+BV7pcBmtpVjzvKMFx644rxf9jbRW034VS6jIuH1K+kkU+qJhB+oevbK+bzBx+tT5e54mPcXiZ8vc/PLwXqMeh/FSDV76MSfYbq4uNh/ikRZGUf8AfQWn+IPiZ441jW5NUufFGrRTF96Jb3TxRxeyqpAAra+PPhe48GfF6/L2mbC7nN3ag8LJE5+Zc/mD6VjXnhPR7iL+1NM8Y6OLFxnybpyl1Fx9xo8fMR7cGvrIyoz5asle6PqIyoz5ajW6LXxG8aX/AI48K6Dea04l1XTTPbS3G0Bp4jsZGbH8QIYf5NfbfwtkaT4beG3bOTpsHX/cFfAenae+ua/YeHdHV5jPOsMJIwZGYgFsdh7elfoloGnrpOhWGloQVs7aOAEd9qgZ/SvGzlRhThTirbv5HkZuowpwhHzZ5V+2G0y/BmbycgG/gEmP7uG/rivln/hINQ0z4Vw6HYzy28Gp6lPLePGxBmWOOJUjJ/ujLEjvuHpX2h8edCfxF8Jdf0+JN8y2/wBoiA6lozvwPwBH418aeB9S8K32h3fhfxdJc2UTT/arDUoI/MNrKVCurJ/EjBU+hUVplMk8PtezuzXK5J0HpezOY8Oa1qXh/V4NX0m7mtbu3YPG8bYOQeh9Qe4r079qjxA3iLxXokxXbKmiwSTIBwjyjeVrNh8OfDzw/nVtS8cWniRYjvg0zTbd0eZuoWRmACLnr1rR+C/hnUvit8WH1jVY86fbzLd3zqMIoGPLhX24Ax6CvSqVKfP9Yasop67fLU76lSnz+3tZRT1Prz4aaa2kfD7QNMdSr22nwxsD2OwV8afHG7vPGfx21Sztjuk+3jTLVc9AjCMD8Wyfxr7sUBQAoAAGAB2FfCvxV0670P47+I4LbctzJdTzW23rumQyIV98uPxrxMonetOfWx4+VTvWnLrY9jbxn8FvC8Np4Xi1O7WewjW3lvtNiYq0g4ZmwCjnOeSrY6ZrovGoTRfhte+OdD1221jT7e3E0KvBzMCwXBdWABGf7tfFQyMDPHSvZND1e80r9ljW7K9lbydU1dbfT1Y/eUANIR7AgfnXo1sC6XI4ybu1e/XuaYvI8PeMnq21fz+49B+BHizUPidr2oabcxx6XBaW6zF4BvdyWxgFuF/I19E6NptppOnx2NnF5cKZIySxJPJYk8kk8kmvnH9hrR5kg8Sa68f7uRobWNj3K5Zsf99LX03XjZrK1eVOOy/yPKxmFoYfESjRjZBRRRXmHOFFI+7advWigBa+cP2sfhW+oI/jvQLYvdRJ/wATKBF5kQdJQO5A6+30r6PpGVWUqyhlIwQRkEV0YbETw9RVIm+GxEsPUU4n556P48vLPS4tL1TSdK1+ygH+jJqMG9oB6K4+YL7ZxWZ4m8Uahr7wx3Edta2lvkW1naRCOCEHrhR3Pcnk4Fdz+054FtvBfxEb+zk8vTtTiN3BGOkZJw6D2B6fWvK4ziRT7ivtcOqVWCqwW59lh1SqQVWC3P0T+E+mLo/wz8OacFCmLToS4H99lDN/48xrqKy/CVxHd+FdIuoSDHNYwOh9QY1NalfC1G3NtnxNRtzbZ5X+0/4RtfE3wt1C8ZAL7SUN3bSY5AGN6/Qr+oFfC/fIPavvT9pPxBH4f+D+tSMR516gs4VPdpDz/wCOhq+Cz1r6nInP2DvtfQ+myRy9i77X0Pob9inwxbah4p1PxNcoHbS4VjtwR92SXd831Cqfzr62r5k/YYvoVj8TaWT++byLhR6qN6n9WH519N142byk8XLm6Hj5rKTxUrjXVXUqwBU8EHuK/Of4m6RFoHxB1/SLdsw2moTRR/7oc7f0xX6Ga9qdroui3mr3zBbazgeeU/7Kgkj6np+NfnH4p1abXfEepazcD99fXUlw/wBWYn+td2QRlzTfQ7sijLmm+gvhbR73xB4gstF09C91ezLDGOwJPU+wr9Avhn4L0vwJ4UttC01FbaN9xOR808p+8x/p6Cvjb9l6a3g+N2gm4wA7SRpn++UIH6193jpSz6tPnjS6WuLPKsueNPpuLXyL+2np50/4gaNrtvuje8stu9Tg+ZE/X64dK+uq+ZP262j8rwimf3mbwj6Yi/riuLKJNYuK73/I4sqlbFRXe/5Hjlh4s8C3IF14n8ByX2ojl5bLUGtop2/vPGARk99uM1Dq2sa/8TfEumaNpunw28akWumabariG3Qnk/1ZjXDDrX2P+yZ8O4NC8Mr4wv4w2qaomYNw/wBTB2x6Fup/CvocbOlg4e0tr01Z7+MnSwkPaW16anqHww8I2fgfwVp/h20IcwJunlA5llPLt+JrpqKK+NnNzk5S3Z8jOTnJye7CiiipJCiiigAooqG9uI7Synupv9XDE0jfRQSf5UID4+/bP16HUfiVZ6TCwZdMswkvPG9yW/QEV5br3gvxFoGhaRr2p6e8FhqqeZaSkghu+Dj7pI5we1VfFmpXHifxhf6nJJ5k2o3jMD/vNhf0xX2N+0V4et7j9n+8t0jGdKggnt8fwbCqn/xxmr7B1Xgo0aK66P8Ar1Z9Y6zwcaNHvo/69WT/ALLHihPEXwksLeSTN1pLGxlXOTtXmM/TYQP+AmvVq+Rf2ItZkt/Gur6G0mIb2zEyr6yRsMf+Os1fXVfPZnR9jiZJddfvPBzGj7LESS66/efL37cetP52geHUfCBHvJF9STtX+R/OsP8AZz+HOl+Ifhp4s1/VLRJp5IJrKwZxnyise4yL/tbmUZ9jWN+2LdtP8ZJ7YtlbaxgUD0yu7+te3/swQrb/ALO0Ew4MxvZG9yJHX+S1605Sw+XQ5d21+Op6k5Ohl8OXq1/mfOv7N/ihvDPxc0iSZ9lteMbK4ycDEnAJ+jYP4V941+Z+iTNb61YzRnDRzRkH0IIr9LYn8yJJD1ZQ35isM+pqNSE11X5GOeU1GcJLqvyPCf2zfFT6V4Fs/Dtu+JNWuCZsHnyo8Ej8WI/75rgv2S/hzoniq21vX/EFnHeQp/oNvFIuVDsu53+oVkAPbJqX9uaQnxT4di7LYuw/GQj+ldv+xC3/ABbDVV7jWpD+cEP+FXrRyxSho3/mXrRy1Sho3/mfN0ltceAfiw8AkJl0bVQFcjBZVfIb8Vwfxr9CIJo7iCO4iOY5UDofUEZFfCf7UMQh+N3iTZxveFj9TAlfZHwpv21L4a+HLxm3F9Ohyfou3+lRmy9pRpVnu1+iIzVOdGlVe7X6HT18V/theIV1j4pLpcDbodIthbnHQysd7/zVfqpr7K1e+i0zS7vUbj/U2sDzyf7qKWP6Cvg34Z2snj340aYmqDzvt+ptc3Wedy5aRx+QNZ5NBRlOvLaKM8ogoynWe0UcVq+k6jpbRQ6jZXFpJPEJY1mjKF0b7rDPUH1r9BPg3qMGq/C3w5eW+NhsY0I9GUbSP0rxD9uLS4Uj8MawsYEgaW1YhcZBAZR+GDj6mt39ivxC974L1TQJWy2n3XmRAn+CQZ/mDXTmFR4vBRrW2f8AwDox9R4rBxrW2f8AwD3+iiivnD58KKKKACiiigArm/ilO1t8OPEVwhwyadNg/VSK6SsTx3pE+v8Ag3V9FtpEinvbR4Y3kztDEcZx2q6TSmm9rl0mlNX7n52+FVDeJNIVuhvYAfp5i197/G1N3wc8Ur1A0qY/kua8E8L/ALL/AIpttbsbvU9f0iKC3uI5XFv5kjsFYHAyqjtX1Lq2m2eraNdaRqERms7uB4J0yV3IwwwyORweor280xlKpVpypu9v+AezmeLpVKtOUHe3/APif9k+4a3+NWjAHAmSeM++YmxX3JXD+D/hN4A8J6nFqeiaBHDexZ8ueWV5XTIwcFyccV3FcGY4qGKq88F0OHMMVDE1eeK6HxP+1TpOrXnxw1SS30u+nR4LcI0Vu7g4jHQgc19A/s76VqNv+z9Y6TfWdxZXbrdqIriMxuA8shUlTyMgj8K9VKKW3FVJ9cU6qr5g6tCFHlty2/Aqvj3VoRo8u1vwPh7R/gB8TpNXgE2hx20UcylpZblNuAeSMEk9PSvt6BfLgjTrtUL+Qp9FZYvHVMVbntoZYrG1MVbn6Hgn7S/wn8VfEHxJpmo6D9gMNpZGF1nnMbF97Nx8p4wRXRfsyeCPEXgTwpqel+IoIIpp7/zovKl8wFfLRc5wO616zRRLG1JUFQfwhLGVJUPYvY+Jf2qtE1lvjHqt7HpN/JazJC0cyWzsjYjUHDAY6ivp79nxLiP4MeF47qGSGZbPaySKVYfO3UHmu7ZVb7yg/UUBQvQAfStMRj3WoQouPw9TSvjnWoRpNfCch8arhrX4TeKJk4b+zZVz7MNp/nXyV+yYgPxy0Zm4KxXJUH18h6+2db0yy1nSbrStSgE9ndRGKaI9HU9RXm/hD4HeFPCPj2z8WaBc6hA9usq/ZJJBJEd6FOCRuGNxPU1pg8XTpYepSlvL/I0wmLp0sPUpy3l/kct+26it8PtFY9V1Tj/v09cX+wuzf8JR4mjz8psYWx7iQ16x+0/4J8QeOPBNlY+HbeO5urW9E7RNIELLsK8E8Z56E1xv7J/gDxh4L8Ua5P4i0SawguLOOOOR5EYMwckgbWPaumjWp/2bKm5K/b5nRSrU/wCzpU7q/b5n0XRRRXhHiBRRRQAUUUUAFFFFABRRRQAUUUUAFFFFABRRRQAUUUUAFFFFABRRRQAUUUUAFFFFABRRRQAUUUUAFFFFABRRXjPxo+PWjeB72XRNIt01fWoxiVd2IbY+jkcs3+yPxI6VtRoVK8uSmrs1o0KlaXLBXZ7NRXxiP2mviI115gh0cR5z5QtTtx6Z3Z/WvYfg7+0BpPjDUIdE1+1j0fVpTthZXzBO3oCeVb0Bzn1rrrZViaUeZq68jrrZZiKUeZq68j22iiivOPPCiiigAooooAKKKKACisrxZ4g0nwvoF1rmtXQtrK2XLuRkk9lA7kngCvlTxv8AtOeLL68ePwrbWukWQOI5JYlmnYep3ZUfQA/WuzC4Gtiv4a07nXhsFVxPwLQ+wKK+LPD37SfxEsLtX1O5sNXgyN0c1okRx7NGFwfrmvp/4T/EbQviJobX2ls0N1CQt3ZyH95Cx/mp7GrxWXV8Muaa07orE5fWw65pLTujtKKKK4DiCiiigAooooAKKKKAOW+LPiC48L/DvWtas1LXcFuRbgDJ8xiFU49ic/hXwfZeFPFmv3Ul1DpN7OzsXmuJVKqCTks7tgD1yTX3R8abXVbv4X68uhzTQ6jHbedA0R+bKEMQPfANfA+s+INf1cBdX1rUb5eoS4uXdR/wEnAr6XI4v2cnC17n0WSxl7OTja9zqY7rw74JTy7aPTfEuuPxPJInm2VqvdE/56yHpv8Aur2yeRDqvh2HUbVvE3gnzpbJGD3NkrbrjTn68jq0efuuPocGuINWtL1C+0y8jvNOvLi0uI8lJYJCjD8RXtOg170Xr59T2XRa95PU+/vgf4kn8V/C/RtYuyTdNEYbgkcmRDtY/pXa1w3wHh1iH4VaM+vStJqFxG1xIWjVDhzkAhQBnGPeu5r4bEJKrJR2uz4mukqsktrsKKKKxMgooooAKKKKAPlL9t7xFdPr+jeF45GW0htzeSoOjyMSoz64UcfU18319LftueF7z+1dH8WwxM1q0P2O4YdI3BLLn0yCR+FfNNfb5Vy/VY8p9nlfL9VjyhXpf7NfiO60H4uaP5UjCC+k+yXCZ4ZWHH5ECvNK9S/Zj8MXXiD4r6bJHETbaY/2y5kxwoUfKM+pJ/St8by/V5821jfGOPsJ821j7rPWig9aK+BPhQooooAKKKKACiiigBCARg9D1r5i+OP7PF5calca94DjidZmMk2mswQox5JjJ4wT/CcY9a+nj0r57/ab+MuqeFNUTwn4ZZbe9aBZbm9KhmiDfdVB0Bxzu9xivQy2VdVkqG/4fM78udf2yVHf8D53Pwu+Iguvsv8AwhusebnGBbkjP+90/HNeyfBb9nTUv7Rt9a8exRW9vC4kj05XDPIw5HmEcAewJzXhVz418XXNy1xN4n1iSRjuZmvHJJ9ete5/sz/GXXZ/E9r4R8U6hJqFreny7S5nOZYpMcKW/iU9Oa+ix/1xUW4tedr3+R7+O+tqi3FrztufVCKqIqIoVVGAAOAPSnUinIyKWvjT5EKKKqahqVjYAfa7lIyeinkn8BTSb0QnJJXZborLs/EGk3Ugjiu1Dk4AcFc/nWpTlFx3QozjJXi7hRRVfULy10+ymvr64jt7aBDJLLI2FRR1JNSlcog8QaPpuv6Nc6Rq9pHd2VymyWJ+hHr7EdjXyR8R/gRpelaxLb+H/Hfh6PnP2LVb5IJos9i3OfxANegeNvjjcal4F8Vav4W3Wtra3UGm2N0w/eu8gZnmx/CNowo6jr9Pky5nmuZnmuJXmldizu7ZLE9yTX0mVYTEQu+blXbc+hyvCYiN3zcq7bnq2g/BgTXiprvxB8FadbkglodVSdyPYAgfrX1t8LfBPhzwR4bjsfDyrLHMBJLdlgz3JxwxYcEemOK/PBSV6HA74r379nr4kar4V8AeJrmYy6jYaVJbSR2rvjYrvtcIe3Y46ZrfNMJXqU789/LY3zLC16lO/Pfy2Pr6isTwV4o0bxf4fg1zQ7pbi1mH0aNu6MOzD0rbr5WUXF2a1PmJRcXZ7hRRRSEFFFFABTZHSNGeRlRFBLMxwAB3NOr5U/ae+Ll1f6lc+A/DU0iWsT+VqE8ed0794lxzj19TxXThMLPE1OSJ04XDSxE+WIn7Q/xyn1Z7jwj4GupEtTmG5v4SQ9wx48uMjnb6kcntxXmv7SWB8X9UjUYWKC1jA9AtvGP6V7Z+zd8ERo6weL/F1sp1HAeyspBkW47O4/veg7fWvGv2pE2fHLxAOOTAePeFDX0eAlQjiPY0dop3fd3R9BgZUViPZUfsp699UeY10Pw0kaP4h+HXViCupQY5/wBsVz1b/wAOF3fEHw8vrqMH/oYr2Kv8OXoetV+CXoe4eEfjJfeAfinrvhrxEZ5/Dx1OYDcCXs8sfmX1TuV7dR6V9TadeWuo2MN9ZTxz206B4pY2BV1PQgivIf2jPg7D43s5Ne0CKKDxFAvI+6LtR/CT/eHY/hXjv7OnxP1TwN4mj8E+II7l9MnufI8pwd9lMxxkA/wknkfiK+VqYenjKPtaOkluv1PmKlCni6PtaOkluv1PsK+nFtZzXBGfLQt+VeW3lxNd3Dz3Dl5HOTn+VejLfadqtvNawXSMzqVIPB5rzy/tJ7G5a3uEKup/P3FcuDSjdPc+Tx8nJRaehXrvfBF/Jd6a0MzFngIAY91PT+RrggMkAdT0ru/Clquk6S9zfOsBmbd85xgDpWuLtyW6mOBuql+nU2767trGzlvLyZILeFC8srnCoo6kmvjD9oX4xXXjm9fRdEleDw7bycDo14w6O3fb6D8a7f8Aa88T69fyab4f0f7Q2iTxmSdoI2PnShsBGx2Awcd80fs8fAiUyW3irxzabVUiSz02Qck9nkH8l/OujBUaOFp/WK2/Rf1/SPs8DChRpLE1Hft/X9WOD1Lwxq/h/wDZoe71a1Nr/aniCC4t434cx+RIMkdskEivHa+0P2zk/wCLQ22MALq0PH/bOUV8X17OV1nXpSqPq2ezllZ1qcqj6sK9d+BXh3UfFXgT4gaJpKJJey2ls8SM2NxWQnA9z2ryKvpP9hb/AJC/ij/r3g/9CatMxm6eGlJbq35o0zCbhh5SXS35o8r+Fnj7xB8L/FjtGkrwNII9Q0+UlQ4Bx3+647H8K+5PBfifR/F3h+31zRLpZ7WYfRo27qw7MD2ry/8AaF+C9v41gl1/w/HFbeII1+dPupdgdj6P6Hv3rxb9m7UPGXhP4uWvhpLK7WK9nEOpWcqMBGo6y+xXHXuOK8XERo4+i60NJrdf1+DPHrxo46k60NJrc+06KKK+fPBCiiigAribD4W+CbPxpceL49GjfVZ3MhaRiyI56uqHgE+tdtRVxqShfldrlxqShfldriHvXyf8ffB/hPxD8VdVv5fiVpGk3jCGOayubSUmNkjVfvjg5wD+NfVV/dQ2VjcXtwwWG3iaWQnsqgk/oK/N7xfqs2u+J9R1i4YmS9uZJ2z/ALTE/wBa9jJKM51JSjK1l/W/oetk1GU6kpRlay/rc73/AIVToZ5X4r+Eyvr84rV8G+A/B2h+LtJ1O8+LHh+YWt3HL5MFrMxchuBnoM+teMU6P745I9x1FfQyoVXFp1H9y/yPflQquLTqP7kfp0GVwGXBU8gjvXD+MvhT4N8VeJLPxFqNjJFqdrIr+fbSGMy7TkB8dfr1qX4H+If+Eo+Fmhaszh5jbiGc/wDTRPlb+VdpXxN50KjSdmtD4xudGbSdnsclq/hVgzXGlyYbOfLY4P4Gq0t1cQaKX1m0W5lE3lxJMvKgDk57121cp8RT/o1mP9tv5VtRqyqSUZHl16MaUXUj/wAAoaFqlq+pww/2TZwtIdqSIpypPQ806HRtZ1i5MmoSPHGrEbpO49lrF0b/AJC9n/13T/0IV6lWlefspe71MsND28ff6Gfpej2Onw7IolkYncXkG4k/0rQoorglJyd2enGKirLY8b/a3m0c/DuysNZvbuyjuNRRo5be2Ex3IjcFSy8YbrntXyn/AGX4DH/M0ayfrpCj/wBq19GftvtjwdoA9b6T/wBAFfI1fWZPSbwyak1v2PqsppN4dNStudcum+BFznxLrJ/7hS//AB2vb/2Q77wvYeLdU0nRtQ1C+ub61EmZrRYVRYzzyGOSd1fMs0ckMhjkGGGMj6jP9a9n/Yy/5LEf+wZP/Na6Mwo3w025N6eR0Y6lfDTbk3ofadRiGETmcQxCYjBk2DcR6Z61JRXxR8cFFFFACMNwwaKWigAooooA8z/ac13+wfg7rEiPsmvQtlEfdzz/AOOhvzr4Oxx0r9L9b0jS9bsjZavp9tfWxOTFPGHXPrz0NeJ/GH4U/CTw34Zu/E19o+o2cMLIrJp05GSzBRhWyO9e7lOPp0I+zcW22e3leOhQj7NxbbZ8eUYNexaTofwa1TSNX1eK58WRW+lRxyzI6xlnDyBAFPrlhXXfBvwN8GPH2q3ljpsPiaSWzhWZxdzqispbHAUete5Ux8YRcnF2W+h7U8fGEXJxdlvoa/7D/iBpNP1zwvM3+pkW8gB/ut8rAfiM/jX0tXP+DfBfhjwfbNb+HdHtrEP/AKx1GZH+rHk10FfIY2tGvWlUgrJnyeMrRrVpVIqyYVzvjWxub+O2W2VGKEkguF/nXRVxHxEA/tG04/5Yn+dThk3UVjzcW0qTuV9M0LUodStppI41RJVZj5qngHPrXf15Pbxsl3CGTGXQ9OxIxXrFa4xO6uzDANWkkgoooriPQPnb9uI/8Ux4bH/T5Mf/ABxa+TYxmRR6kV9WftzsBoHhdWIGbqfkn0VK+WdMjW41C3gVxukmRFGepJxX2eTu2ET9fzPr8pdsKn6/mb3xQsP7M8cahYbdoh8oAen7pD/WvRP2Mv8AksZ/7Bk/81rA/agto7P436+iYVWMLAeg8lB/St79jJl/4XGeR/yDJ/5rTry5svcv7v6FVpc2Acv7p9qUUUV8WfHBRRRQAUUUUAFFFFABXk/7Wn/JENX/AOu1v/6NWvWK5r4m+EYPHPgu+8M3N3JaR3Ww+cihihVwwOD16Vvhaip1oTlsmjfDTVOtGctk0fDngrj4cePD/wBOlp/6VxV6f+w3/wAj1r//AGDF/wDRgr0XQf2c9L0vwl4g0JvEl1O+sJEn2j7Mq+SI3DjC5O7JA7iuh+CHwbs/hnqOo38WtzanPeQrD80AiVFDZ7E5Oa93F5jQqUasYvV7aeh7eKx9CdKpGL1b0/D/ACPU6KKK+bPnQrkviBalntLndgE+VjHqetdbWbr+mNqkMEayiPypQ/IzkVtQnyTTMMTDnpuJzGq6YV8S2NuknMiRnJHTb1/lXc1mXekmfXbTUhKAIE2lCOvX/GtM9adapzKIqFLkcvNhRRRWB0GN40traXw3qFxNaW88ttaTSQmaJX2MEJBAI9QPyrw39kjWbvxlJ4lbxFb6fdtYm1NsfsUamMsZckYH+wv5V9CX9st5Y3FnISEniaNiOuGBB/nXnHwF+FbfDKDWVk1ldTfUpIjlbbyggjD4H3mz9813UasI4apF/E7W+/U7aNSmsPUjL4tLffqYv7WF7L4f8Cwa1pMdtBqL30cT3BgR3ZMHgkjpXUfAVIb/AOF/h7X7q1tTqd3abprhIFR2O4jqB7CrPxn8BL8RPB50I6kdOZZ1mWbyfMAK9tuR/OtrwBoEfhXwbpfhuK4a5TT7cQiZl2l+5OO3WiVWDwkYL4r/AIBKrD6qoL4r/gbtFFFcJxBRRRQAUUUUAf/Z">
            <a:extLst>
              <a:ext uri="{FF2B5EF4-FFF2-40B4-BE49-F238E27FC236}">
                <a16:creationId xmlns:a16="http://schemas.microsoft.com/office/drawing/2014/main" id="{7A01B6C3-F8BC-43C0-8EE9-05EDB04FE8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FD2DA02D-750B-4EE0-BAE1-B8AB1BD499EB}"/>
              </a:ext>
            </a:extLst>
          </p:cNvPr>
          <p:cNvPicPr>
            <a:picLocks noChangeAspect="1"/>
          </p:cNvPicPr>
          <p:nvPr/>
        </p:nvPicPr>
        <p:blipFill>
          <a:blip r:embed="rId4"/>
          <a:stretch>
            <a:fillRect/>
          </a:stretch>
        </p:blipFill>
        <p:spPr>
          <a:xfrm>
            <a:off x="1644394" y="476672"/>
            <a:ext cx="8903213" cy="5298878"/>
          </a:xfrm>
          <a:prstGeom prst="rect">
            <a:avLst/>
          </a:prstGeom>
        </p:spPr>
      </p:pic>
    </p:spTree>
    <p:extLst>
      <p:ext uri="{BB962C8B-B14F-4D97-AF65-F5344CB8AC3E}">
        <p14:creationId xmlns:p14="http://schemas.microsoft.com/office/powerpoint/2010/main" val="1498763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Internal Pages">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7928FA14-6E0D-4A15-96E5-E47D967AE1CE}" vid="{7D75F79C-49C4-4329-B179-EB189DC0F29F}"/>
    </a:ext>
  </a:extLst>
</a:theme>
</file>

<file path=ppt/theme/theme2.xml><?xml version="1.0" encoding="utf-8"?>
<a:theme xmlns:a="http://schemas.openxmlformats.org/drawingml/2006/main" name="Internal Pages">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7928FA14-6E0D-4A15-96E5-E47D967AE1CE}" vid="{AA767C0F-3A26-420F-BA79-3E30F5A2DBC0}"/>
    </a:ext>
  </a:extLst>
</a:theme>
</file>

<file path=ppt/theme/theme3.xml><?xml version="1.0" encoding="utf-8"?>
<a:theme xmlns:a="http://schemas.openxmlformats.org/drawingml/2006/main" name="2_Office Theme">
  <a:themeElements>
    <a:clrScheme name="Network Rail">
      <a:dk1>
        <a:sysClr val="windowText" lastClr="000000"/>
      </a:dk1>
      <a:lt1>
        <a:sysClr val="window" lastClr="FFFFFF"/>
      </a:lt1>
      <a:dk2>
        <a:srgbClr val="005172"/>
      </a:dk2>
      <a:lt2>
        <a:srgbClr val="E7E6E6"/>
      </a:lt2>
      <a:accent1>
        <a:srgbClr val="005172"/>
      </a:accent1>
      <a:accent2>
        <a:srgbClr val="F07E23"/>
      </a:accent2>
      <a:accent3>
        <a:srgbClr val="C3D3E1"/>
      </a:accent3>
      <a:accent4>
        <a:srgbClr val="003C55"/>
      </a:accent4>
      <a:accent5>
        <a:srgbClr val="11BAFF"/>
      </a:accent5>
      <a:accent6>
        <a:srgbClr val="456B8C"/>
      </a:accent6>
      <a:hlink>
        <a:srgbClr val="F07E23"/>
      </a:hlink>
      <a:folHlink>
        <a:srgbClr val="00283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9AB99B49-7C51-4641-A658-12EAB32B26BF}" vid="{743D7A7F-C375-4659-AAD2-46A87105F414}"/>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934</Words>
  <Application>Microsoft Office PowerPoint</Application>
  <PresentationFormat>Widescreen</PresentationFormat>
  <Paragraphs>134</Paragraphs>
  <Slides>24</Slides>
  <Notes>6</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24</vt:i4>
      </vt:variant>
    </vt:vector>
  </HeadingPairs>
  <TitlesOfParts>
    <vt:vector size="33" baseType="lpstr">
      <vt:lpstr>Arial</vt:lpstr>
      <vt:lpstr>Arial Bold</vt:lpstr>
      <vt:lpstr>Avenir LT Std 65 Medium</vt:lpstr>
      <vt:lpstr>Calibri</vt:lpstr>
      <vt:lpstr>Times</vt:lpstr>
      <vt:lpstr>1_Internal Pages</vt:lpstr>
      <vt:lpstr>Internal Pages</vt:lpstr>
      <vt:lpstr>2_Office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Political Context</vt:lpstr>
      <vt:lpstr>General Economic Benefits: Chelmsford Transport Strategy</vt:lpstr>
      <vt:lpstr>PowerPoint Presentation</vt:lpstr>
      <vt:lpstr>Project Development </vt:lpstr>
      <vt:lpstr>GRIP 3: 2018-2020</vt:lpstr>
      <vt:lpstr>Current Status of Design Development</vt:lpstr>
      <vt:lpstr>Beaulieu Station Delivery Milestones</vt:lpstr>
      <vt:lpstr>PowerPoint Presentation</vt:lpstr>
      <vt:lpstr>PowerPoint Presentation</vt:lpstr>
      <vt:lpstr>Operational Benefits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Finbow</dc:creator>
  <cp:lastModifiedBy>Marie Finbow</cp:lastModifiedBy>
  <cp:revision>22</cp:revision>
  <cp:lastPrinted>2019-07-10T09:38:01Z</cp:lastPrinted>
  <dcterms:created xsi:type="dcterms:W3CDTF">2019-07-08T07:25:19Z</dcterms:created>
  <dcterms:modified xsi:type="dcterms:W3CDTF">2019-07-15T09:38:13Z</dcterms:modified>
</cp:coreProperties>
</file>